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98D640-9ACE-47FD-9988-8483986AB2DE}">
          <p14:sldIdLst>
            <p14:sldId id="256"/>
            <p14:sldId id="257"/>
            <p14:sldId id="258"/>
            <p14:sldId id="262"/>
            <p14:sldId id="263"/>
            <p14:sldId id="264"/>
            <p14:sldId id="265"/>
            <p14:sldId id="259"/>
            <p14:sldId id="260"/>
            <p14:sldId id="261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ECD55-AD9F-4A03-AED0-5C937EC7FC54}" type="doc">
      <dgm:prSet loTypeId="urn:microsoft.com/office/officeart/2005/8/layout/matrix3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CF4476-DC61-480A-8F92-A6D950167DD2}">
      <dgm:prSet/>
      <dgm:spPr/>
      <dgm:t>
        <a:bodyPr/>
        <a:lstStyle/>
        <a:p>
          <a:pPr rtl="0"/>
          <a:r>
            <a:rPr lang="ru-RU" dirty="0" smtClean="0"/>
            <a:t>Сбор информации о ребенке</a:t>
          </a:r>
          <a:endParaRPr lang="ru-RU" dirty="0"/>
        </a:p>
      </dgm:t>
    </dgm:pt>
    <dgm:pt modelId="{8E409F55-F62A-4710-B65A-1052E656FA20}" type="parTrans" cxnId="{85380CEB-0766-41C4-962D-5F2A2BA667E5}">
      <dgm:prSet/>
      <dgm:spPr/>
      <dgm:t>
        <a:bodyPr/>
        <a:lstStyle/>
        <a:p>
          <a:endParaRPr lang="ru-RU"/>
        </a:p>
      </dgm:t>
    </dgm:pt>
    <dgm:pt modelId="{48C6A178-2430-40FE-A70A-1EAFE9BF922A}" type="sibTrans" cxnId="{85380CEB-0766-41C4-962D-5F2A2BA667E5}">
      <dgm:prSet/>
      <dgm:spPr/>
      <dgm:t>
        <a:bodyPr/>
        <a:lstStyle/>
        <a:p>
          <a:endParaRPr lang="ru-RU"/>
        </a:p>
      </dgm:t>
    </dgm:pt>
    <dgm:pt modelId="{BFF9AB80-A859-4948-9E9D-E48360CDADBD}">
      <dgm:prSet/>
      <dgm:spPr/>
      <dgm:t>
        <a:bodyPr/>
        <a:lstStyle/>
        <a:p>
          <a:pPr rtl="0"/>
          <a:r>
            <a:rPr lang="ru-RU" dirty="0" smtClean="0"/>
            <a:t>Диагностическая работа </a:t>
          </a:r>
          <a:endParaRPr lang="ru-RU" dirty="0"/>
        </a:p>
      </dgm:t>
    </dgm:pt>
    <dgm:pt modelId="{CC920773-D9D0-4E38-B840-2EFF5DE0660F}" type="parTrans" cxnId="{7989704E-D8F4-4EF3-9CA9-C591A18DF540}">
      <dgm:prSet/>
      <dgm:spPr/>
      <dgm:t>
        <a:bodyPr/>
        <a:lstStyle/>
        <a:p>
          <a:endParaRPr lang="ru-RU"/>
        </a:p>
      </dgm:t>
    </dgm:pt>
    <dgm:pt modelId="{CAF3DB09-559F-4C1C-8C95-A9245C4241AB}" type="sibTrans" cxnId="{7989704E-D8F4-4EF3-9CA9-C591A18DF540}">
      <dgm:prSet/>
      <dgm:spPr/>
      <dgm:t>
        <a:bodyPr/>
        <a:lstStyle/>
        <a:p>
          <a:endParaRPr lang="ru-RU"/>
        </a:p>
      </dgm:t>
    </dgm:pt>
    <dgm:pt modelId="{142D2BC9-54F8-4987-B72B-61C6A8B959A3}">
      <dgm:prSet/>
      <dgm:spPr/>
      <dgm:t>
        <a:bodyPr/>
        <a:lstStyle/>
        <a:p>
          <a:pPr rtl="0"/>
          <a:r>
            <a:rPr lang="ru-RU" dirty="0" smtClean="0"/>
            <a:t>Коррекционно-развивающая работа</a:t>
          </a:r>
          <a:endParaRPr lang="ru-RU" dirty="0"/>
        </a:p>
      </dgm:t>
    </dgm:pt>
    <dgm:pt modelId="{DFCE001C-10AF-43BE-807D-43F31C45CFBB}" type="parTrans" cxnId="{45D489ED-FE85-49E7-A06B-52481FC5949F}">
      <dgm:prSet/>
      <dgm:spPr/>
      <dgm:t>
        <a:bodyPr/>
        <a:lstStyle/>
        <a:p>
          <a:endParaRPr lang="ru-RU"/>
        </a:p>
      </dgm:t>
    </dgm:pt>
    <dgm:pt modelId="{F50C7849-6E36-4215-B306-B86EE6B79071}" type="sibTrans" cxnId="{45D489ED-FE85-49E7-A06B-52481FC5949F}">
      <dgm:prSet/>
      <dgm:spPr/>
      <dgm:t>
        <a:bodyPr/>
        <a:lstStyle/>
        <a:p>
          <a:endParaRPr lang="ru-RU"/>
        </a:p>
      </dgm:t>
    </dgm:pt>
    <dgm:pt modelId="{73AC6E18-6C68-4C31-8891-88F261F190CD}">
      <dgm:prSet/>
      <dgm:spPr/>
      <dgm:t>
        <a:bodyPr/>
        <a:lstStyle/>
        <a:p>
          <a:pPr rtl="0"/>
          <a:r>
            <a:rPr lang="ru-RU" dirty="0" smtClean="0"/>
            <a:t> Консультативная работа  </a:t>
          </a:r>
          <a:endParaRPr lang="ru-RU" dirty="0"/>
        </a:p>
      </dgm:t>
    </dgm:pt>
    <dgm:pt modelId="{998566D3-504E-4176-9D76-1EE56CCBEBEC}" type="parTrans" cxnId="{E549DE3B-304E-45F9-A493-D374F48D7484}">
      <dgm:prSet/>
      <dgm:spPr/>
      <dgm:t>
        <a:bodyPr/>
        <a:lstStyle/>
        <a:p>
          <a:endParaRPr lang="ru-RU"/>
        </a:p>
      </dgm:t>
    </dgm:pt>
    <dgm:pt modelId="{E0B9585D-C733-46F0-AB7B-A0487A782639}" type="sibTrans" cxnId="{E549DE3B-304E-45F9-A493-D374F48D7484}">
      <dgm:prSet/>
      <dgm:spPr/>
      <dgm:t>
        <a:bodyPr/>
        <a:lstStyle/>
        <a:p>
          <a:endParaRPr lang="ru-RU"/>
        </a:p>
      </dgm:t>
    </dgm:pt>
    <dgm:pt modelId="{E128AE8F-3E9B-4455-9676-C2878834CFBB}" type="pres">
      <dgm:prSet presAssocID="{B02ECD55-AD9F-4A03-AED0-5C937EC7FC5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29590-CA4E-4097-B6BF-7445BD966B8C}" type="pres">
      <dgm:prSet presAssocID="{B02ECD55-AD9F-4A03-AED0-5C937EC7FC54}" presName="diamond" presStyleLbl="bgShp" presStyleIdx="0" presStyleCnt="1" custScaleX="120673"/>
      <dgm:spPr/>
    </dgm:pt>
    <dgm:pt modelId="{D773E6E0-30F4-47E8-AE60-B3B998481D8A}" type="pres">
      <dgm:prSet presAssocID="{B02ECD55-AD9F-4A03-AED0-5C937EC7FC5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465E3-AD33-4252-89D3-3F1C532D3CBD}" type="pres">
      <dgm:prSet presAssocID="{B02ECD55-AD9F-4A03-AED0-5C937EC7FC5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EFB89-0D49-461C-846E-5A1105E5577B}" type="pres">
      <dgm:prSet presAssocID="{B02ECD55-AD9F-4A03-AED0-5C937EC7FC5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0935D-B77A-40AF-ACAC-283C70E9C494}" type="pres">
      <dgm:prSet presAssocID="{B02ECD55-AD9F-4A03-AED0-5C937EC7FC5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80CEB-0766-41C4-962D-5F2A2BA667E5}" srcId="{B02ECD55-AD9F-4A03-AED0-5C937EC7FC54}" destId="{9ACF4476-DC61-480A-8F92-A6D950167DD2}" srcOrd="0" destOrd="0" parTransId="{8E409F55-F62A-4710-B65A-1052E656FA20}" sibTransId="{48C6A178-2430-40FE-A70A-1EAFE9BF922A}"/>
    <dgm:cxn modelId="{7012B8ED-68C4-4A30-9459-679B19CA4421}" type="presOf" srcId="{142D2BC9-54F8-4987-B72B-61C6A8B959A3}" destId="{073EFB89-0D49-461C-846E-5A1105E5577B}" srcOrd="0" destOrd="0" presId="urn:microsoft.com/office/officeart/2005/8/layout/matrix3"/>
    <dgm:cxn modelId="{D2526DA0-5F6E-4B4C-8093-4B75EA77CC80}" type="presOf" srcId="{B02ECD55-AD9F-4A03-AED0-5C937EC7FC54}" destId="{E128AE8F-3E9B-4455-9676-C2878834CFBB}" srcOrd="0" destOrd="0" presId="urn:microsoft.com/office/officeart/2005/8/layout/matrix3"/>
    <dgm:cxn modelId="{27C8C05C-34A4-4313-8221-59270FD057AE}" type="presOf" srcId="{73AC6E18-6C68-4C31-8891-88F261F190CD}" destId="{13A0935D-B77A-40AF-ACAC-283C70E9C494}" srcOrd="0" destOrd="0" presId="urn:microsoft.com/office/officeart/2005/8/layout/matrix3"/>
    <dgm:cxn modelId="{E549DE3B-304E-45F9-A493-D374F48D7484}" srcId="{B02ECD55-AD9F-4A03-AED0-5C937EC7FC54}" destId="{73AC6E18-6C68-4C31-8891-88F261F190CD}" srcOrd="3" destOrd="0" parTransId="{998566D3-504E-4176-9D76-1EE56CCBEBEC}" sibTransId="{E0B9585D-C733-46F0-AB7B-A0487A782639}"/>
    <dgm:cxn modelId="{45D489ED-FE85-49E7-A06B-52481FC5949F}" srcId="{B02ECD55-AD9F-4A03-AED0-5C937EC7FC54}" destId="{142D2BC9-54F8-4987-B72B-61C6A8B959A3}" srcOrd="2" destOrd="0" parTransId="{DFCE001C-10AF-43BE-807D-43F31C45CFBB}" sibTransId="{F50C7849-6E36-4215-B306-B86EE6B79071}"/>
    <dgm:cxn modelId="{51F78A72-1524-4AF6-AF52-0D754C48FFDE}" type="presOf" srcId="{9ACF4476-DC61-480A-8F92-A6D950167DD2}" destId="{D773E6E0-30F4-47E8-AE60-B3B998481D8A}" srcOrd="0" destOrd="0" presId="urn:microsoft.com/office/officeart/2005/8/layout/matrix3"/>
    <dgm:cxn modelId="{7989704E-D8F4-4EF3-9CA9-C591A18DF540}" srcId="{B02ECD55-AD9F-4A03-AED0-5C937EC7FC54}" destId="{BFF9AB80-A859-4948-9E9D-E48360CDADBD}" srcOrd="1" destOrd="0" parTransId="{CC920773-D9D0-4E38-B840-2EFF5DE0660F}" sibTransId="{CAF3DB09-559F-4C1C-8C95-A9245C4241AB}"/>
    <dgm:cxn modelId="{6998FCE7-053E-4510-B623-8B06F815DF05}" type="presOf" srcId="{BFF9AB80-A859-4948-9E9D-E48360CDADBD}" destId="{611465E3-AD33-4252-89D3-3F1C532D3CBD}" srcOrd="0" destOrd="0" presId="urn:microsoft.com/office/officeart/2005/8/layout/matrix3"/>
    <dgm:cxn modelId="{23FF4875-1871-4BE0-BD4D-09E50421BAC8}" type="presParOf" srcId="{E128AE8F-3E9B-4455-9676-C2878834CFBB}" destId="{3EE29590-CA4E-4097-B6BF-7445BD966B8C}" srcOrd="0" destOrd="0" presId="urn:microsoft.com/office/officeart/2005/8/layout/matrix3"/>
    <dgm:cxn modelId="{49DCE492-C8F4-4D01-9909-97CEB08A295C}" type="presParOf" srcId="{E128AE8F-3E9B-4455-9676-C2878834CFBB}" destId="{D773E6E0-30F4-47E8-AE60-B3B998481D8A}" srcOrd="1" destOrd="0" presId="urn:microsoft.com/office/officeart/2005/8/layout/matrix3"/>
    <dgm:cxn modelId="{960316DD-0E06-4304-A5E4-AF627C4230C1}" type="presParOf" srcId="{E128AE8F-3E9B-4455-9676-C2878834CFBB}" destId="{611465E3-AD33-4252-89D3-3F1C532D3CBD}" srcOrd="2" destOrd="0" presId="urn:microsoft.com/office/officeart/2005/8/layout/matrix3"/>
    <dgm:cxn modelId="{D6221051-4AFF-45DD-8A88-7AF55291EC06}" type="presParOf" srcId="{E128AE8F-3E9B-4455-9676-C2878834CFBB}" destId="{073EFB89-0D49-461C-846E-5A1105E5577B}" srcOrd="3" destOrd="0" presId="urn:microsoft.com/office/officeart/2005/8/layout/matrix3"/>
    <dgm:cxn modelId="{2BF528CE-732D-4846-B70E-81CFBC73774F}" type="presParOf" srcId="{E128AE8F-3E9B-4455-9676-C2878834CFBB}" destId="{13A0935D-B77A-40AF-ACAC-283C70E9C49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29590-CA4E-4097-B6BF-7445BD966B8C}">
      <dsp:nvSpPr>
        <dsp:cNvPr id="0" name=""/>
        <dsp:cNvSpPr/>
      </dsp:nvSpPr>
      <dsp:spPr>
        <a:xfrm>
          <a:off x="936103" y="0"/>
          <a:ext cx="7092280" cy="587727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73E6E0-30F4-47E8-AE60-B3B998481D8A}">
      <dsp:nvSpPr>
        <dsp:cNvPr id="0" name=""/>
        <dsp:cNvSpPr/>
      </dsp:nvSpPr>
      <dsp:spPr>
        <a:xfrm>
          <a:off x="2101948" y="558340"/>
          <a:ext cx="2292136" cy="22921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Сбор информации о ребенке</a:t>
          </a:r>
          <a:endParaRPr lang="ru-RU" sz="2000" kern="1200" dirty="0"/>
        </a:p>
      </dsp:txBody>
      <dsp:txXfrm>
        <a:off x="2213841" y="670233"/>
        <a:ext cx="2068350" cy="2068350"/>
      </dsp:txXfrm>
    </dsp:sp>
    <dsp:sp modelId="{611465E3-AD33-4252-89D3-3F1C532D3CBD}">
      <dsp:nvSpPr>
        <dsp:cNvPr id="0" name=""/>
        <dsp:cNvSpPr/>
      </dsp:nvSpPr>
      <dsp:spPr>
        <a:xfrm>
          <a:off x="4570403" y="558340"/>
          <a:ext cx="2292136" cy="229213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Диагностическая работа </a:t>
          </a:r>
          <a:endParaRPr lang="ru-RU" sz="2000" kern="1200" dirty="0"/>
        </a:p>
      </dsp:txBody>
      <dsp:txXfrm>
        <a:off x="4682296" y="670233"/>
        <a:ext cx="2068350" cy="2068350"/>
      </dsp:txXfrm>
    </dsp:sp>
    <dsp:sp modelId="{073EFB89-0D49-461C-846E-5A1105E5577B}">
      <dsp:nvSpPr>
        <dsp:cNvPr id="0" name=""/>
        <dsp:cNvSpPr/>
      </dsp:nvSpPr>
      <dsp:spPr>
        <a:xfrm>
          <a:off x="2101948" y="3026795"/>
          <a:ext cx="2292136" cy="22921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Коррекционно-развивающая работа</a:t>
          </a:r>
          <a:endParaRPr lang="ru-RU" sz="2000" kern="1200" dirty="0"/>
        </a:p>
      </dsp:txBody>
      <dsp:txXfrm>
        <a:off x="2213841" y="3138688"/>
        <a:ext cx="2068350" cy="2068350"/>
      </dsp:txXfrm>
    </dsp:sp>
    <dsp:sp modelId="{13A0935D-B77A-40AF-ACAC-283C70E9C494}">
      <dsp:nvSpPr>
        <dsp:cNvPr id="0" name=""/>
        <dsp:cNvSpPr/>
      </dsp:nvSpPr>
      <dsp:spPr>
        <a:xfrm>
          <a:off x="4570403" y="3026795"/>
          <a:ext cx="2292136" cy="229213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Консультативная работа  </a:t>
          </a:r>
          <a:endParaRPr lang="ru-RU" sz="2000" kern="1200" dirty="0"/>
        </a:p>
      </dsp:txBody>
      <dsp:txXfrm>
        <a:off x="4682296" y="3138688"/>
        <a:ext cx="2068350" cy="2068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40050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Педагог-психолог </a:t>
            </a:r>
          </a:p>
          <a:p>
            <a:pPr algn="ctr"/>
            <a:r>
              <a:rPr lang="ru-RU" sz="2000" dirty="0" smtClean="0"/>
              <a:t>Пак Александра Руслановна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83671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Особенности работы педагога-психолога с детьми с нарушениями развития в ДОУ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333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Ребенок овладевает основными доступными </a:t>
            </a:r>
            <a:r>
              <a:rPr lang="ru-RU" dirty="0" smtClean="0"/>
              <a:t>культурными способами </a:t>
            </a:r>
            <a:r>
              <a:rPr lang="ru-RU" dirty="0"/>
              <a:t>деятельности (</a:t>
            </a:r>
            <a:r>
              <a:rPr lang="ru-RU" dirty="0" smtClean="0"/>
              <a:t>самообслуживание, продуктивная деятельность);</a:t>
            </a:r>
          </a:p>
          <a:p>
            <a:r>
              <a:rPr lang="ru-RU" dirty="0" smtClean="0"/>
              <a:t> проявляет </a:t>
            </a:r>
            <a:r>
              <a:rPr lang="ru-RU" dirty="0"/>
              <a:t>инициативу </a:t>
            </a:r>
            <a:r>
              <a:rPr lang="ru-RU" dirty="0" smtClean="0"/>
              <a:t>и самостоятельность </a:t>
            </a:r>
            <a:r>
              <a:rPr lang="ru-RU" dirty="0"/>
              <a:t>в разных видах деятельности - </a:t>
            </a:r>
            <a:r>
              <a:rPr lang="ru-RU" dirty="0" smtClean="0"/>
              <a:t>игре, общении</a:t>
            </a:r>
            <a:r>
              <a:rPr lang="ru-RU" dirty="0"/>
              <a:t>, познавательно-исследовательской </a:t>
            </a:r>
            <a:r>
              <a:rPr lang="ru-RU" dirty="0" smtClean="0"/>
              <a:t>деятельности (с </a:t>
            </a:r>
            <a:r>
              <a:rPr lang="ru-RU" dirty="0"/>
              <a:t>помощью взрослого), конструировании (с </a:t>
            </a:r>
            <a:r>
              <a:rPr lang="ru-RU" dirty="0" smtClean="0"/>
              <a:t>помощью взрослого</a:t>
            </a:r>
            <a:r>
              <a:rPr lang="ru-RU" dirty="0"/>
              <a:t>) и др.; </a:t>
            </a:r>
            <a:endParaRPr lang="ru-RU" dirty="0" smtClean="0"/>
          </a:p>
          <a:p>
            <a:r>
              <a:rPr lang="ru-RU" dirty="0" smtClean="0"/>
              <a:t>способен </a:t>
            </a:r>
            <a:r>
              <a:rPr lang="ru-RU" dirty="0"/>
              <a:t>выбирать себе род занятий </a:t>
            </a:r>
            <a:r>
              <a:rPr lang="ru-RU" dirty="0" smtClean="0"/>
              <a:t>в </a:t>
            </a:r>
            <a:r>
              <a:rPr lang="ru-RU" dirty="0"/>
              <a:t>знакомых ситуациях, участников по </a:t>
            </a:r>
            <a:r>
              <a:rPr lang="ru-RU" dirty="0" smtClean="0"/>
              <a:t>совместной деятельности </a:t>
            </a:r>
            <a:r>
              <a:rPr lang="ru-RU" dirty="0"/>
              <a:t>среди знакомых детей и взрослых.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4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19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работы 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педагога-психолога</a:t>
            </a:r>
            <a:r>
              <a:rPr lang="ru-RU" sz="2800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856257"/>
              </p:ext>
            </p:extLst>
          </p:nvPr>
        </p:nvGraphicFramePr>
        <p:xfrm>
          <a:off x="179512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9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160" y="188640"/>
            <a:ext cx="8229600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buNone/>
            </a:pPr>
            <a:r>
              <a:rPr lang="ru-RU" sz="2400" dirty="0">
                <a:ln w="50800"/>
                <a:solidFill>
                  <a:schemeClr val="tx1"/>
                </a:solidFill>
                <a:effectLst/>
              </a:rPr>
              <a:t>Направления коррекционно - развивающей работы: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76" y="3640646"/>
            <a:ext cx="3625780" cy="26802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625780" cy="26802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6" y="3786348"/>
            <a:ext cx="3628756" cy="25345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76" y="1052736"/>
            <a:ext cx="3625780" cy="252713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87824" y="2812554"/>
            <a:ext cx="2880320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Развитие крупной и мелкой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35479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2"/>
          <a:stretch/>
        </p:blipFill>
        <p:spPr>
          <a:xfrm>
            <a:off x="405291" y="656692"/>
            <a:ext cx="4144470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16181"/>
          <a:stretch/>
        </p:blipFill>
        <p:spPr>
          <a:xfrm>
            <a:off x="405291" y="3861048"/>
            <a:ext cx="4144470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89" y="640490"/>
            <a:ext cx="4226832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89" y="3864706"/>
            <a:ext cx="4144470" cy="27326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9601" y="2780928"/>
            <a:ext cx="2880320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Социально-коммуникативное </a:t>
            </a:r>
            <a:r>
              <a:rPr lang="ru-RU" sz="2400" dirty="0"/>
              <a:t>развитие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53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9"/>
          <a:stretch/>
        </p:blipFill>
        <p:spPr>
          <a:xfrm>
            <a:off x="606010" y="3861048"/>
            <a:ext cx="3663144" cy="2753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57593" cy="2743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657594" cy="2743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887091"/>
            <a:ext cx="3657593" cy="2743835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3078800" y="2852936"/>
            <a:ext cx="3437416" cy="1656184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Познавательное </a:t>
            </a:r>
            <a:r>
              <a:rPr lang="ru-RU" sz="2800" dirty="0"/>
              <a:t>развитие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2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4868772" y="528699"/>
            <a:ext cx="3854300" cy="2573470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Речевое </a:t>
            </a:r>
            <a:r>
              <a:rPr lang="ru-RU" sz="2800" dirty="0"/>
              <a:t>развитие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21" y="3936120"/>
            <a:ext cx="3898551" cy="2595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9990"/>
            <a:ext cx="3863040" cy="256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1" y="692696"/>
            <a:ext cx="3963702" cy="2618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67336"/>
            <a:ext cx="3951157" cy="2643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5" y="3744461"/>
            <a:ext cx="3963702" cy="2622945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>
            <a:off x="473549" y="3779663"/>
            <a:ext cx="3950204" cy="2658713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Художественно – эстетическое </a:t>
            </a:r>
            <a:r>
              <a:rPr lang="ru-RU" sz="2800" dirty="0" smtClean="0"/>
              <a:t>развитие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85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</a:t>
            </a:r>
            <a:r>
              <a:rPr lang="ru-RU" dirty="0"/>
              <a:t>формы работы с </a:t>
            </a:r>
            <a:r>
              <a:rPr lang="ru-RU" dirty="0" smtClean="0"/>
              <a:t>родителями:</a:t>
            </a:r>
            <a:endParaRPr lang="ru-RU" dirty="0"/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коллективные </a:t>
            </a:r>
            <a:r>
              <a:rPr lang="ru-RU" dirty="0"/>
              <a:t>(родительские собрания);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индивидуальные </a:t>
            </a:r>
            <a:r>
              <a:rPr lang="ru-RU" dirty="0"/>
              <a:t>(анкетирование, опросы, беседы, консультации специалистов);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Наглядно-информационные (стенды</a:t>
            </a:r>
            <a:r>
              <a:rPr lang="ru-RU" dirty="0"/>
              <a:t>, специальная литература, выставки работ и т.д.)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1363" y="476672"/>
            <a:ext cx="684076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Консультативно-просветительская </a:t>
            </a:r>
            <a:r>
              <a:rPr lang="ru-RU" sz="2400" dirty="0"/>
              <a:t>работа с педагогами и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12991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1556792"/>
            <a:ext cx="8435280" cy="4525963"/>
          </a:xfrm>
        </p:spPr>
        <p:txBody>
          <a:bodyPr>
            <a:normAutofit/>
          </a:bodyPr>
          <a:lstStyle/>
          <a:p>
            <a:r>
              <a:rPr lang="ru-RU" dirty="0"/>
              <a:t>Вводная </a:t>
            </a:r>
            <a:r>
              <a:rPr lang="ru-RU" dirty="0" smtClean="0"/>
              <a:t>часть. Ритуал приветствия, </a:t>
            </a:r>
            <a:r>
              <a:rPr lang="ru-RU" dirty="0"/>
              <a:t>игры на </a:t>
            </a:r>
            <a:r>
              <a:rPr lang="ru-RU" dirty="0" smtClean="0"/>
              <a:t>установление контакта.</a:t>
            </a:r>
            <a:endParaRPr lang="ru-RU" dirty="0"/>
          </a:p>
          <a:p>
            <a:r>
              <a:rPr lang="ru-RU" dirty="0"/>
              <a:t>Основная часть. </a:t>
            </a:r>
            <a:r>
              <a:rPr lang="ru-RU" dirty="0" smtClean="0"/>
              <a:t>Упражнения, направленные </a:t>
            </a:r>
            <a:r>
              <a:rPr lang="ru-RU" dirty="0"/>
              <a:t>на развитие познавательной, эмоционально-волевой, коммуникативной сфер.</a:t>
            </a:r>
          </a:p>
          <a:p>
            <a:r>
              <a:rPr lang="ru-RU" dirty="0" smtClean="0"/>
              <a:t>Заключительная часть. Релаксация </a:t>
            </a:r>
            <a:r>
              <a:rPr lang="ru-RU" dirty="0"/>
              <a:t>с использованием расслабляющей музыки. </a:t>
            </a:r>
            <a:r>
              <a:rPr lang="ru-RU" dirty="0" smtClean="0"/>
              <a:t>Ритуал прощания.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332656"/>
            <a:ext cx="7992888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Структура коррекционно-развивающего занятия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199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Направления работы педагога-психолога:</vt:lpstr>
      <vt:lpstr>Направления коррекционно - развивающей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2021-03-22T05:22:57Z</dcterms:created>
  <dcterms:modified xsi:type="dcterms:W3CDTF">2021-03-24T10:19:36Z</dcterms:modified>
</cp:coreProperties>
</file>