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9" r:id="rId5"/>
    <p:sldId id="262" r:id="rId6"/>
    <p:sldId id="263" r:id="rId7"/>
    <p:sldId id="258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90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97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6210" cy="445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57900" cy="445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43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6810" cy="2386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7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60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56460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960" y="1604963"/>
            <a:ext cx="4057650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47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51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70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0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64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5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49913"/>
            <a:ext cx="581025" cy="352489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www.1ppt.com/moban/     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行业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www.1ppt.com/hangye/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节日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www.1ppt.com/jieri/           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素材下载：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www.1ppt.com/sucai/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背景图片：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www.1ppt.com/beijing/      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图表下载：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www.1ppt.com/tubiao/     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优秀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        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教程： 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www.1ppt.com/powerpoint/     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Word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教程： 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www.1ppt.com/word/              Excel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教程：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www.1ppt.com/excel/ 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资料下载：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www.1ppt.com/ziliao/                PPT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课件下载：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www.1ppt.com/kejian/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范文下载：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www.1ppt.com/fanwen/             </a:t>
            </a: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试卷下载：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www.1ppt.com/shiti/ 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教案下载：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www.1ppt.com/jiaoan/        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字体下载：</a:t>
            </a: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www.1ppt.com/ziti/</a:t>
            </a:r>
          </a:p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ru-RU" sz="1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122363"/>
            <a:ext cx="6856810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单击此处编辑母版标题样式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621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621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8B8B8B"/>
                </a:solidFill>
                <a:latin typeface="等线" charset="0"/>
                <a:ea typeface="DejaVu Sans" charset="0"/>
                <a:cs typeface="DejaVu Sans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41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68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Noto Sans SC Regular" charset="0"/>
          <a:cs typeface="+mj-cs"/>
        </a:defRPr>
      </a:lvl1pPr>
      <a:lvl2pPr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等线" panose="02010600030101010101" pitchFamily="2" charset="-122"/>
          <a:ea typeface="Noto Sans SC Regular" charset="0"/>
          <a:cs typeface="Noto Sans SC Regular" charset="0"/>
        </a:defRPr>
      </a:lvl2pPr>
      <a:lvl3pPr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等线" panose="02010600030101010101" pitchFamily="2" charset="-122"/>
          <a:ea typeface="Noto Sans SC Regular" charset="0"/>
          <a:cs typeface="Noto Sans SC Regular" charset="0"/>
        </a:defRPr>
      </a:lvl3pPr>
      <a:lvl4pPr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等线" panose="02010600030101010101" pitchFamily="2" charset="-122"/>
          <a:ea typeface="Noto Sans SC Regular" charset="0"/>
          <a:cs typeface="Noto Sans SC Regular" charset="0"/>
        </a:defRPr>
      </a:lvl4pPr>
      <a:lvl5pPr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等线" panose="02010600030101010101" pitchFamily="2" charset="-122"/>
          <a:ea typeface="Noto Sans SC Regular" charset="0"/>
          <a:cs typeface="Noto Sans SC Regular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等线" panose="02010600030101010101" pitchFamily="2" charset="-122"/>
          <a:cs typeface="Noto Sans SC Regular" charset="0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等线" panose="02010600030101010101" pitchFamily="2" charset="-122"/>
          <a:cs typeface="Noto Sans SC Regular" charset="0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等线" panose="02010600030101010101" pitchFamily="2" charset="-122"/>
          <a:cs typeface="Noto Sans SC Regular" charset="0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等线" panose="02010600030101010101" pitchFamily="2" charset="-122"/>
          <a:cs typeface="Noto Sans SC Regular" charset="0"/>
        </a:defRPr>
      </a:lvl9pPr>
    </p:titleStyle>
    <p:bodyStyle>
      <a:lvl1pPr marL="342900" indent="-342900" algn="l" defTabSz="457200" rtl="0" eaLnBrk="1" fontAlgn="base" hangingPunct="1">
        <a:lnSpc>
          <a:spcPct val="84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Noto Sans SC Regular" charset="0"/>
          <a:cs typeface="+mn-cs"/>
        </a:defRPr>
      </a:lvl1pPr>
      <a:lvl2pPr marL="742950" indent="-285750" algn="l" defTabSz="457200" rtl="0" eaLnBrk="1" fontAlgn="base" hangingPunct="1">
        <a:lnSpc>
          <a:spcPct val="84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Noto Sans SC Regular" charset="0"/>
          <a:cs typeface="+mn-cs"/>
        </a:defRPr>
      </a:lvl2pPr>
      <a:lvl3pPr marL="1143000" indent="-228600" algn="l" defTabSz="457200" rtl="0" eaLnBrk="1" fontAlgn="base" hangingPunct="1">
        <a:lnSpc>
          <a:spcPct val="84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Noto Sans SC Regular" charset="0"/>
          <a:cs typeface="+mn-cs"/>
        </a:defRPr>
      </a:lvl3pPr>
      <a:lvl4pPr marL="1600200" indent="-228600" algn="l" defTabSz="457200" rtl="0" eaLnBrk="1" fontAlgn="base" hangingPunct="1">
        <a:lnSpc>
          <a:spcPct val="84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Noto Sans SC Regular" charset="0"/>
          <a:cs typeface="+mn-cs"/>
        </a:defRPr>
      </a:lvl4pPr>
      <a:lvl5pPr marL="2057400" indent="-228600" algn="l" defTabSz="457200" rtl="0" eaLnBrk="1" fontAlgn="base" hangingPunct="1">
        <a:lnSpc>
          <a:spcPct val="84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Noto Sans SC Regular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6864" cy="36004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/>
            </a:r>
            <a:br>
              <a:rPr lang="ru-RU" altLang="ru-RU" sz="36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2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>«</a:t>
            </a:r>
            <a:r>
              <a:rPr lang="ru-RU" altLang="ru-RU" sz="32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>ВОЛШЕБНЫЕ ХЛОПКИ» </a:t>
            </a:r>
            <a:br>
              <a:rPr lang="ru-RU" altLang="ru-RU" sz="32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2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>ИЛИ </a:t>
            </a:r>
            <a:br>
              <a:rPr lang="ru-RU" altLang="ru-RU" sz="32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3200" b="1" dirty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>«АПЛОДИСМЕНТЫ ЗДОРОВЬЯ</a:t>
            </a:r>
            <a:r>
              <a:rPr lang="ru-RU" altLang="ru-RU" sz="32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  <a:t>»</a:t>
            </a:r>
            <a:br>
              <a:rPr lang="ru-RU" altLang="ru-RU" sz="3200" b="1" dirty="0" smtClean="0">
                <a:solidFill>
                  <a:srgbClr val="D85548"/>
                </a:solidFill>
                <a:latin typeface="Segoe Print" charset="0"/>
                <a:ea typeface="钟齐段宁行书" pitchFamily="48" charset="0"/>
                <a:cs typeface="钟齐段宁行书" pitchFamily="48" charset="0"/>
              </a:rPr>
            </a:br>
            <a:r>
              <a:rPr lang="ru-RU" altLang="ru-RU" sz="1600" b="1" dirty="0">
                <a:solidFill>
                  <a:srgbClr val="181717"/>
                </a:solidFill>
                <a:latin typeface="等线 Light" charset="-122"/>
                <a:ea typeface="等线 Light" charset="-122"/>
              </a:rPr>
              <a:t>КИТАЙСКАЯ ХЛОПКОВО–УДАРНАЯ ГИМНАСТИКА, </a:t>
            </a:r>
            <a:br>
              <a:rPr lang="ru-RU" altLang="ru-RU" sz="1600" b="1" dirty="0">
                <a:solidFill>
                  <a:srgbClr val="181717"/>
                </a:solidFill>
                <a:latin typeface="等线 Light" charset="-122"/>
                <a:ea typeface="等线 Light" charset="-122"/>
              </a:rPr>
            </a:br>
            <a:r>
              <a:rPr lang="ru-RU" altLang="ru-RU" sz="1600" b="1" dirty="0">
                <a:solidFill>
                  <a:srgbClr val="181717"/>
                </a:solidFill>
                <a:latin typeface="等线 Light" charset="-122"/>
                <a:ea typeface="等线 Light" charset="-122"/>
              </a:rPr>
              <a:t>КАК ОДНА ИЗ НЕТРАДИЦИОННЫХ ОЗДОРОВИТЕЛЬНЫХ ТЕХНОЛОГИЙ ФИЗКУЛЬТУРНО–ОЗДОРОВИТЕЛЬНОЙ РАБОТЫ</a:t>
            </a:r>
            <a:r>
              <a:rPr lang="ru-RU" altLang="ru-RU" sz="1600" b="1" dirty="0" smtClean="0">
                <a:solidFill>
                  <a:srgbClr val="181717"/>
                </a:solidFill>
                <a:latin typeface="等线 Light" charset="-122"/>
                <a:ea typeface="等线 Light" charset="-122"/>
              </a:rPr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816424" cy="1511746"/>
          </a:xfrm>
        </p:spPr>
        <p:txBody>
          <a:bodyPr/>
          <a:lstStyle/>
          <a:p>
            <a:pPr lvl="0" algn="r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rgbClr val="262626"/>
                </a:solidFill>
                <a:latin typeface="Arial" charset="0"/>
              </a:rPr>
              <a:t>Подготовила:</a:t>
            </a:r>
          </a:p>
          <a:p>
            <a:pPr lvl="0" algn="r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rgbClr val="262626"/>
                </a:solidFill>
                <a:latin typeface="Arial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Arial" charset="0"/>
              </a:rPr>
              <a:t>воспитатель</a:t>
            </a:r>
            <a:endParaRPr lang="ru-RU" altLang="ru-RU" b="1" dirty="0">
              <a:solidFill>
                <a:srgbClr val="262626"/>
              </a:solidFill>
              <a:latin typeface="Arial" charset="0"/>
            </a:endParaRPr>
          </a:p>
          <a:p>
            <a:pPr lvl="0" algn="r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rgbClr val="262626"/>
                </a:solidFill>
                <a:latin typeface="Arial" charset="0"/>
              </a:rPr>
              <a:t> Меркульева  О.В</a:t>
            </a:r>
            <a:r>
              <a:rPr lang="ru-RU" altLang="ru-RU" sz="1600" b="1" dirty="0">
                <a:solidFill>
                  <a:srgbClr val="262626"/>
                </a:solidFill>
                <a:latin typeface="Arial" charset="0"/>
              </a:rPr>
              <a:t>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32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4519" y="116632"/>
            <a:ext cx="42659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Данная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гимнастика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помогает не только очистить свой организм от токсинов, но и активизировать работу всего организма, способствует циркуляции крови, усиливает работу внутренних органов и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обмену 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веществ. Потому что к тому месту, по которому хлопает себя человек, стягиваются питательные и биологически активные вещества. К тому же на теле человека находятся энергетические точки, и во время зарядки мы прорабатываем 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23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Практика похлопывания поможет вам за короткие сроки: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  <a:latin typeface="Arial" charset="0"/>
            </a:endParaRP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SzPct val="97000"/>
              <a:buBlip>
                <a:blip r:embed="rId2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восстановить жизненные силы,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SzPct val="97000"/>
              <a:buBlip>
                <a:blip r:embed="rId2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привести мышцы в тонус,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SzPct val="97000"/>
              <a:buBlip>
                <a:blip r:embed="rId2"/>
              </a:buBlip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и предотвратить различные болезни.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" r="9063"/>
          <a:stretch/>
        </p:blipFill>
        <p:spPr bwMode="auto">
          <a:xfrm>
            <a:off x="429491" y="692696"/>
            <a:ext cx="387927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640" y="12687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ЗДОРОВЬЯ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5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85698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Все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знают, что на руках и ногах есть биологически активные точки, через которые можно воздействовать на весь организм.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pPr algn="ctr"/>
            <a:endParaRPr lang="ru-RU" b="1" dirty="0" smtClean="0">
              <a:solidFill>
                <a:srgbClr val="000000"/>
              </a:solidFill>
              <a:latin typeface="-apple-system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-apple-system"/>
              </a:rPr>
              <a:t>Рука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-apple-system"/>
              </a:rPr>
              <a:t>- это организм в миниатюре. </a:t>
            </a:r>
            <a:endParaRPr lang="ru-RU" b="1" dirty="0" smtClean="0">
              <a:solidFill>
                <a:srgbClr val="000000"/>
              </a:solidFill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-apple-system"/>
              </a:rPr>
              <a:t>Ладонь</a:t>
            </a:r>
            <a:r>
              <a:rPr lang="ru-RU" dirty="0" smtClean="0">
                <a:solidFill>
                  <a:srgbClr val="FF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- </a:t>
            </a:r>
            <a:r>
              <a:rPr lang="ru-RU" b="1" i="1" dirty="0">
                <a:solidFill>
                  <a:srgbClr val="000000"/>
                </a:solidFill>
                <a:latin typeface="-apple-system"/>
              </a:rPr>
              <a:t>передняя часть,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а </a:t>
            </a:r>
            <a:r>
              <a:rPr lang="ru-RU" b="1" dirty="0">
                <a:solidFill>
                  <a:srgbClr val="FF0000"/>
                </a:solidFill>
                <a:latin typeface="-apple-system"/>
              </a:rPr>
              <a:t>тыльная сторона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- </a:t>
            </a:r>
            <a:r>
              <a:rPr lang="ru-RU" b="1" i="1" dirty="0">
                <a:solidFill>
                  <a:srgbClr val="000000"/>
                </a:solidFill>
                <a:latin typeface="-apple-system"/>
              </a:rPr>
              <a:t>задняя.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b="1" i="1" dirty="0">
                <a:solidFill>
                  <a:srgbClr val="C00000"/>
                </a:solidFill>
                <a:latin typeface="-apple-system"/>
              </a:rPr>
              <a:t>На подушечках пальцев </a:t>
            </a:r>
            <a:r>
              <a:rPr lang="ru-RU" b="1" i="1" dirty="0">
                <a:solidFill>
                  <a:srgbClr val="000000"/>
                </a:solidFill>
                <a:latin typeface="-apple-system"/>
              </a:rPr>
              <a:t>расположены точки связанные </a:t>
            </a:r>
            <a:r>
              <a:rPr lang="ru-RU" b="1" i="1" dirty="0">
                <a:solidFill>
                  <a:srgbClr val="C00000"/>
                </a:solidFill>
                <a:latin typeface="-apple-system"/>
              </a:rPr>
              <a:t>с лицом.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-apple-system"/>
              </a:rPr>
              <a:t>Точки </a:t>
            </a:r>
            <a:r>
              <a:rPr lang="ru-RU" b="1" i="1" dirty="0">
                <a:solidFill>
                  <a:srgbClr val="00B050"/>
                </a:solidFill>
                <a:latin typeface="-apple-system"/>
              </a:rPr>
              <a:t>на ладошках </a:t>
            </a:r>
            <a:r>
              <a:rPr lang="ru-RU" b="1" i="1" dirty="0">
                <a:solidFill>
                  <a:srgbClr val="000000"/>
                </a:solidFill>
                <a:latin typeface="-apple-system"/>
              </a:rPr>
              <a:t>связаны </a:t>
            </a:r>
            <a:r>
              <a:rPr lang="ru-RU" b="1" i="1" dirty="0">
                <a:solidFill>
                  <a:srgbClr val="00B050"/>
                </a:solidFill>
                <a:latin typeface="-apple-system"/>
              </a:rPr>
              <a:t>с легкими и сердцем.</a:t>
            </a:r>
          </a:p>
          <a:p>
            <a:pPr>
              <a:buFont typeface="Arial"/>
              <a:buChar char="•"/>
            </a:pPr>
            <a:r>
              <a:rPr lang="ru-RU" b="1" i="1" dirty="0">
                <a:solidFill>
                  <a:schemeClr val="accent2"/>
                </a:solidFill>
                <a:latin typeface="-apple-system"/>
              </a:rPr>
              <a:t>Хлопки ладонями </a:t>
            </a:r>
            <a:r>
              <a:rPr lang="ru-RU" b="1" i="1" dirty="0">
                <a:latin typeface="-apple-system"/>
              </a:rPr>
              <a:t>и их растирание </a:t>
            </a:r>
            <a:r>
              <a:rPr lang="ru-RU" b="1" i="1" dirty="0">
                <a:solidFill>
                  <a:srgbClr val="000000"/>
                </a:solidFill>
                <a:latin typeface="-apple-system"/>
              </a:rPr>
              <a:t>активизирует точки, связанные с </a:t>
            </a:r>
            <a:r>
              <a:rPr lang="ru-RU" b="1" i="1" dirty="0">
                <a:solidFill>
                  <a:schemeClr val="accent2"/>
                </a:solidFill>
                <a:latin typeface="-apple-system"/>
              </a:rPr>
              <a:t>внутренними органами и кровообращением</a:t>
            </a:r>
            <a:r>
              <a:rPr lang="ru-RU" b="1" i="1" dirty="0" smtClean="0">
                <a:solidFill>
                  <a:schemeClr val="accent2"/>
                </a:solidFill>
                <a:latin typeface="-apple-system"/>
              </a:rPr>
              <a:t>.</a:t>
            </a:r>
          </a:p>
          <a:p>
            <a:endParaRPr lang="ru-RU" dirty="0">
              <a:solidFill>
                <a:schemeClr val="accent2"/>
              </a:solidFill>
              <a:latin typeface="-apple-system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Воздействуя на биологически активные точки на руках мы активизируем работу всего организма и мозга в том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числе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Оказываем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положительное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воздействие на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нервную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систему, развиваем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творческие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способности. Наш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организм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очень умная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система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,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Получив сигнал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через активные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точки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он начинает 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процесс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восстановления.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98318"/>
            <a:ext cx="5364087" cy="295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100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42" y="157822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等线 Light" charset="-122"/>
              </a:rPr>
              <a:t>Ожидаемые результаты </a:t>
            </a:r>
            <a:r>
              <a:rPr lang="ru-RU" altLang="ru-RU" b="1" dirty="0" smtClean="0">
                <a:solidFill>
                  <a:srgbClr val="C00000"/>
                </a:solidFill>
                <a:latin typeface="等线 Light" charset="-122"/>
              </a:rPr>
              <a:t>применения у детей дошкольного возраста</a:t>
            </a:r>
          </a:p>
          <a:p>
            <a:pPr lvl="0" algn="ctr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等线 Light" charset="-122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等线 Light" charset="-122"/>
                <a:ea typeface="等线 Light" charset="-122"/>
              </a:rPr>
              <a:t>ХЛОПКОВО–УДАРНОЙ ГИМНАСТИКИ </a:t>
            </a:r>
            <a:r>
              <a:rPr lang="ru-RU" altLang="ru-RU" b="1" dirty="0" smtClean="0">
                <a:solidFill>
                  <a:srgbClr val="C00000"/>
                </a:solidFill>
                <a:latin typeface="等线 Light" charset="-122"/>
              </a:rPr>
              <a:t>:</a:t>
            </a:r>
            <a:endParaRPr lang="ru-RU" altLang="ru-RU" b="1" dirty="0">
              <a:solidFill>
                <a:srgbClr val="C00000"/>
              </a:solidFill>
              <a:latin typeface="等线 Light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890" y="2420888"/>
            <a:ext cx="86409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sz="1900" b="1" dirty="0">
                <a:solidFill>
                  <a:srgbClr val="DD5B4F"/>
                </a:solidFill>
                <a:latin typeface="Arial" charset="0"/>
              </a:rPr>
              <a:t>в образовательном направлении: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 усвоение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правил (знание того, что движения необходимо производить по ходу тока крови, не массировать лимфатические узлы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);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умение овладеть простейшими приемами;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297" y="3649429"/>
            <a:ext cx="5863336" cy="2600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900" b="1" dirty="0">
                <a:solidFill>
                  <a:srgbClr val="DD5B4F"/>
                </a:solidFill>
                <a:latin typeface="Arial" charset="0"/>
              </a:rPr>
              <a:t>в оздоровительном направлении: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расширение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капилляров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кожи;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 ускорение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циркуляции крови и лимфы;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усиление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функций потовых и сальных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желез;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b="1" dirty="0" smtClean="0">
              <a:solidFill>
                <a:srgbClr val="000000"/>
              </a:solidFill>
              <a:latin typeface="Arial" charset="0"/>
            </a:endParaRP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влияние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на обменные процессы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улучшение подвижности связочного аппарата;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побуждение к активности;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642" y="5642283"/>
            <a:ext cx="896448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sz="1900" b="1" dirty="0">
                <a:solidFill>
                  <a:srgbClr val="DD5B4F"/>
                </a:solidFill>
                <a:latin typeface="Arial" charset="0"/>
              </a:rPr>
              <a:t>в воспитательном направлении: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тонизирующее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влияние на центральную нервную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систему;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  <a:buFont typeface="Wingdings" charset="2"/>
              <a:buChar char=""/>
            </a:pPr>
            <a:r>
              <a:rPr lang="ru-RU" altLang="ru-RU" b="1" dirty="0" smtClean="0">
                <a:solidFill>
                  <a:srgbClr val="000000"/>
                </a:solidFill>
                <a:latin typeface="Arial" charset="0"/>
              </a:rPr>
              <a:t>развитие положительных эмоций.</a:t>
            </a:r>
          </a:p>
          <a:p>
            <a:pPr lvl="0" defTabSz="457200" fontAlgn="base">
              <a:spcBef>
                <a:spcPts val="13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7258" y="260648"/>
            <a:ext cx="8331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Open Sans"/>
              </a:rPr>
              <a:t>Цель: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Lato"/>
              </a:rPr>
              <a:t>Создать условия </a:t>
            </a:r>
            <a:r>
              <a:rPr lang="ru-RU" sz="2000" b="1" dirty="0">
                <a:solidFill>
                  <a:srgbClr val="000000"/>
                </a:solidFill>
                <a:latin typeface="Lato"/>
              </a:rPr>
              <a:t>для </a:t>
            </a:r>
            <a:r>
              <a:rPr lang="ru-RU" sz="2000" b="1" dirty="0" smtClean="0">
                <a:solidFill>
                  <a:srgbClr val="000000"/>
                </a:solidFill>
                <a:latin typeface="Open Sans"/>
              </a:rPr>
              <a:t>оздоровления </a:t>
            </a:r>
            <a:r>
              <a:rPr lang="ru-RU" sz="2000" b="1" dirty="0">
                <a:solidFill>
                  <a:srgbClr val="000000"/>
                </a:solidFill>
                <a:latin typeface="Open Sans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latin typeface="Open Sans"/>
              </a:rPr>
              <a:t>улучшения </a:t>
            </a:r>
            <a:r>
              <a:rPr lang="ru-RU" sz="2000" b="1" dirty="0">
                <a:solidFill>
                  <a:srgbClr val="000000"/>
                </a:solidFill>
                <a:latin typeface="Open Sans"/>
              </a:rPr>
              <a:t>работы всех внутренних органов и систем </a:t>
            </a:r>
            <a:r>
              <a:rPr lang="ru-RU" sz="2000" b="1" dirty="0" smtClean="0">
                <a:solidFill>
                  <a:srgbClr val="000000"/>
                </a:solidFill>
                <a:latin typeface="Open Sans"/>
              </a:rPr>
              <a:t>организма </a:t>
            </a:r>
            <a:r>
              <a:rPr lang="ru-RU" sz="2000" b="1" dirty="0" smtClean="0">
                <a:solidFill>
                  <a:srgbClr val="000000"/>
                </a:solidFill>
                <a:latin typeface="Lato"/>
              </a:rPr>
              <a:t>дошкольников.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8415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260648"/>
            <a:ext cx="82229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Комплекс “Аплодисменты здоровья”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Open Sans"/>
              </a:rPr>
              <a:t>Простой 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и эффективный комплекс упражнений поможет улучшить работу всех внутренних органов и систем организма. </a:t>
            </a: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Эти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упражнения подходят всем без исключения.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  <a:latin typeface="-apple-system"/>
              </a:rPr>
              <a:t>Их можно делать стоя и сидя. </a:t>
            </a:r>
          </a:p>
          <a:p>
            <a:pPr lvl="0" algn="ctr"/>
            <a:endParaRPr lang="ru-RU" sz="20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ru-RU" sz="2000" b="1" dirty="0" smtClean="0">
                <a:solidFill>
                  <a:srgbClr val="2C2C2C"/>
                </a:solidFill>
              </a:rPr>
              <a:t>Перед </a:t>
            </a:r>
            <a:r>
              <a:rPr lang="ru-RU" sz="2000" b="1" dirty="0">
                <a:solidFill>
                  <a:srgbClr val="2C2C2C"/>
                </a:solidFill>
              </a:rPr>
              <a:t>занятием хорошенько разотрём ладони, в том числе пространство между пальцами </a:t>
            </a:r>
            <a:endParaRPr lang="ru-RU" sz="2000" b="1" dirty="0" smtClean="0">
              <a:solidFill>
                <a:srgbClr val="2C2C2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C2C2C"/>
                </a:solidFill>
              </a:rPr>
              <a:t>–</a:t>
            </a:r>
            <a:r>
              <a:rPr lang="ru-RU" sz="2000" b="1" dirty="0">
                <a:solidFill>
                  <a:srgbClr val="2C2C2C"/>
                </a:solidFill>
              </a:rPr>
              <a:t> </a:t>
            </a:r>
            <a:r>
              <a:rPr lang="ru-RU" sz="2000" b="1" i="1" dirty="0">
                <a:solidFill>
                  <a:srgbClr val="2C2C2C"/>
                </a:solidFill>
              </a:rPr>
              <a:t>вся поверхность ладоней должна «гореть».</a:t>
            </a:r>
            <a:r>
              <a:rPr lang="ru-RU" sz="2000" b="1" dirty="0">
                <a:solidFill>
                  <a:srgbClr val="000000"/>
                </a:solidFill>
                <a:latin typeface="-apple-system"/>
              </a:rPr>
              <a:t> </a:t>
            </a:r>
            <a:endParaRPr lang="ru-RU" sz="2000" b="1" dirty="0" smtClean="0">
              <a:solidFill>
                <a:srgbClr val="000000"/>
              </a:solidFill>
              <a:latin typeface="-apple-system"/>
            </a:endParaRPr>
          </a:p>
          <a:p>
            <a:pPr algn="ctr"/>
            <a:endParaRPr lang="ru-RU" sz="2000" b="1" dirty="0">
              <a:solidFill>
                <a:srgbClr val="000000"/>
              </a:solidFill>
              <a:latin typeface="-apple-system"/>
            </a:endParaRP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Open Sans"/>
              </a:rPr>
              <a:t>Каждое 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упражнение стоит повторить </a:t>
            </a:r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по 20-30 раз.</a:t>
            </a:r>
          </a:p>
          <a:p>
            <a:pPr algn="ctr"/>
            <a:endParaRPr lang="ru-RU" sz="2000" b="1" i="1" dirty="0" smtClean="0">
              <a:solidFill>
                <a:srgbClr val="000000"/>
              </a:solidFill>
              <a:latin typeface="-apple-system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-apple-system"/>
              </a:rPr>
              <a:t>Очень 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хорошо делать их </a:t>
            </a:r>
            <a:r>
              <a:rPr lang="ru-RU" sz="2000" b="1" i="1" dirty="0">
                <a:solidFill>
                  <a:srgbClr val="000000"/>
                </a:solidFill>
                <a:latin typeface="-apple-system"/>
              </a:rPr>
              <a:t>под веселую, ритмичную музыку.</a:t>
            </a:r>
          </a:p>
          <a:p>
            <a:pPr algn="just"/>
            <a:endParaRPr lang="ru-RU" b="1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9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9769"/>
            <a:ext cx="3529343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904" y="116632"/>
            <a:ext cx="5845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1. Удары кулачками- </a:t>
            </a:r>
            <a:r>
              <a:rPr lang="ru-RU" dirty="0" smtClean="0">
                <a:latin typeface="-apple-system"/>
              </a:rPr>
              <a:t>я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вляется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профилактикой болей в плечах и голове.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977" y="908720"/>
            <a:ext cx="5863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2. Хлопки запястьями- </a:t>
            </a:r>
            <a:r>
              <a:rPr lang="ru-RU" dirty="0" smtClean="0">
                <a:latin typeface="-apple-system"/>
              </a:rPr>
              <a:t>помогает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хорошо работать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мочеполовой системе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978" y="1700808"/>
            <a:ext cx="6610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3. Хлопки </a:t>
            </a:r>
            <a:r>
              <a:rPr lang="ru-RU" b="1" dirty="0">
                <a:solidFill>
                  <a:srgbClr val="C00000"/>
                </a:solidFill>
                <a:latin typeface="-apple-system"/>
              </a:rPr>
              <a:t>по </a:t>
            </a: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тыльной </a:t>
            </a:r>
            <a:r>
              <a:rPr lang="ru-RU" b="1" dirty="0">
                <a:solidFill>
                  <a:srgbClr val="C00000"/>
                </a:solidFill>
                <a:latin typeface="-apple-system"/>
              </a:rPr>
              <a:t>стороне </a:t>
            </a: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ладони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Open Sans"/>
              </a:rPr>
              <a:t>другой рукой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- </a:t>
            </a:r>
            <a:r>
              <a:rPr lang="ru-RU" dirty="0" smtClean="0">
                <a:latin typeface="Open Sans"/>
              </a:rPr>
              <a:t>у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меньшает боли в пояснице. Процедура повторяется с другой рукой.</a:t>
            </a: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180" y="2852936"/>
            <a:ext cx="8857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4. Удары </a:t>
            </a:r>
            <a:r>
              <a:rPr lang="ru-RU" b="1" dirty="0">
                <a:solidFill>
                  <a:srgbClr val="C00000"/>
                </a:solidFill>
                <a:latin typeface="-apple-system"/>
              </a:rPr>
              <a:t>кончиками </a:t>
            </a: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пальцев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- помогает при частом насморке и снимает усталость глаз.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Постучите кончиками пальцев одновременно друг о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друга.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17032"/>
            <a:ext cx="6093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5. Удары </a:t>
            </a:r>
            <a:r>
              <a:rPr lang="ru-RU" b="1" dirty="0">
                <a:solidFill>
                  <a:srgbClr val="C00000"/>
                </a:solidFill>
                <a:latin typeface="-apple-system"/>
              </a:rPr>
              <a:t>кулаком по </a:t>
            </a: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ладони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- заставляет лучше работать сердце и легкие. Упражнение повторяется с другой рукой.</a:t>
            </a:r>
          </a:p>
        </p:txBody>
      </p:sp>
      <p:pic>
        <p:nvPicPr>
          <p:cNvPr id="1026" name="Picture 2" descr="C:\Users\DNS-bazar\Downloads\IMG2023051807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653648" cy="2204864"/>
          </a:xfrm>
          <a:prstGeom prst="rect">
            <a:avLst/>
          </a:prstGeom>
          <a:noFill/>
        </p:spPr>
      </p:pic>
      <p:pic>
        <p:nvPicPr>
          <p:cNvPr id="1027" name="Picture 3" descr="C:\Users\DNS-bazar\Downloads\IMG20230518070733.jpg"/>
          <p:cNvPicPr>
            <a:picLocks noChangeAspect="1" noChangeArrowheads="1"/>
          </p:cNvPicPr>
          <p:nvPr/>
        </p:nvPicPr>
        <p:blipFill>
          <a:blip r:embed="rId4" cstate="print"/>
          <a:srcRect l="13909" r="10128"/>
          <a:stretch>
            <a:fillRect/>
          </a:stretch>
        </p:blipFill>
        <p:spPr bwMode="auto">
          <a:xfrm>
            <a:off x="0" y="4725144"/>
            <a:ext cx="2160240" cy="2132856"/>
          </a:xfrm>
          <a:prstGeom prst="rect">
            <a:avLst/>
          </a:prstGeom>
          <a:noFill/>
        </p:spPr>
      </p:pic>
      <p:pic>
        <p:nvPicPr>
          <p:cNvPr id="1028" name="Picture 4" descr="C:\Users\DNS-bazar\Downloads\IMG2023051807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25144"/>
            <a:ext cx="1599642" cy="2132856"/>
          </a:xfrm>
          <a:prstGeom prst="rect">
            <a:avLst/>
          </a:prstGeom>
          <a:noFill/>
        </p:spPr>
      </p:pic>
      <p:pic>
        <p:nvPicPr>
          <p:cNvPr id="1029" name="Picture 5" descr="C:\Users\DNS-bazar\Downloads\IMG202305180707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745765"/>
            <a:ext cx="1584176" cy="2112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04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78350"/>
            <a:ext cx="385286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6. Хлопки ладонями и с </a:t>
            </a:r>
            <a:r>
              <a:rPr lang="ru-RU" b="1" dirty="0">
                <a:solidFill>
                  <a:srgbClr val="C00000"/>
                </a:solidFill>
                <a:latin typeface="-apple-system"/>
              </a:rPr>
              <a:t>растопыренными </a:t>
            </a: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пальцами - </a:t>
            </a:r>
            <a:r>
              <a:rPr lang="ru-RU" dirty="0" smtClean="0">
                <a:latin typeface="-apple-system"/>
              </a:rPr>
              <a:t>у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лучшает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работу щитовидной железы, внутренних органов, сердечно-сосудистой системы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.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Растирание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и похлопывание ладоней стимулирует те точки, которые связаны со многими внутренними органами и системой кровообращения.</a:t>
            </a:r>
            <a:endParaRPr lang="ru-RU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7. Хлопки горстями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- помогает предотвратить инсульт и старческий маразм.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1297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8. Хлопки </a:t>
            </a:r>
            <a:r>
              <a:rPr lang="ru-RU" b="1" dirty="0">
                <a:solidFill>
                  <a:srgbClr val="C00000"/>
                </a:solidFill>
                <a:latin typeface="-apple-system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-apple-system"/>
              </a:rPr>
              <a:t>головой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-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убирает застои в плечах.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5442636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-apple-system"/>
              </a:rPr>
              <a:t>Поаплодируйте себе минутку!</a:t>
            </a:r>
          </a:p>
        </p:txBody>
      </p:sp>
      <p:pic>
        <p:nvPicPr>
          <p:cNvPr id="2050" name="Picture 2" descr="C:\Users\DNS-bazar\Downloads\IMG2023051807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2139702" cy="2852936"/>
          </a:xfrm>
          <a:prstGeom prst="rect">
            <a:avLst/>
          </a:prstGeom>
          <a:noFill/>
        </p:spPr>
      </p:pic>
      <p:pic>
        <p:nvPicPr>
          <p:cNvPr id="2052" name="Picture 4" descr="C:\Users\DNS-bazar\Downloads\IMG20230518070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6632"/>
            <a:ext cx="2592288" cy="1944216"/>
          </a:xfrm>
          <a:prstGeom prst="rect">
            <a:avLst/>
          </a:prstGeom>
          <a:noFill/>
        </p:spPr>
      </p:pic>
      <p:pic>
        <p:nvPicPr>
          <p:cNvPr id="2053" name="Picture 5" descr="C:\Users\DNS-bazar\Downloads\IMG20230518070659.jpg"/>
          <p:cNvPicPr>
            <a:picLocks noChangeAspect="1" noChangeArrowheads="1"/>
          </p:cNvPicPr>
          <p:nvPr/>
        </p:nvPicPr>
        <p:blipFill>
          <a:blip r:embed="rId5" cstate="print"/>
          <a:srcRect t="13401" b="3830"/>
          <a:stretch>
            <a:fillRect/>
          </a:stretch>
        </p:blipFill>
        <p:spPr bwMode="auto">
          <a:xfrm>
            <a:off x="6732240" y="4221088"/>
            <a:ext cx="2283718" cy="2520280"/>
          </a:xfrm>
          <a:prstGeom prst="rect">
            <a:avLst/>
          </a:prstGeom>
          <a:noFill/>
        </p:spPr>
      </p:pic>
      <p:pic>
        <p:nvPicPr>
          <p:cNvPr id="2054" name="Picture 6" descr="C:\Users\DNS-bazar\Downloads\IMG20230518070754.jpg"/>
          <p:cNvPicPr>
            <a:picLocks noChangeAspect="1" noChangeArrowheads="1"/>
          </p:cNvPicPr>
          <p:nvPr/>
        </p:nvPicPr>
        <p:blipFill>
          <a:blip r:embed="rId6" cstate="print"/>
          <a:srcRect l="5201" t="16400" r="15000" b="25850"/>
          <a:stretch>
            <a:fillRect/>
          </a:stretch>
        </p:blipFill>
        <p:spPr bwMode="auto">
          <a:xfrm>
            <a:off x="6804248" y="2132856"/>
            <a:ext cx="2088232" cy="2014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372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-apple-system"/>
              </a:rPr>
              <a:t>Вывод:</a:t>
            </a:r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 Зарядка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не сложная и позитивная. </a:t>
            </a:r>
            <a:endParaRPr lang="ru-RU" sz="2400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Главное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делать ее </a:t>
            </a:r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регулярно.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-apple-system"/>
              </a:rPr>
              <a:t>Она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дает заряд бодрости и хорошего настроения.</a:t>
            </a:r>
          </a:p>
          <a:p>
            <a:r>
              <a:rPr lang="ru-RU" sz="2400" dirty="0">
                <a:solidFill>
                  <a:srgbClr val="000000"/>
                </a:solidFill>
                <a:latin typeface="-apple-system"/>
              </a:rPr>
              <a:t>Мы часто думаем что физические упражнения развивают только мышцы, но зачастую они помогают лучше функционировать всем системам нашего организма.</a:t>
            </a:r>
          </a:p>
          <a:p>
            <a:endParaRPr lang="ru-RU" sz="2400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-apple-system"/>
              </a:rPr>
              <a:t>Поаплодируйте </a:t>
            </a:r>
            <a:r>
              <a:rPr lang="ru-RU" sz="2400" dirty="0">
                <a:solidFill>
                  <a:srgbClr val="C00000"/>
                </a:solidFill>
                <a:latin typeface="-apple-system"/>
              </a:rPr>
              <a:t>себе минутку!</a:t>
            </a:r>
          </a:p>
        </p:txBody>
      </p:sp>
    </p:spTree>
    <p:extLst>
      <p:ext uri="{BB962C8B-B14F-4D97-AF65-F5344CB8AC3E}">
        <p14:creationId xmlns:p14="http://schemas.microsoft.com/office/powerpoint/2010/main" xmlns="" val="392571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sz="4800" b="1" dirty="0">
                <a:solidFill>
                  <a:srgbClr val="C00000"/>
                </a:solidFill>
                <a:latin typeface="等线 Light" charset="-122"/>
              </a:rPr>
              <a:t>Всем здоровья!</a:t>
            </a:r>
          </a:p>
          <a:p>
            <a:pPr lvl="0" algn="ctr" defTabSz="457200" fontAlgn="base">
              <a:spcBef>
                <a:spcPts val="13"/>
              </a:spcBef>
              <a:spcAft>
                <a:spcPct val="0"/>
              </a:spcAft>
            </a:pPr>
            <a:r>
              <a:rPr lang="ru-RU" altLang="ru-RU" sz="4800" b="1" dirty="0" smtClean="0">
                <a:solidFill>
                  <a:srgbClr val="600000"/>
                </a:solidFill>
                <a:latin typeface="等线 Light" charset="-122"/>
              </a:rPr>
              <a:t>СПАСИБО </a:t>
            </a:r>
            <a:r>
              <a:rPr lang="ru-RU" altLang="ru-RU" sz="4800" b="1" dirty="0">
                <a:solidFill>
                  <a:srgbClr val="600000"/>
                </a:solidFill>
                <a:latin typeface="等线 Light" charset="-122"/>
              </a:rPr>
              <a:t>ЗА ВНИМАНИЕ</a:t>
            </a:r>
            <a:r>
              <a:rPr lang="ru-RU" altLang="ru-RU" sz="4800" b="1" dirty="0" smtClean="0">
                <a:solidFill>
                  <a:srgbClr val="600000"/>
                </a:solidFill>
                <a:latin typeface="等线 Light" charset="-122"/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3844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等线"/>
        <a:ea typeface=""/>
        <a:cs typeface="Noto Sans SC Regular"/>
      </a:majorFont>
      <a:minorFont>
        <a:latin typeface="等线"/>
        <a:ea typeface=""/>
        <a:cs typeface="Noto Sans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559</TotalTime>
  <Words>579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        «ВОЛШЕБНЫЕ ХЛОПКИ»  ИЛИ  «АПЛОДИСМЕНТЫ ЗДОРОВЬЯ» КИТАЙСКАЯ ХЛОПКОВО–УДАРНАЯ ГИМНАСТИКА,  КАК ОДНА ИЗ НЕТРАДИЦИОННЫХ ОЗДОРОВИТЕЛЬНЫХ ТЕХНОЛОГИЙ ФИЗКУЛЬТУРНО–ОЗДОРОВИТЕЛЬНОЙ РАБОТЫ.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Меркульева</dc:creator>
  <cp:lastModifiedBy>DNS-bazar</cp:lastModifiedBy>
  <cp:revision>38</cp:revision>
  <dcterms:created xsi:type="dcterms:W3CDTF">2023-04-25T04:49:50Z</dcterms:created>
  <dcterms:modified xsi:type="dcterms:W3CDTF">2023-05-18T05:02:02Z</dcterms:modified>
</cp:coreProperties>
</file>