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848544" cy="3784384"/>
          </a:xfrm>
        </p:spPr>
        <p:txBody>
          <a:bodyPr>
            <a:normAutofit lnSpcReduction="10000"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000000"/>
                </a:solidFill>
                <a:effectLst/>
              </a:rPr>
              <a:t>«Эффективные формы взаимодействия  с детьми дошкольного возраста в рамках </a:t>
            </a:r>
            <a:r>
              <a:rPr lang="ru-RU" b="1" dirty="0" err="1">
                <a:solidFill>
                  <a:srgbClr val="000000"/>
                </a:solidFill>
                <a:effectLst/>
              </a:rPr>
              <a:t>фгос</a:t>
            </a:r>
            <a:r>
              <a:rPr lang="ru-RU" b="1" dirty="0">
                <a:solidFill>
                  <a:srgbClr val="000000"/>
                </a:solidFill>
                <a:effectLst/>
              </a:rPr>
              <a:t>»</a:t>
            </a:r>
            <a:endParaRPr lang="ru-RU" b="1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r>
              <a:rPr lang="ru-RU" dirty="0"/>
              <a:t>Воспитатель Ступина И.Н.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</a:t>
            </a:r>
            <a:r>
              <a:rPr lang="ru-RU" b="1" dirty="0"/>
              <a:t>Ребенок учится понимать других и сочувствовать им, потому что получает этот опыт из общения со взрослыми и переносит его на других людей.</a:t>
            </a:r>
          </a:p>
        </p:txBody>
      </p:sp>
      <p:pic>
        <p:nvPicPr>
          <p:cNvPr id="7170" name="Picture 2" descr="C:\Users\User\Desktop\imgpreview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076" y="3284984"/>
            <a:ext cx="3321275" cy="3127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err="1"/>
              <a:t>Психолого</a:t>
            </a:r>
            <a:r>
              <a:rPr lang="ru-RU" sz="3200" b="1" dirty="0"/>
              <a:t>- педагогические условия, обеспечивающие развитие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/>
              <a:t>Уважение взрослых к человеческому достоинству детей, формирование</a:t>
            </a:r>
            <a:br>
              <a:rPr lang="ru-RU" sz="2800" b="1" dirty="0"/>
            </a:br>
            <a:r>
              <a:rPr lang="ru-RU" sz="2800" b="1" dirty="0"/>
              <a:t>и поддержка их положительной самооценки, уверенности в собственных</a:t>
            </a:r>
            <a:br>
              <a:rPr lang="ru-RU" sz="2800" b="1" dirty="0"/>
            </a:br>
            <a:r>
              <a:rPr lang="ru-RU" sz="2800" b="1" dirty="0"/>
              <a:t>возможностях и способностях;</a:t>
            </a:r>
          </a:p>
          <a:p>
            <a:endParaRPr lang="ru-RU" dirty="0"/>
          </a:p>
        </p:txBody>
      </p:sp>
      <p:pic>
        <p:nvPicPr>
          <p:cNvPr id="4" name="Picture 2" descr="C:\Users\User\Desktop\detskie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149080"/>
            <a:ext cx="1464107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b="1" dirty="0"/>
              <a:t>Использование в образовательной деятельности форм и методов работы</a:t>
            </a:r>
            <a:br>
              <a:rPr lang="ru-RU" sz="3200" b="1" dirty="0"/>
            </a:br>
            <a:r>
              <a:rPr lang="ru-RU" sz="3200" b="1" dirty="0"/>
              <a:t>с детьми, соответствующих их возрастным и индивидуальным особенностям</a:t>
            </a:r>
            <a:br>
              <a:rPr lang="ru-RU" sz="3200" b="1" dirty="0"/>
            </a:br>
            <a:r>
              <a:rPr lang="ru-RU" sz="3200" b="1" dirty="0"/>
              <a:t>(недопустимость как искусственного ускорения, так и искусственного замедления развития детей);</a:t>
            </a:r>
          </a:p>
          <a:p>
            <a:pPr>
              <a:buNone/>
            </a:pPr>
            <a:r>
              <a:rPr lang="ru-RU" sz="3200" b="1" dirty="0"/>
              <a:t> </a:t>
            </a:r>
          </a:p>
          <a:p>
            <a:endParaRPr lang="ru-RU" dirty="0"/>
          </a:p>
        </p:txBody>
      </p:sp>
      <p:pic>
        <p:nvPicPr>
          <p:cNvPr id="5" name="Picture 2" descr="C:\Users\User\Desktop\imgpreview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5514" y="5349704"/>
            <a:ext cx="2126965" cy="1415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/>
              <a:t>Построение образовательной деятельности на основе взаимодействия</a:t>
            </a:r>
            <a:br>
              <a:rPr lang="ru-RU" sz="2800" b="1" dirty="0"/>
            </a:br>
            <a:r>
              <a:rPr lang="ru-RU" sz="2800" b="1" dirty="0"/>
              <a:t>взрослых с детьми, ориентированного на интересы и возможности каждого ребёнка</a:t>
            </a:r>
            <a:br>
              <a:rPr lang="ru-RU" sz="2800" b="1" dirty="0"/>
            </a:br>
            <a:r>
              <a:rPr lang="ru-RU" sz="2800" b="1" dirty="0"/>
              <a:t>и учитывающего социальную ситуацию его развития;</a:t>
            </a:r>
          </a:p>
          <a:p>
            <a:endParaRPr lang="ru-RU" dirty="0"/>
          </a:p>
        </p:txBody>
      </p:sp>
      <p:pic>
        <p:nvPicPr>
          <p:cNvPr id="8194" name="Picture 2" descr="C:\Users\User\Desktop\imgpreview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509120"/>
            <a:ext cx="357345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000" b="1" dirty="0"/>
              <a:t>Поддержка взрослыми положительного, доброжелательного отношения</a:t>
            </a:r>
            <a:br>
              <a:rPr lang="ru-RU" sz="3000" b="1" dirty="0"/>
            </a:br>
            <a:r>
              <a:rPr lang="ru-RU" sz="3000" b="1" dirty="0"/>
              <a:t>детей друг к другу и взаимодействия детей друг с другом в разных видах</a:t>
            </a:r>
            <a:br>
              <a:rPr lang="ru-RU" sz="3000" b="1" dirty="0"/>
            </a:br>
            <a:r>
              <a:rPr lang="ru-RU" sz="3000" b="1" dirty="0"/>
              <a:t>деятельности;</a:t>
            </a:r>
          </a:p>
          <a:p>
            <a:endParaRPr lang="ru-RU" dirty="0"/>
          </a:p>
        </p:txBody>
      </p:sp>
      <p:pic>
        <p:nvPicPr>
          <p:cNvPr id="10242" name="Picture 2" descr="C:\Users\User\Desktop\imgpreview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02740"/>
            <a:ext cx="3384376" cy="2650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/>
              <a:t>Поддержка инициативы и самостоятельности детей в специфических для</a:t>
            </a:r>
            <a:br>
              <a:rPr lang="ru-RU" sz="2800" b="1" dirty="0"/>
            </a:br>
            <a:r>
              <a:rPr lang="ru-RU" sz="2800" b="1" dirty="0"/>
              <a:t>них видах деятельности;</a:t>
            </a:r>
          </a:p>
          <a:p>
            <a:endParaRPr lang="ru-RU" dirty="0"/>
          </a:p>
        </p:txBody>
      </p:sp>
      <p:pic>
        <p:nvPicPr>
          <p:cNvPr id="9218" name="Picture 2" descr="C:\Users\User\Desktop\imgpreview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77072"/>
            <a:ext cx="4154307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/>
              <a:t>Возможность выбора детьми материалов, видов активности, участников</a:t>
            </a:r>
            <a:br>
              <a:rPr lang="ru-RU" sz="2800" b="1" dirty="0"/>
            </a:br>
            <a:r>
              <a:rPr lang="ru-RU" sz="2800" b="1" dirty="0"/>
              <a:t>совместной деятельности и общения;</a:t>
            </a:r>
          </a:p>
          <a:p>
            <a:endParaRPr lang="ru-RU" dirty="0"/>
          </a:p>
        </p:txBody>
      </p:sp>
      <p:pic>
        <p:nvPicPr>
          <p:cNvPr id="11266" name="Picture 2" descr="C:\Users\User\Desktop\imgpreview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96814"/>
            <a:ext cx="3062937" cy="2884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Защита детей от всех форм физического и психического насилия;</a:t>
            </a:r>
          </a:p>
          <a:p>
            <a:endParaRPr lang="ru-RU" sz="3600" b="1" dirty="0"/>
          </a:p>
        </p:txBody>
      </p:sp>
      <p:pic>
        <p:nvPicPr>
          <p:cNvPr id="3074" name="Picture 2" descr="C:\Users\User\Desktop\left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942" y="3068960"/>
            <a:ext cx="1792058" cy="3438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/>
              <a:t>Поддержка родителей (законных представителей) в воспитании детей,</a:t>
            </a:r>
            <a:br>
              <a:rPr lang="ru-RU" sz="3200" b="1" dirty="0"/>
            </a:br>
            <a:r>
              <a:rPr lang="ru-RU" sz="3200" b="1" dirty="0"/>
              <a:t>охране и укреплении их здоровья, вовлечение семей непосредственно</a:t>
            </a:r>
            <a:br>
              <a:rPr lang="ru-RU" sz="3200" b="1" dirty="0"/>
            </a:br>
            <a:r>
              <a:rPr lang="ru-RU" sz="3200" b="1" dirty="0"/>
              <a:t>в образовательную деятельность.</a:t>
            </a:r>
          </a:p>
          <a:p>
            <a:pPr>
              <a:buNone/>
            </a:pPr>
            <a:r>
              <a:rPr lang="ru-RU" sz="3200" b="1" dirty="0"/>
              <a:t> </a:t>
            </a:r>
          </a:p>
          <a:p>
            <a:endParaRPr lang="ru-RU" dirty="0"/>
          </a:p>
        </p:txBody>
      </p:sp>
      <p:pic>
        <p:nvPicPr>
          <p:cNvPr id="8" name="Picture 2" descr="C:\Users\User\Desktop\imgpreview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509121"/>
            <a:ext cx="4752528" cy="210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Спасибо за внимание!!!</a:t>
            </a:r>
          </a:p>
        </p:txBody>
      </p:sp>
      <p:pic>
        <p:nvPicPr>
          <p:cNvPr id="1026" name="Picture 2" descr="C:\Users\User\Desktop\49675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70072"/>
            <a:ext cx="4104456" cy="3586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Взаимодействие взрослых с детьми является важнейшим фактором развития ребенка и пронизывает все направления образовательной деятельности.</a:t>
            </a:r>
          </a:p>
          <a:p>
            <a:pPr algn="just">
              <a:buNone/>
            </a:pPr>
            <a:r>
              <a:rPr lang="ru-RU" sz="2400" b="1" dirty="0"/>
              <a:t>   С помощью взрослого и в самостоятельной деятельности ребенок учится познавать  окружающий мир, играть, рисовать, общаться с окружающими.  </a:t>
            </a:r>
            <a:endParaRPr lang="ru-RU" sz="2400" dirty="0"/>
          </a:p>
        </p:txBody>
      </p:sp>
      <p:pic>
        <p:nvPicPr>
          <p:cNvPr id="5" name="Picture 2" descr="C:\Users\User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5976" y="4365104"/>
            <a:ext cx="3086854" cy="2158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Процесс приобретения общих культурных умений во всей его полноте возможен только в том случае, если взрослый выступает в этом процессе в роли партнера, а не руководителя, поддерживая и развивая мотивацию ребенка. Взрослый участвует в реализации поставленной цели наравне с детьми, как более опытный и компетентный партнер.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5" name="Picture 2" descr="C:\Users\User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859" y="4941168"/>
            <a:ext cx="241861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Для </a:t>
            </a:r>
            <a:r>
              <a:rPr lang="ru-RU" sz="2400" b="1" i="1" dirty="0"/>
              <a:t>личностно-порождающего взаимодействия характерно принятие ребенка таким,</a:t>
            </a:r>
            <a:r>
              <a:rPr lang="ru-RU" sz="2400" b="1" dirty="0"/>
              <a:t>  какой он есть, и вера в его способности. Взрослый не подгоняет ребенка под какой-то  определенный «стандарт», а строит общение с ним с ориентацией на достоинства и индивидуальные особенности ребенка, его характер, привычки, интересы, предпочтения.  Такой стиль воспитания обеспечивает ребенку чувство психологической защищенности, способствует развитию его индивидуальности, положительных взаимоотношений со взрослыми и другими детьми.</a:t>
            </a:r>
          </a:p>
        </p:txBody>
      </p:sp>
      <p:pic>
        <p:nvPicPr>
          <p:cNvPr id="2050" name="Picture 2" descr="C:\Users\User\Desktop\imgpreview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8448"/>
            <a:ext cx="2792301" cy="1384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/>
              <a:t>Личностно-порождающее взаимодействие способствует формированию у ребенка</a:t>
            </a:r>
            <a:br>
              <a:rPr lang="ru-RU" sz="3200" b="1" i="1" dirty="0"/>
            </a:br>
            <a:r>
              <a:rPr lang="ru-RU" sz="3200" b="1" dirty="0"/>
              <a:t>различных позитивных качеств.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Ребенок учится уважать себя и других, так как отношение ребенка к себе и другим людям всегда отражает характер отношения к нему окружающих</a:t>
            </a:r>
          </a:p>
          <a:p>
            <a:pPr>
              <a:buNone/>
            </a:pPr>
            <a:r>
              <a:rPr lang="ru-RU" b="1" dirty="0"/>
              <a:t>    взрослых. Он приобретает чувство уверенности в себе, не боится ошибок</a:t>
            </a:r>
            <a:r>
              <a:rPr lang="ru-RU" b="1" i="1" dirty="0"/>
              <a:t>. Когда взрослые</a:t>
            </a:r>
          </a:p>
          <a:p>
            <a:pPr>
              <a:buNone/>
            </a:pPr>
            <a:r>
              <a:rPr lang="ru-RU" b="1" dirty="0"/>
              <a:t>    предоставляют ребенку самостоятельность, оказывают поддержку, вселяют веру в его силы, он</a:t>
            </a:r>
          </a:p>
          <a:p>
            <a:pPr>
              <a:buNone/>
            </a:pPr>
            <a:r>
              <a:rPr lang="ru-RU" b="1" dirty="0"/>
              <a:t>   не пасует перед трудностями, настойчиво ищет пути их преодоления</a:t>
            </a:r>
            <a:r>
              <a:rPr lang="ru-RU" dirty="0"/>
              <a:t>.</a:t>
            </a:r>
          </a:p>
        </p:txBody>
      </p:sp>
      <p:pic>
        <p:nvPicPr>
          <p:cNvPr id="13314" name="Picture 2" descr="C:\Users\User\Desktop\imgpreview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445224"/>
            <a:ext cx="2411760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Когда взрослые поддерживают  индивидуальность ребенка, принимают его таким, каков он есть, избегают неоправданных</a:t>
            </a:r>
          </a:p>
          <a:p>
            <a:pPr>
              <a:buNone/>
            </a:pPr>
            <a:r>
              <a:rPr lang="ru-RU" b="1" dirty="0"/>
              <a:t>    ограничений и наказаний, ребенок не боится быть самим собой, признавать свои ошибки.</a:t>
            </a:r>
          </a:p>
          <a:p>
            <a:pPr>
              <a:buNone/>
            </a:pPr>
            <a:r>
              <a:rPr lang="ru-RU" b="1" dirty="0"/>
              <a:t>    Взаимное доверие между взрослыми и детьми способствует истинному принятию ребенком</a:t>
            </a:r>
          </a:p>
          <a:p>
            <a:pPr>
              <a:buNone/>
            </a:pPr>
            <a:r>
              <a:rPr lang="ru-RU" b="1" dirty="0"/>
              <a:t>    моральных норм.</a:t>
            </a:r>
          </a:p>
        </p:txBody>
      </p:sp>
      <p:pic>
        <p:nvPicPr>
          <p:cNvPr id="5" name="Picture 2" descr="C:\Users\User\Desktop\imgpreview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7477" y="5301208"/>
            <a:ext cx="2046522" cy="1395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Ребенок учится брать на себя ответственность за свои решения и поступки. Ведь взрослый</a:t>
            </a:r>
          </a:p>
          <a:p>
            <a:pPr>
              <a:buNone/>
            </a:pPr>
            <a:r>
              <a:rPr lang="ru-RU" b="1" dirty="0"/>
              <a:t>   везде, где это возможно, предоставляет ребенку право выбора того или действия. Признание за</a:t>
            </a:r>
          </a:p>
          <a:p>
            <a:pPr>
              <a:buNone/>
            </a:pPr>
            <a:r>
              <a:rPr lang="ru-RU" b="1" dirty="0"/>
              <a:t>    ребенком права иметь свое мнение, выбирать занятия по душе, партнеров по игре способствует формированию у него личностной зрелости и, как следствие, чувства ответственности за свой выбор.</a:t>
            </a:r>
          </a:p>
        </p:txBody>
      </p:sp>
      <p:pic>
        <p:nvPicPr>
          <p:cNvPr id="14338" name="Picture 2" descr="C:\Users\User\Desktop\imgpreview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81572"/>
            <a:ext cx="1080119" cy="1318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Ребенок приучается думать самостоятельно, поскольку взрослые не навязывают ему</a:t>
            </a:r>
          </a:p>
          <a:p>
            <a:pPr>
              <a:buNone/>
            </a:pPr>
            <a:r>
              <a:rPr lang="ru-RU" b="1" dirty="0"/>
              <a:t>    своего решения, а способствуют тому, чтобы он принял собственное.</a:t>
            </a:r>
          </a:p>
        </p:txBody>
      </p:sp>
      <p:pic>
        <p:nvPicPr>
          <p:cNvPr id="5122" name="Picture 2" descr="C:\Users\User\Desktop\imgpreview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2722"/>
            <a:ext cx="4005058" cy="2664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Ребенок учится адекватно выражать свои чувства. Помогая ребенку осознать свои переживания, выразить их словами, взрослые содействуют формированию у него умения проявлять чувства социально приемлемыми способами.</a:t>
            </a:r>
          </a:p>
        </p:txBody>
      </p:sp>
      <p:pic>
        <p:nvPicPr>
          <p:cNvPr id="6146" name="Picture 2" descr="C:\Users\User\Desktop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623205"/>
            <a:ext cx="3888432" cy="1902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630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Поток</vt:lpstr>
      <vt:lpstr> </vt:lpstr>
      <vt:lpstr> </vt:lpstr>
      <vt:lpstr>Презентация PowerPoint</vt:lpstr>
      <vt:lpstr>Презентация PowerPoint</vt:lpstr>
      <vt:lpstr>Личностно-порождающее взаимодействие способствует формированию у ребенка различных позитивных качеств.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Психолого- педагогические условия, обеспечивающие развитие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взрослых с детьми как одно из условий качественной реализации образовательного процесса . </dc:title>
  <dc:creator>User</dc:creator>
  <cp:lastModifiedBy>Nataly</cp:lastModifiedBy>
  <cp:revision>22</cp:revision>
  <dcterms:created xsi:type="dcterms:W3CDTF">2015-11-17T12:24:11Z</dcterms:created>
  <dcterms:modified xsi:type="dcterms:W3CDTF">2023-03-08T14:03:06Z</dcterms:modified>
</cp:coreProperties>
</file>