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90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74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75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16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3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2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8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1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8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70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66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FE30C-4640-424E-96B5-CBB0FD144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717" y="882376"/>
            <a:ext cx="11547986" cy="2926080"/>
          </a:xfrm>
        </p:spPr>
        <p:txBody>
          <a:bodyPr/>
          <a:lstStyle/>
          <a:p>
            <a:r>
              <a:rPr lang="ru-RU" sz="6600" dirty="0" smtClean="0"/>
              <a:t>игра</a:t>
            </a:r>
            <a:r>
              <a:rPr lang="ru-RU" dirty="0"/>
              <a:t/>
            </a:r>
            <a:br>
              <a:rPr lang="ru-RU" dirty="0"/>
            </a:br>
            <a:r>
              <a:rPr lang="ru-RU" sz="6000" dirty="0"/>
              <a:t>«Один-много»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60938" y="3808456"/>
            <a:ext cx="644554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 5-7 лет</a:t>
            </a:r>
            <a:endParaRPr lang="ru-RU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1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24AD7F-816D-41E5-A9A9-07D27599B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271" y="689487"/>
            <a:ext cx="10219458" cy="547902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b="1" dirty="0"/>
              <a:t>	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Образование множественного числа от единственного (именительный и родительный падежи).</a:t>
            </a:r>
          </a:p>
          <a:p>
            <a:pPr marL="45720" indent="0" algn="just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Описание: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экране представлены военная техника и др. военные атрибуты, после ответа ребенка по щелчку появляется изображение нескольких предметов.</a:t>
            </a:r>
          </a:p>
          <a:p>
            <a:pPr marL="45720" indent="0" algn="just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 </a:t>
            </a:r>
          </a:p>
          <a:p>
            <a:pPr marL="45720" indent="0" algn="just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Назвать множественное число представленного на экране предмета (в именительном и родительном падеже). Много чего? (кого?)</a:t>
            </a:r>
          </a:p>
        </p:txBody>
      </p:sp>
    </p:spTree>
    <p:extLst>
      <p:ext uri="{BB962C8B-B14F-4D97-AF65-F5344CB8AC3E}">
        <p14:creationId xmlns:p14="http://schemas.microsoft.com/office/powerpoint/2010/main" val="166121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F7E5546-A357-42C2-BF3C-0FA4DC8DA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91333" l="1333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2" y="1296629"/>
            <a:ext cx="4264742" cy="426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F5045C-02F8-4E23-93EB-92C475ED9659}"/>
              </a:ext>
            </a:extLst>
          </p:cNvPr>
          <p:cNvSpPr txBox="1"/>
          <p:nvPr/>
        </p:nvSpPr>
        <p:spPr>
          <a:xfrm>
            <a:off x="1348248" y="457200"/>
            <a:ext cx="2654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/>
              <a:t>ОДИН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DC629C-C185-4AD1-A9EB-87D931A5960F}"/>
              </a:ext>
            </a:extLst>
          </p:cNvPr>
          <p:cNvSpPr txBox="1"/>
          <p:nvPr/>
        </p:nvSpPr>
        <p:spPr>
          <a:xfrm>
            <a:off x="7521677" y="471948"/>
            <a:ext cx="3322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/>
              <a:t>МНОГО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964A9DAD-BC10-4866-B65C-9E85B588EB9A}"/>
              </a:ext>
            </a:extLst>
          </p:cNvPr>
          <p:cNvSpPr/>
          <p:nvPr/>
        </p:nvSpPr>
        <p:spPr>
          <a:xfrm>
            <a:off x="4976327" y="2875002"/>
            <a:ext cx="2239346" cy="1107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5058E1D-BFE6-415B-B44B-C13E7D19E14C}"/>
              </a:ext>
            </a:extLst>
          </p:cNvPr>
          <p:cNvGrpSpPr/>
          <p:nvPr/>
        </p:nvGrpSpPr>
        <p:grpSpPr>
          <a:xfrm>
            <a:off x="7384026" y="1312902"/>
            <a:ext cx="4322508" cy="4232196"/>
            <a:chOff x="7291232" y="939914"/>
            <a:chExt cx="4322508" cy="4232196"/>
          </a:xfrm>
        </p:grpSpPr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7F392432-D214-4BBF-A40B-8E2BCC98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889" b="91333" l="1333" r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1677" y="939914"/>
              <a:ext cx="3043084" cy="304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D30B62DD-5C3C-4D97-B5A1-A6841BF6D4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889" b="91333" l="1333" r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0656" y="1353460"/>
              <a:ext cx="3043084" cy="304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BB45DD7F-C86E-441F-89EE-D8F87D162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889" b="91333" l="1333" r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1232" y="2129026"/>
              <a:ext cx="3043084" cy="304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254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F5045C-02F8-4E23-93EB-92C475ED9659}"/>
              </a:ext>
            </a:extLst>
          </p:cNvPr>
          <p:cNvSpPr txBox="1"/>
          <p:nvPr/>
        </p:nvSpPr>
        <p:spPr>
          <a:xfrm>
            <a:off x="1348248" y="457200"/>
            <a:ext cx="2654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/>
              <a:t>ОДИН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DC629C-C185-4AD1-A9EB-87D931A5960F}"/>
              </a:ext>
            </a:extLst>
          </p:cNvPr>
          <p:cNvSpPr txBox="1"/>
          <p:nvPr/>
        </p:nvSpPr>
        <p:spPr>
          <a:xfrm>
            <a:off x="7521677" y="471948"/>
            <a:ext cx="3322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/>
              <a:t>МНОГО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964A9DAD-BC10-4866-B65C-9E85B588EB9A}"/>
              </a:ext>
            </a:extLst>
          </p:cNvPr>
          <p:cNvSpPr/>
          <p:nvPr/>
        </p:nvSpPr>
        <p:spPr>
          <a:xfrm>
            <a:off x="4976327" y="2875002"/>
            <a:ext cx="2239346" cy="1107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3F6FA6A-40C4-40C5-85C2-6A2793E33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1898">
            <a:off x="827080" y="2748026"/>
            <a:ext cx="4646716" cy="136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B65B9CE-91DA-4B1B-A1BB-6E19B6CD4EC8}"/>
              </a:ext>
            </a:extLst>
          </p:cNvPr>
          <p:cNvGrpSpPr/>
          <p:nvPr/>
        </p:nvGrpSpPr>
        <p:grpSpPr>
          <a:xfrm>
            <a:off x="7521677" y="2189205"/>
            <a:ext cx="4602811" cy="2479590"/>
            <a:chOff x="7656049" y="2361563"/>
            <a:chExt cx="4602811" cy="2479590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3319C0FB-C428-4D86-B09D-5D5B2B2770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61898">
              <a:off x="7656049" y="2361563"/>
              <a:ext cx="2865284" cy="839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6C3856A9-5E62-42EF-9F71-9AEDF1FFE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61898">
              <a:off x="9393576" y="2459677"/>
              <a:ext cx="2865284" cy="839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4D802538-82A8-4CEF-98FE-91E0AFFB2B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61898">
              <a:off x="8451527" y="4001341"/>
              <a:ext cx="2865284" cy="839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689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F5045C-02F8-4E23-93EB-92C475ED9659}"/>
              </a:ext>
            </a:extLst>
          </p:cNvPr>
          <p:cNvSpPr txBox="1"/>
          <p:nvPr/>
        </p:nvSpPr>
        <p:spPr>
          <a:xfrm>
            <a:off x="1348248" y="457200"/>
            <a:ext cx="2654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/>
              <a:t>ОДИН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DC629C-C185-4AD1-A9EB-87D931A5960F}"/>
              </a:ext>
            </a:extLst>
          </p:cNvPr>
          <p:cNvSpPr txBox="1"/>
          <p:nvPr/>
        </p:nvSpPr>
        <p:spPr>
          <a:xfrm>
            <a:off x="7521677" y="471948"/>
            <a:ext cx="3322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/>
              <a:t>МНОГО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964A9DAD-BC10-4866-B65C-9E85B588EB9A}"/>
              </a:ext>
            </a:extLst>
          </p:cNvPr>
          <p:cNvSpPr/>
          <p:nvPr/>
        </p:nvSpPr>
        <p:spPr>
          <a:xfrm>
            <a:off x="4976327" y="2875002"/>
            <a:ext cx="2239346" cy="1107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366CDE2-3840-4897-B92E-518623697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90" y="1806678"/>
            <a:ext cx="3244645" cy="324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0A6A083-1F00-458C-8FE0-E5994A94997B}"/>
              </a:ext>
            </a:extLst>
          </p:cNvPr>
          <p:cNvGrpSpPr/>
          <p:nvPr/>
        </p:nvGrpSpPr>
        <p:grpSpPr>
          <a:xfrm>
            <a:off x="7197162" y="1337469"/>
            <a:ext cx="4478692" cy="4183062"/>
            <a:chOff x="7197162" y="1485284"/>
            <a:chExt cx="4478692" cy="4183062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E0EF9F9-0631-4227-A3D3-B58ACFBCB5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162" y="1485284"/>
              <a:ext cx="2239346" cy="2239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9FF4E4C0-C396-4245-9E4B-89787EEB2A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1893" y="3429000"/>
              <a:ext cx="2239346" cy="2239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597F3C99-F2A8-4D47-B1E9-ACE4EEED05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6508" y="2309327"/>
              <a:ext cx="2239346" cy="2239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356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F5045C-02F8-4E23-93EB-92C475ED9659}"/>
              </a:ext>
            </a:extLst>
          </p:cNvPr>
          <p:cNvSpPr txBox="1"/>
          <p:nvPr/>
        </p:nvSpPr>
        <p:spPr>
          <a:xfrm>
            <a:off x="1348248" y="457200"/>
            <a:ext cx="2654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/>
              <a:t>ОДИН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DC629C-C185-4AD1-A9EB-87D931A5960F}"/>
              </a:ext>
            </a:extLst>
          </p:cNvPr>
          <p:cNvSpPr txBox="1"/>
          <p:nvPr/>
        </p:nvSpPr>
        <p:spPr>
          <a:xfrm>
            <a:off x="7521677" y="471948"/>
            <a:ext cx="3322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/>
              <a:t>МНОГО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964A9DAD-BC10-4866-B65C-9E85B588EB9A}"/>
              </a:ext>
            </a:extLst>
          </p:cNvPr>
          <p:cNvSpPr/>
          <p:nvPr/>
        </p:nvSpPr>
        <p:spPr>
          <a:xfrm>
            <a:off x="4976327" y="2875002"/>
            <a:ext cx="2239346" cy="1107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22A2FA4-A8F8-4A97-BEAD-D6237B54A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39" b="91436" l="1758" r="96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8" y="1956074"/>
            <a:ext cx="4166470" cy="294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AC48E15-37FE-484B-B5D2-EC1489CB4CBA}"/>
              </a:ext>
            </a:extLst>
          </p:cNvPr>
          <p:cNvGrpSpPr/>
          <p:nvPr/>
        </p:nvGrpSpPr>
        <p:grpSpPr>
          <a:xfrm>
            <a:off x="7061867" y="1401700"/>
            <a:ext cx="4917076" cy="4054601"/>
            <a:chOff x="7061867" y="1640896"/>
            <a:chExt cx="4917076" cy="4054601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F7DC399F-D8AA-46ED-B98C-F9403678C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39" b="91436" l="1758" r="965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1677" y="1640896"/>
              <a:ext cx="2677730" cy="1893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00A7EEA7-2023-41A0-8C70-1B4009E40C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39" b="91436" l="1758" r="965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1213" y="2906364"/>
              <a:ext cx="2677730" cy="1893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A12F3DE0-A7F5-4695-9B8A-427F27C3C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39" b="91436" l="1758" r="965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867" y="3802241"/>
              <a:ext cx="2677730" cy="1893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869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F5045C-02F8-4E23-93EB-92C475ED9659}"/>
              </a:ext>
            </a:extLst>
          </p:cNvPr>
          <p:cNvSpPr txBox="1"/>
          <p:nvPr/>
        </p:nvSpPr>
        <p:spPr>
          <a:xfrm>
            <a:off x="1348248" y="457200"/>
            <a:ext cx="2654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/>
              <a:t>ОДИН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DC629C-C185-4AD1-A9EB-87D931A5960F}"/>
              </a:ext>
            </a:extLst>
          </p:cNvPr>
          <p:cNvSpPr txBox="1"/>
          <p:nvPr/>
        </p:nvSpPr>
        <p:spPr>
          <a:xfrm>
            <a:off x="7521677" y="471948"/>
            <a:ext cx="3322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/>
              <a:t>МНОГО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964A9DAD-BC10-4866-B65C-9E85B588EB9A}"/>
              </a:ext>
            </a:extLst>
          </p:cNvPr>
          <p:cNvSpPr/>
          <p:nvPr/>
        </p:nvSpPr>
        <p:spPr>
          <a:xfrm>
            <a:off x="4976327" y="2875002"/>
            <a:ext cx="2239346" cy="1107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E5DCDE0-346D-4F53-A9F1-C9049AE53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61" y="1880112"/>
            <a:ext cx="2451284" cy="309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06D1E9C-A841-47C6-844D-6C81C14EC3B7}"/>
              </a:ext>
            </a:extLst>
          </p:cNvPr>
          <p:cNvGrpSpPr/>
          <p:nvPr/>
        </p:nvGrpSpPr>
        <p:grpSpPr>
          <a:xfrm>
            <a:off x="7919884" y="1385108"/>
            <a:ext cx="3756283" cy="4578777"/>
            <a:chOff x="7919884" y="1385108"/>
            <a:chExt cx="3756283" cy="4578777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6A22A37D-02B8-4B1E-829E-F89AA4C6DA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9884" y="1385108"/>
              <a:ext cx="1868256" cy="2360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054D20E3-34C4-4252-A4BA-4A94C22F1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7911" y="2422411"/>
              <a:ext cx="1868256" cy="2360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A07B6881-7427-44B8-90A2-285393054F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4095" y="3602902"/>
              <a:ext cx="1868256" cy="2360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972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F5045C-02F8-4E23-93EB-92C475ED9659}"/>
              </a:ext>
            </a:extLst>
          </p:cNvPr>
          <p:cNvSpPr txBox="1"/>
          <p:nvPr/>
        </p:nvSpPr>
        <p:spPr>
          <a:xfrm>
            <a:off x="1348248" y="457200"/>
            <a:ext cx="2654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/>
              <a:t>ОДИН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DC629C-C185-4AD1-A9EB-87D931A5960F}"/>
              </a:ext>
            </a:extLst>
          </p:cNvPr>
          <p:cNvSpPr txBox="1"/>
          <p:nvPr/>
        </p:nvSpPr>
        <p:spPr>
          <a:xfrm>
            <a:off x="7521677" y="471948"/>
            <a:ext cx="3322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/>
              <a:t>МНОГО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964A9DAD-BC10-4866-B65C-9E85B588EB9A}"/>
              </a:ext>
            </a:extLst>
          </p:cNvPr>
          <p:cNvSpPr/>
          <p:nvPr/>
        </p:nvSpPr>
        <p:spPr>
          <a:xfrm>
            <a:off x="4976327" y="2875002"/>
            <a:ext cx="2239346" cy="1107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Парашютист в хаки иллюстрация военной формы | Премиум векторы">
            <a:extLst>
              <a:ext uri="{FF2B5EF4-FFF2-40B4-BE49-F238E27FC236}">
                <a16:creationId xmlns:a16="http://schemas.microsoft.com/office/drawing/2014/main" id="{AA674B9B-31A2-499F-B806-A645109B6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8" b="96166" l="9744" r="89776">
                        <a14:foregroundMark x1="79553" y1="26358" x2="57827" y2="69649"/>
                        <a14:foregroundMark x1="19808" y1="26358" x2="41693" y2="67891"/>
                        <a14:foregroundMark x1="19968" y1="26198" x2="46645" y2="70447"/>
                        <a14:foregroundMark x1="26837" y1="20767" x2="46645" y2="68850"/>
                        <a14:foregroundMark x1="35304" y1="19489" x2="47923" y2="67732"/>
                        <a14:foregroundMark x1="43770" y1="17891" x2="48722" y2="67252"/>
                        <a14:foregroundMark x1="49840" y1="18690" x2="50160" y2="63898"/>
                        <a14:foregroundMark x1="56390" y1="19489" x2="51118" y2="66454"/>
                        <a14:foregroundMark x1="65016" y1="19649" x2="52077" y2="66134"/>
                        <a14:foregroundMark x1="72204" y1="23163" x2="54153" y2="67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8" y="1579944"/>
            <a:ext cx="4067789" cy="40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8044ED8-4622-4408-969E-4155A7AC305E}"/>
              </a:ext>
            </a:extLst>
          </p:cNvPr>
          <p:cNvGrpSpPr/>
          <p:nvPr/>
        </p:nvGrpSpPr>
        <p:grpSpPr>
          <a:xfrm>
            <a:off x="6775964" y="1839848"/>
            <a:ext cx="5416036" cy="3762706"/>
            <a:chOff x="6775964" y="1395106"/>
            <a:chExt cx="5416036" cy="3762706"/>
          </a:xfrm>
        </p:grpSpPr>
        <p:pic>
          <p:nvPicPr>
            <p:cNvPr id="11" name="Picture 2" descr="Парашютист в хаки иллюстрация военной формы | Премиум векторы">
              <a:extLst>
                <a:ext uri="{FF2B5EF4-FFF2-40B4-BE49-F238E27FC236}">
                  <a16:creationId xmlns:a16="http://schemas.microsoft.com/office/drawing/2014/main" id="{CBD1A722-341F-430F-BFC7-12527365DA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8" b="96166" l="9744" r="89776">
                          <a14:foregroundMark x1="79553" y1="26358" x2="57827" y2="69649"/>
                          <a14:foregroundMark x1="19808" y1="26358" x2="41693" y2="67891"/>
                          <a14:foregroundMark x1="19968" y1="26198" x2="46645" y2="70447"/>
                          <a14:foregroundMark x1="26837" y1="20767" x2="46645" y2="68850"/>
                          <a14:foregroundMark x1="35304" y1="19489" x2="47923" y2="67732"/>
                          <a14:foregroundMark x1="43770" y1="17891" x2="48722" y2="67252"/>
                          <a14:foregroundMark x1="49840" y1="18690" x2="50160" y2="63898"/>
                          <a14:foregroundMark x1="56390" y1="19489" x2="51118" y2="66454"/>
                          <a14:foregroundMark x1="65016" y1="19649" x2="52077" y2="66134"/>
                          <a14:foregroundMark x1="72204" y1="23163" x2="54153" y2="677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964" y="1395106"/>
              <a:ext cx="2654710" cy="2654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Парашютист в хаки иллюстрация военной формы | Премиум векторы">
              <a:extLst>
                <a:ext uri="{FF2B5EF4-FFF2-40B4-BE49-F238E27FC236}">
                  <a16:creationId xmlns:a16="http://schemas.microsoft.com/office/drawing/2014/main" id="{27418912-9BF8-4BF3-815B-75A4EF650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8" b="96166" l="9744" r="89776">
                          <a14:foregroundMark x1="79553" y1="26358" x2="57827" y2="69649"/>
                          <a14:foregroundMark x1="19808" y1="26358" x2="41693" y2="67891"/>
                          <a14:foregroundMark x1="19968" y1="26198" x2="46645" y2="70447"/>
                          <a14:foregroundMark x1="26837" y1="20767" x2="46645" y2="68850"/>
                          <a14:foregroundMark x1="35304" y1="19489" x2="47923" y2="67732"/>
                          <a14:foregroundMark x1="43770" y1="17891" x2="48722" y2="67252"/>
                          <a14:foregroundMark x1="49840" y1="18690" x2="50160" y2="63898"/>
                          <a14:foregroundMark x1="56390" y1="19489" x2="51118" y2="66454"/>
                          <a14:foregroundMark x1="65016" y1="19649" x2="52077" y2="66134"/>
                          <a14:foregroundMark x1="72204" y1="23163" x2="54153" y2="677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7290" y="1395106"/>
              <a:ext cx="2654710" cy="2654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Парашютист в хаки иллюстрация военной формы | Премиум векторы">
              <a:extLst>
                <a:ext uri="{FF2B5EF4-FFF2-40B4-BE49-F238E27FC236}">
                  <a16:creationId xmlns:a16="http://schemas.microsoft.com/office/drawing/2014/main" id="{A3676ACA-361A-4634-822C-52E4F9574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8" b="96166" l="9744" r="89776">
                          <a14:foregroundMark x1="79553" y1="26358" x2="57827" y2="69649"/>
                          <a14:foregroundMark x1="19808" y1="26358" x2="41693" y2="67891"/>
                          <a14:foregroundMark x1="19968" y1="26198" x2="46645" y2="70447"/>
                          <a14:foregroundMark x1="26837" y1="20767" x2="46645" y2="68850"/>
                          <a14:foregroundMark x1="35304" y1="19489" x2="47923" y2="67732"/>
                          <a14:foregroundMark x1="43770" y1="17891" x2="48722" y2="67252"/>
                          <a14:foregroundMark x1="49840" y1="18690" x2="50160" y2="63898"/>
                          <a14:foregroundMark x1="56390" y1="19489" x2="51118" y2="66454"/>
                          <a14:foregroundMark x1="65016" y1="19649" x2="52077" y2="66134"/>
                          <a14:foregroundMark x1="72204" y1="23163" x2="54153" y2="677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6627" y="2503102"/>
              <a:ext cx="2654710" cy="2654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039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5" y="459709"/>
            <a:ext cx="906087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Авторы – разработчики:</a:t>
            </a:r>
          </a:p>
          <a:p>
            <a:endParaRPr lang="ru-RU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г. Иркутска детского сада № 78: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Непомнящая </a:t>
            </a:r>
            <a:r>
              <a:rPr lang="ru-RU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Светлана Александровна,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учитель-логопед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Лукина Александра Сергеевна,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учитель-логопед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Белова Алёна Евгеньевна,</a:t>
            </a: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педагог-психолог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Иркутска детского сада № 84:</a:t>
            </a:r>
          </a:p>
          <a:p>
            <a:pPr>
              <a:lnSpc>
                <a:spcPct val="150000"/>
              </a:lnSpc>
            </a:pPr>
            <a:r>
              <a:rPr lang="ru-RU" sz="28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Грудцина</a:t>
            </a:r>
            <a:r>
              <a:rPr lang="ru-RU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Жанна Геннадьевна,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– логопед</a:t>
            </a:r>
          </a:p>
        </p:txBody>
      </p:sp>
    </p:spTree>
    <p:extLst>
      <p:ext uri="{BB962C8B-B14F-4D97-AF65-F5344CB8AC3E}">
        <p14:creationId xmlns:p14="http://schemas.microsoft.com/office/powerpoint/2010/main" val="2399015608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199</TotalTime>
  <Words>61</Words>
  <Application>Microsoft Office PowerPoint</Application>
  <PresentationFormat>Широкоэкранный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Corbel</vt:lpstr>
      <vt:lpstr>Базис</vt:lpstr>
      <vt:lpstr>игра «Один-много»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«»</dc:title>
  <dc:creator>PC Two</dc:creator>
  <cp:lastModifiedBy>79148709770</cp:lastModifiedBy>
  <cp:revision>17</cp:revision>
  <dcterms:created xsi:type="dcterms:W3CDTF">2021-03-18T05:47:34Z</dcterms:created>
  <dcterms:modified xsi:type="dcterms:W3CDTF">2021-03-24T23:48:38Z</dcterms:modified>
</cp:coreProperties>
</file>