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74" r:id="rId2"/>
    <p:sldId id="276" r:id="rId3"/>
    <p:sldId id="259" r:id="rId4"/>
    <p:sldId id="257" r:id="rId5"/>
    <p:sldId id="258" r:id="rId6"/>
    <p:sldId id="261" r:id="rId7"/>
    <p:sldId id="262" r:id="rId8"/>
    <p:sldId id="260" r:id="rId9"/>
    <p:sldId id="263" r:id="rId10"/>
    <p:sldId id="264" r:id="rId11"/>
    <p:sldId id="266" r:id="rId12"/>
    <p:sldId id="282" r:id="rId13"/>
    <p:sldId id="283" r:id="rId14"/>
    <p:sldId id="278" r:id="rId15"/>
    <p:sldId id="284" r:id="rId16"/>
    <p:sldId id="285" r:id="rId17"/>
    <p:sldId id="280" r:id="rId18"/>
    <p:sldId id="281" r:id="rId19"/>
    <p:sldId id="273" r:id="rId20"/>
    <p:sldId id="277" r:id="rId21"/>
    <p:sldId id="271" r:id="rId22"/>
    <p:sldId id="270" r:id="rId23"/>
    <p:sldId id="291" r:id="rId24"/>
    <p:sldId id="287" r:id="rId25"/>
    <p:sldId id="294" r:id="rId26"/>
    <p:sldId id="279" r:id="rId27"/>
    <p:sldId id="292" r:id="rId28"/>
    <p:sldId id="293" r:id="rId29"/>
    <p:sldId id="296" r:id="rId30"/>
    <p:sldId id="269" r:id="rId31"/>
    <p:sldId id="268" r:id="rId32"/>
    <p:sldId id="288"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68"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668898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5523C7E5-FE15-4952-B809-67C81D1AC05A}" type="datetimeFigureOut">
              <a:rPr lang="ru-RU" smtClean="0"/>
              <a:t>26.11.2022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43030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421183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404457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220291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95391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498797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202886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312896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420411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23C7E5-FE15-4952-B809-67C81D1AC05A}" type="datetimeFigureOut">
              <a:rPr lang="ru-RU" smtClean="0"/>
              <a:t>26.11.2022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268311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523C7E5-FE15-4952-B809-67C81D1AC05A}" type="datetimeFigureOut">
              <a:rPr lang="ru-RU" smtClean="0"/>
              <a:t>26.11.2022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263234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523C7E5-FE15-4952-B809-67C81D1AC05A}" type="datetimeFigureOut">
              <a:rPr lang="ru-RU" smtClean="0"/>
              <a:t>26.11.2022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209643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523C7E5-FE15-4952-B809-67C81D1AC05A}" type="datetimeFigureOut">
              <a:rPr lang="ru-RU" smtClean="0"/>
              <a:t>26.11.2022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300702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3C7E5-FE15-4952-B809-67C81D1AC05A}" type="datetimeFigureOut">
              <a:rPr lang="ru-RU" smtClean="0"/>
              <a:t>26.11.2022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396856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23C7E5-FE15-4952-B809-67C81D1AC05A}" type="datetimeFigureOut">
              <a:rPr lang="ru-RU" smtClean="0"/>
              <a:t>26.11.2022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138928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23C7E5-FE15-4952-B809-67C81D1AC05A}" type="datetimeFigureOut">
              <a:rPr lang="ru-RU" smtClean="0"/>
              <a:t>26.11.2022</a:t>
            </a:fld>
            <a:endParaRPr lang="ru-RU"/>
          </a:p>
        </p:txBody>
      </p:sp>
      <p:sp>
        <p:nvSpPr>
          <p:cNvPr id="6" name="Footer Placeholder 5"/>
          <p:cNvSpPr>
            <a:spLocks noGrp="1"/>
          </p:cNvSpPr>
          <p:nvPr>
            <p:ph type="ftr" sz="quarter" idx="11"/>
          </p:nvPr>
        </p:nvSpPr>
        <p:spPr>
          <a:xfrm>
            <a:off x="533400" y="6172200"/>
            <a:ext cx="5811724" cy="365125"/>
          </a:xfrm>
        </p:spPr>
        <p:txBody>
          <a:bodyPr/>
          <a:lstStyle/>
          <a:p>
            <a:endParaRPr lang="ru-RU"/>
          </a:p>
        </p:txBody>
      </p:sp>
      <p:sp>
        <p:nvSpPr>
          <p:cNvPr id="7" name="Slide Number Placeholder 6"/>
          <p:cNvSpPr>
            <a:spLocks noGrp="1"/>
          </p:cNvSpPr>
          <p:nvPr>
            <p:ph type="sldNum" sz="quarter" idx="12"/>
          </p:nvPr>
        </p:nvSpPr>
        <p:spPr/>
        <p:txBody>
          <a:bodyPr/>
          <a:lstStyle/>
          <a:p>
            <a:fld id="{DA6A6A00-2874-40A0-8948-FBA3380E3B5E}" type="slidenum">
              <a:rPr lang="ru-RU" smtClean="0"/>
              <a:t>‹#›</a:t>
            </a:fld>
            <a:endParaRPr lang="ru-RU"/>
          </a:p>
        </p:txBody>
      </p:sp>
    </p:spTree>
    <p:extLst>
      <p:ext uri="{BB962C8B-B14F-4D97-AF65-F5344CB8AC3E}">
        <p14:creationId xmlns:p14="http://schemas.microsoft.com/office/powerpoint/2010/main" val="20037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523C7E5-FE15-4952-B809-67C81D1AC05A}" type="datetimeFigureOut">
              <a:rPr lang="ru-RU" smtClean="0"/>
              <a:t>26.11.2022</a:t>
            </a:fld>
            <a:endParaRPr lang="ru-RU"/>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A6A6A00-2874-40A0-8948-FBA3380E3B5E}" type="slidenum">
              <a:rPr lang="ru-RU" smtClean="0"/>
              <a:t>‹#›</a:t>
            </a:fld>
            <a:endParaRPr lang="ru-RU"/>
          </a:p>
        </p:txBody>
      </p:sp>
    </p:spTree>
    <p:extLst>
      <p:ext uri="{BB962C8B-B14F-4D97-AF65-F5344CB8AC3E}">
        <p14:creationId xmlns:p14="http://schemas.microsoft.com/office/powerpoint/2010/main" val="20433044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39552" y="332656"/>
            <a:ext cx="8280920" cy="3539430"/>
          </a:xfrm>
          <a:prstGeom prst="rect">
            <a:avLst/>
          </a:prstGeom>
        </p:spPr>
        <p:txBody>
          <a:bodyPr wrap="square">
            <a:spAutoFit/>
          </a:bodyPr>
          <a:lstStyle/>
          <a:p>
            <a:pPr lvl="0" algn="ctr" eaLnBrk="0" fontAlgn="base" hangingPunct="0">
              <a:spcBef>
                <a:spcPct val="0"/>
              </a:spcBef>
              <a:spcAft>
                <a:spcPct val="0"/>
              </a:spcAft>
              <a:defRPr/>
            </a:pPr>
            <a:r>
              <a:rPr lang="ru-RU" sz="3200" b="1" dirty="0" smtClean="0">
                <a:solidFill>
                  <a:srgbClr val="002060"/>
                </a:solidFill>
                <a:latin typeface="Times New Roman" pitchFamily="18" charset="0"/>
                <a:cs typeface="Times New Roman" pitchFamily="18" charset="0"/>
              </a:rPr>
              <a:t>проект</a:t>
            </a:r>
          </a:p>
          <a:p>
            <a:pPr lvl="0" algn="ctr" eaLnBrk="0" fontAlgn="base" hangingPunct="0">
              <a:spcBef>
                <a:spcPct val="0"/>
              </a:spcBef>
              <a:spcAft>
                <a:spcPct val="0"/>
              </a:spcAft>
              <a:defRPr/>
            </a:pPr>
            <a:r>
              <a:rPr lang="ru-RU" sz="4800" b="1" dirty="0" smtClean="0">
                <a:solidFill>
                  <a:schemeClr val="accent2">
                    <a:lumMod val="50000"/>
                  </a:schemeClr>
                </a:solidFill>
                <a:latin typeface="Times New Roman" pitchFamily="18" charset="0"/>
                <a:cs typeface="Times New Roman" pitchFamily="18" charset="0"/>
              </a:rPr>
              <a:t>«</a:t>
            </a:r>
            <a:r>
              <a:rPr lang="ru-RU" sz="4800" b="1" dirty="0" smtClean="0">
                <a:solidFill>
                  <a:schemeClr val="accent2">
                    <a:lumMod val="50000"/>
                  </a:schemeClr>
                </a:solidFill>
                <a:latin typeface="Times New Roman" pitchFamily="18" charset="0"/>
                <a:cs typeface="Times New Roman" pitchFamily="18" charset="0"/>
              </a:rPr>
              <a:t>Традиции семьи</a:t>
            </a:r>
            <a:r>
              <a:rPr lang="ru-RU" sz="4800" b="1" dirty="0" smtClean="0">
                <a:solidFill>
                  <a:schemeClr val="accent2">
                    <a:lumMod val="50000"/>
                  </a:schemeClr>
                </a:solidFill>
                <a:latin typeface="Times New Roman" pitchFamily="18" charset="0"/>
                <a:cs typeface="Times New Roman" pitchFamily="18" charset="0"/>
              </a:rPr>
              <a:t> </a:t>
            </a:r>
            <a:endParaRPr lang="ru-RU" sz="4800" b="1" dirty="0" smtClean="0">
              <a:solidFill>
                <a:schemeClr val="accent2">
                  <a:lumMod val="50000"/>
                </a:schemeClr>
              </a:solidFill>
              <a:latin typeface="Times New Roman" pitchFamily="18" charset="0"/>
              <a:cs typeface="Times New Roman" pitchFamily="18" charset="0"/>
            </a:endParaRPr>
          </a:p>
          <a:p>
            <a:pPr lvl="0" algn="ctr" eaLnBrk="0" fontAlgn="base" hangingPunct="0">
              <a:spcBef>
                <a:spcPct val="0"/>
              </a:spcBef>
              <a:spcAft>
                <a:spcPct val="0"/>
              </a:spcAft>
              <a:defRPr/>
            </a:pPr>
            <a:r>
              <a:rPr lang="ru-RU" sz="4800" b="1" dirty="0" smtClean="0">
                <a:solidFill>
                  <a:schemeClr val="accent2">
                    <a:lumMod val="50000"/>
                  </a:schemeClr>
                </a:solidFill>
                <a:latin typeface="Times New Roman" pitchFamily="18" charset="0"/>
                <a:cs typeface="Times New Roman" pitchFamily="18" charset="0"/>
              </a:rPr>
              <a:t>как основа духовно - нравственного воспитания ребенка»  </a:t>
            </a:r>
            <a:endParaRPr lang="ru-RU" sz="4800" b="1" dirty="0">
              <a:solidFill>
                <a:schemeClr val="accent2">
                  <a:lumMod val="50000"/>
                </a:schemeClr>
              </a:solidFill>
              <a:latin typeface="Times New Roman" pitchFamily="18" charset="0"/>
              <a:cs typeface="Times New Roman" pitchFamily="18" charset="0"/>
            </a:endParaRPr>
          </a:p>
        </p:txBody>
      </p:sp>
      <p:sp>
        <p:nvSpPr>
          <p:cNvPr id="4" name="Прямоугольник 3"/>
          <p:cNvSpPr/>
          <p:nvPr/>
        </p:nvSpPr>
        <p:spPr>
          <a:xfrm>
            <a:off x="4067944" y="4854644"/>
            <a:ext cx="4896544" cy="1384995"/>
          </a:xfrm>
          <a:prstGeom prst="rect">
            <a:avLst/>
          </a:prstGeom>
        </p:spPr>
        <p:txBody>
          <a:bodyPr wrap="square">
            <a:spAutoFit/>
          </a:bodyPr>
          <a:lstStyle/>
          <a:p>
            <a:pPr lvl="0" algn="ctr" eaLnBrk="0" fontAlgn="base" hangingPunct="0">
              <a:spcBef>
                <a:spcPct val="0"/>
              </a:spcBef>
              <a:spcAft>
                <a:spcPct val="0"/>
              </a:spcAft>
              <a:defRPr/>
            </a:pPr>
            <a:r>
              <a:rPr lang="ru-RU" sz="2000" b="1" spc="176" dirty="0" smtClean="0">
                <a:ln w="11430">
                  <a:solidFill>
                    <a:srgbClr val="121314"/>
                  </a:solidFill>
                </a:ln>
                <a:solidFill>
                  <a:srgbClr val="002060"/>
                </a:solidFill>
                <a:latin typeface="Times New Roman" pitchFamily="18" charset="0"/>
                <a:cs typeface="Times New Roman" pitchFamily="18" charset="0"/>
              </a:rPr>
              <a:t>Разработал воспитатель</a:t>
            </a:r>
            <a:endParaRPr lang="ru-RU" sz="2000" b="1" spc="176" dirty="0" smtClean="0">
              <a:ln w="11430">
                <a:solidFill>
                  <a:srgbClr val="121314"/>
                </a:solidFill>
              </a:ln>
              <a:solidFill>
                <a:srgbClr val="002060"/>
              </a:solidFill>
              <a:latin typeface="Times New Roman" pitchFamily="18" charset="0"/>
              <a:cs typeface="Times New Roman" pitchFamily="18" charset="0"/>
            </a:endParaRPr>
          </a:p>
          <a:p>
            <a:pPr lvl="0" algn="ctr" eaLnBrk="0" fontAlgn="base" hangingPunct="0">
              <a:spcBef>
                <a:spcPct val="0"/>
              </a:spcBef>
              <a:spcAft>
                <a:spcPct val="0"/>
              </a:spcAft>
              <a:defRPr/>
            </a:pPr>
            <a:r>
              <a:rPr lang="ru-RU" sz="2000" b="1" spc="176" dirty="0" smtClean="0">
                <a:ln w="11430">
                  <a:solidFill>
                    <a:srgbClr val="121314"/>
                  </a:solidFill>
                </a:ln>
                <a:solidFill>
                  <a:srgbClr val="002060"/>
                </a:solidFill>
                <a:latin typeface="Times New Roman" pitchFamily="18" charset="0"/>
                <a:cs typeface="Times New Roman" pitchFamily="18" charset="0"/>
              </a:rPr>
              <a:t>МБДОУ г</a:t>
            </a:r>
            <a:r>
              <a:rPr lang="ru-RU" sz="2000" b="1" spc="176" dirty="0">
                <a:ln w="11430">
                  <a:solidFill>
                    <a:srgbClr val="121314"/>
                  </a:solidFill>
                </a:ln>
                <a:solidFill>
                  <a:srgbClr val="002060"/>
                </a:solidFill>
                <a:latin typeface="Times New Roman" pitchFamily="18" charset="0"/>
                <a:cs typeface="Times New Roman" pitchFamily="18" charset="0"/>
              </a:rPr>
              <a:t>. Иркутска </a:t>
            </a:r>
            <a:endParaRPr lang="ru-RU" sz="2000" b="1" spc="176" dirty="0" smtClean="0">
              <a:ln w="11430">
                <a:solidFill>
                  <a:srgbClr val="121314"/>
                </a:solidFill>
              </a:ln>
              <a:solidFill>
                <a:srgbClr val="002060"/>
              </a:solidFill>
              <a:latin typeface="Times New Roman" pitchFamily="18" charset="0"/>
              <a:cs typeface="Times New Roman" pitchFamily="18" charset="0"/>
            </a:endParaRPr>
          </a:p>
          <a:p>
            <a:pPr lvl="0" algn="ctr" eaLnBrk="0" fontAlgn="base" hangingPunct="0">
              <a:spcBef>
                <a:spcPct val="0"/>
              </a:spcBef>
              <a:spcAft>
                <a:spcPct val="0"/>
              </a:spcAft>
              <a:defRPr/>
            </a:pPr>
            <a:r>
              <a:rPr lang="ru-RU" sz="2000" b="1" spc="176" dirty="0" smtClean="0">
                <a:ln w="11430">
                  <a:solidFill>
                    <a:srgbClr val="121314"/>
                  </a:solidFill>
                </a:ln>
                <a:solidFill>
                  <a:srgbClr val="002060"/>
                </a:solidFill>
                <a:latin typeface="Times New Roman" pitchFamily="18" charset="0"/>
                <a:cs typeface="Times New Roman" pitchFamily="18" charset="0"/>
              </a:rPr>
              <a:t>детского </a:t>
            </a:r>
            <a:r>
              <a:rPr lang="ru-RU" sz="2000" b="1" spc="176" dirty="0">
                <a:ln w="11430">
                  <a:solidFill>
                    <a:srgbClr val="121314"/>
                  </a:solidFill>
                </a:ln>
                <a:solidFill>
                  <a:srgbClr val="002060"/>
                </a:solidFill>
                <a:latin typeface="Times New Roman" pitchFamily="18" charset="0"/>
                <a:cs typeface="Times New Roman" pitchFamily="18" charset="0"/>
              </a:rPr>
              <a:t>сада № </a:t>
            </a:r>
            <a:r>
              <a:rPr lang="ru-RU" sz="2000" b="1" spc="176" dirty="0" smtClean="0">
                <a:ln w="11430">
                  <a:solidFill>
                    <a:srgbClr val="121314"/>
                  </a:solidFill>
                </a:ln>
                <a:solidFill>
                  <a:srgbClr val="002060"/>
                </a:solidFill>
                <a:latin typeface="Times New Roman" pitchFamily="18" charset="0"/>
                <a:cs typeface="Times New Roman" pitchFamily="18" charset="0"/>
              </a:rPr>
              <a:t>79</a:t>
            </a:r>
            <a:r>
              <a:rPr lang="ru-RU" sz="2000" b="1" spc="176" dirty="0" smtClean="0">
                <a:ln w="11430">
                  <a:solidFill>
                    <a:srgbClr val="121314"/>
                  </a:solidFill>
                </a:ln>
                <a:solidFill>
                  <a:srgbClr val="002060"/>
                </a:solidFill>
                <a:latin typeface="Times New Roman" pitchFamily="18" charset="0"/>
                <a:cs typeface="Times New Roman" pitchFamily="18" charset="0"/>
              </a:rPr>
              <a:t>:</a:t>
            </a:r>
            <a:endParaRPr lang="ru-RU" sz="2000" b="1" spc="176" dirty="0" smtClean="0">
              <a:ln w="11430">
                <a:solidFill>
                  <a:srgbClr val="121314"/>
                </a:solidFill>
              </a:ln>
              <a:solidFill>
                <a:srgbClr val="002060"/>
              </a:solidFill>
              <a:latin typeface="Times New Roman" pitchFamily="18" charset="0"/>
              <a:cs typeface="Times New Roman" pitchFamily="18" charset="0"/>
            </a:endParaRPr>
          </a:p>
          <a:p>
            <a:pPr lvl="0" algn="ctr" eaLnBrk="0" fontAlgn="base" hangingPunct="0">
              <a:spcBef>
                <a:spcPct val="0"/>
              </a:spcBef>
              <a:spcAft>
                <a:spcPct val="0"/>
              </a:spcAft>
              <a:defRPr/>
            </a:pPr>
            <a:r>
              <a:rPr lang="ru-RU" sz="2400" b="1" spc="176" dirty="0" smtClean="0">
                <a:ln w="11430">
                  <a:solidFill>
                    <a:srgbClr val="121314"/>
                  </a:solidFill>
                </a:ln>
                <a:solidFill>
                  <a:srgbClr val="002060"/>
                </a:solidFill>
                <a:latin typeface="Times New Roman" pitchFamily="18" charset="0"/>
                <a:cs typeface="Times New Roman" pitchFamily="18" charset="0"/>
              </a:rPr>
              <a:t> </a:t>
            </a:r>
            <a:r>
              <a:rPr lang="ru-RU" sz="2400" b="1" spc="176" dirty="0" err="1" smtClean="0">
                <a:ln w="11430">
                  <a:solidFill>
                    <a:srgbClr val="121314"/>
                  </a:solidFill>
                </a:ln>
                <a:solidFill>
                  <a:srgbClr val="002060"/>
                </a:solidFill>
                <a:latin typeface="Times New Roman" pitchFamily="18" charset="0"/>
                <a:cs typeface="Times New Roman" pitchFamily="18" charset="0"/>
              </a:rPr>
              <a:t>Кулышева</a:t>
            </a:r>
            <a:r>
              <a:rPr lang="ru-RU" sz="2400" b="1" spc="176" dirty="0" smtClean="0">
                <a:ln w="11430">
                  <a:solidFill>
                    <a:srgbClr val="121314"/>
                  </a:solidFill>
                </a:ln>
                <a:solidFill>
                  <a:srgbClr val="002060"/>
                </a:solidFill>
                <a:latin typeface="Times New Roman" pitchFamily="18" charset="0"/>
                <a:cs typeface="Times New Roman" pitchFamily="18" charset="0"/>
              </a:rPr>
              <a:t> Ю.С.</a:t>
            </a:r>
            <a:endParaRPr lang="ru-RU" sz="2400" b="1" spc="176" dirty="0">
              <a:ln w="11430">
                <a:solidFill>
                  <a:srgbClr val="121314"/>
                </a:solidFill>
              </a:ln>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752486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на\Desktop\детские рисунки\1613441822_19-p-fon-dlya-prezentatsii-pro-semyu-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404665"/>
            <a:ext cx="8352928" cy="5693866"/>
          </a:xfrm>
          <a:prstGeom prst="rect">
            <a:avLst/>
          </a:prstGeom>
        </p:spPr>
        <p:txBody>
          <a:bodyPr wrap="square">
            <a:spAutoFit/>
          </a:bodyPr>
          <a:lstStyle/>
          <a:p>
            <a:pPr>
              <a:spcAft>
                <a:spcPts val="0"/>
              </a:spcAft>
            </a:pPr>
            <a:r>
              <a:rPr lang="ru-RU" sz="2800" b="1" dirty="0">
                <a:solidFill>
                  <a:srgbClr val="002060"/>
                </a:solidFill>
                <a:latin typeface="Times New Roman"/>
                <a:ea typeface="Times New Roman"/>
                <a:cs typeface="Courier New CYR"/>
              </a:rPr>
              <a:t>Именно о таких мелочах, которые принято называть семейными традициями, мы почему-то забываем. Традиции представляются нам чем-то глобальным, чем-то далеким, происходящим то ли на государственном, то ли на национальном уровне. Может, поэтому на  </a:t>
            </a:r>
            <a:r>
              <a:rPr lang="ru-RU" sz="2800" b="1" dirty="0" smtClean="0">
                <a:solidFill>
                  <a:srgbClr val="002060"/>
                </a:solidFill>
                <a:latin typeface="Times New Roman"/>
                <a:ea typeface="Times New Roman"/>
                <a:cs typeface="Courier New CYR"/>
              </a:rPr>
              <a:t>вопрос в анкете : </a:t>
            </a:r>
            <a:r>
              <a:rPr lang="ru-RU" sz="2800" b="1" dirty="0">
                <a:solidFill>
                  <a:srgbClr val="002060"/>
                </a:solidFill>
                <a:latin typeface="Times New Roman"/>
                <a:ea typeface="Times New Roman"/>
                <a:cs typeface="Courier New CYR"/>
              </a:rPr>
              <a:t>«Какие </a:t>
            </a:r>
            <a:r>
              <a:rPr lang="ru-RU" sz="2800" b="1" dirty="0">
                <a:solidFill>
                  <a:srgbClr val="002060"/>
                </a:solidFill>
                <a:latin typeface="Times New Roman"/>
                <a:ea typeface="Times New Roman"/>
                <a:cs typeface="Courier New CYR"/>
              </a:rPr>
              <a:t>т</a:t>
            </a:r>
            <a:r>
              <a:rPr lang="ru-RU" sz="2800" b="1" dirty="0" smtClean="0">
                <a:solidFill>
                  <a:srgbClr val="002060"/>
                </a:solidFill>
                <a:latin typeface="Times New Roman"/>
                <a:ea typeface="Times New Roman"/>
                <a:cs typeface="Courier New CYR"/>
              </a:rPr>
              <a:t>радиции семьи </a:t>
            </a:r>
            <a:r>
              <a:rPr lang="ru-RU" sz="2800" b="1" dirty="0">
                <a:solidFill>
                  <a:srgbClr val="002060"/>
                </a:solidFill>
                <a:latin typeface="Times New Roman"/>
                <a:ea typeface="Times New Roman"/>
                <a:cs typeface="Courier New CYR"/>
              </a:rPr>
              <a:t>есть в вашей семье?» </a:t>
            </a:r>
            <a:r>
              <a:rPr lang="ru-RU" sz="2800" b="1" dirty="0" smtClean="0">
                <a:solidFill>
                  <a:srgbClr val="002060"/>
                </a:solidFill>
                <a:latin typeface="Times New Roman"/>
                <a:ea typeface="Times New Roman"/>
                <a:cs typeface="Courier New CYR"/>
              </a:rPr>
              <a:t>некоторые родители ответили, </a:t>
            </a:r>
            <a:r>
              <a:rPr lang="ru-RU" sz="2800" b="1" dirty="0">
                <a:solidFill>
                  <a:srgbClr val="002060"/>
                </a:solidFill>
                <a:latin typeface="Times New Roman"/>
                <a:ea typeface="Times New Roman"/>
                <a:cs typeface="Courier New CYR"/>
              </a:rPr>
              <a:t>что таковых просто нет. </a:t>
            </a:r>
            <a:endParaRPr lang="ru-RU" sz="2400" b="1" dirty="0">
              <a:solidFill>
                <a:srgbClr val="002060"/>
              </a:solidFill>
              <a:latin typeface="Times New Roman"/>
              <a:ea typeface="Times New Roman"/>
            </a:endParaRPr>
          </a:p>
          <a:p>
            <a:r>
              <a:rPr lang="ru-RU" sz="2800" b="1" dirty="0" smtClean="0">
                <a:solidFill>
                  <a:srgbClr val="002060"/>
                </a:solidFill>
                <a:latin typeface="Times New Roman"/>
                <a:ea typeface="Times New Roman"/>
                <a:cs typeface="Courier New CYR"/>
              </a:rPr>
              <a:t>Традиции семьи </a:t>
            </a:r>
            <a:r>
              <a:rPr lang="ru-RU" sz="2800" b="1" dirty="0">
                <a:solidFill>
                  <a:srgbClr val="002060"/>
                </a:solidFill>
                <a:latin typeface="Times New Roman"/>
                <a:ea typeface="Times New Roman"/>
                <a:cs typeface="Courier New CYR"/>
              </a:rPr>
              <a:t>в каждой семье есть. Таких традиций множество – нужно </a:t>
            </a:r>
            <a:r>
              <a:rPr lang="ru-RU" sz="2800" b="1" dirty="0" smtClean="0">
                <a:solidFill>
                  <a:srgbClr val="002060"/>
                </a:solidFill>
                <a:latin typeface="Times New Roman"/>
                <a:ea typeface="Times New Roman"/>
                <a:cs typeface="Courier New CYR"/>
              </a:rPr>
              <a:t>просто</a:t>
            </a:r>
            <a:r>
              <a:rPr lang="ru-RU" sz="2800" b="1" dirty="0">
                <a:solidFill>
                  <a:srgbClr val="002060"/>
                </a:solidFill>
                <a:latin typeface="Times New Roman"/>
                <a:ea typeface="Times New Roman"/>
                <a:cs typeface="Courier New CYR"/>
              </a:rPr>
              <a:t> внимательней взглянуть</a:t>
            </a:r>
            <a:r>
              <a:rPr lang="ru-RU" sz="2800" b="1" dirty="0" smtClean="0">
                <a:solidFill>
                  <a:srgbClr val="002060"/>
                </a:solidFill>
                <a:latin typeface="Times New Roman"/>
                <a:ea typeface="Times New Roman"/>
                <a:cs typeface="Courier New CYR"/>
              </a:rPr>
              <a:t> </a:t>
            </a:r>
            <a:r>
              <a:rPr lang="ru-RU" sz="2800" b="1" dirty="0">
                <a:solidFill>
                  <a:srgbClr val="002060"/>
                </a:solidFill>
                <a:latin typeface="Times New Roman"/>
                <a:ea typeface="Times New Roman"/>
                <a:cs typeface="Courier New CYR"/>
              </a:rPr>
              <a:t>на жизнь семьи </a:t>
            </a:r>
            <a:r>
              <a:rPr lang="ru-RU" sz="2800" b="1" dirty="0" smtClean="0">
                <a:solidFill>
                  <a:srgbClr val="002060"/>
                </a:solidFill>
                <a:latin typeface="Times New Roman"/>
                <a:ea typeface="Times New Roman"/>
                <a:cs typeface="Courier New CYR"/>
              </a:rPr>
              <a:t>и </a:t>
            </a:r>
            <a:r>
              <a:rPr lang="ru-RU" sz="2800" b="1" dirty="0">
                <a:solidFill>
                  <a:srgbClr val="002060"/>
                </a:solidFill>
                <a:latin typeface="Times New Roman"/>
                <a:ea typeface="Times New Roman"/>
                <a:cs typeface="Courier New CYR"/>
              </a:rPr>
              <a:t>привычные дела назвать громкими словами. </a:t>
            </a:r>
            <a:endParaRPr lang="ru-RU" b="1" dirty="0">
              <a:solidFill>
                <a:srgbClr val="002060"/>
              </a:solidFill>
            </a:endParaRPr>
          </a:p>
        </p:txBody>
      </p:sp>
    </p:spTree>
    <p:extLst>
      <p:ext uri="{BB962C8B-B14F-4D97-AF65-F5344CB8AC3E}">
        <p14:creationId xmlns:p14="http://schemas.microsoft.com/office/powerpoint/2010/main" val="2267484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 y="10308"/>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39552" y="332656"/>
            <a:ext cx="8136904" cy="707886"/>
          </a:xfrm>
          <a:prstGeom prst="rect">
            <a:avLst/>
          </a:prstGeom>
        </p:spPr>
        <p:txBody>
          <a:bodyPr wrap="square">
            <a:spAutoFit/>
          </a:bodyPr>
          <a:lstStyle/>
          <a:p>
            <a:pPr algn="ctr"/>
            <a:r>
              <a:rPr lang="ru-RU" sz="4000" b="1" dirty="0">
                <a:solidFill>
                  <a:schemeClr val="accent2">
                    <a:lumMod val="50000"/>
                  </a:schemeClr>
                </a:solidFill>
                <a:latin typeface="Times New Roman" pitchFamily="18" charset="0"/>
                <a:ea typeface="+mj-ea"/>
                <a:cs typeface="Times New Roman" pitchFamily="18" charset="0"/>
              </a:rPr>
              <a:t>Семейные традиции</a:t>
            </a:r>
            <a:endParaRPr lang="ru-RU" sz="1600" dirty="0">
              <a:solidFill>
                <a:schemeClr val="accent2">
                  <a:lumMod val="50000"/>
                </a:schemeClr>
              </a:solidFill>
              <a:latin typeface="Times New Roman" pitchFamily="18" charset="0"/>
              <a:cs typeface="Times New Roman" pitchFamily="18" charset="0"/>
            </a:endParaRPr>
          </a:p>
        </p:txBody>
      </p:sp>
      <p:sp>
        <p:nvSpPr>
          <p:cNvPr id="4" name="Прямоугольник 3"/>
          <p:cNvSpPr/>
          <p:nvPr/>
        </p:nvSpPr>
        <p:spPr>
          <a:xfrm>
            <a:off x="179512" y="1268761"/>
            <a:ext cx="8712968" cy="5349157"/>
          </a:xfrm>
          <a:prstGeom prst="rect">
            <a:avLst/>
          </a:prstGeom>
        </p:spPr>
        <p:txBody>
          <a:bodyPr wrap="square">
            <a:spAutoFit/>
          </a:bodyPr>
          <a:lstStyle/>
          <a:p>
            <a:pPr marL="609600" lvl="0" indent="-609600" fontAlgn="base">
              <a:lnSpc>
                <a:spcPct val="80000"/>
              </a:lnSpc>
              <a:spcBef>
                <a:spcPct val="20000"/>
              </a:spcBef>
              <a:spcAft>
                <a:spcPct val="0"/>
              </a:spcAft>
              <a:buFontTx/>
              <a:buAutoNum type="arabicPeriod"/>
              <a:defRPr/>
            </a:pPr>
            <a:r>
              <a:rPr lang="ru-RU" sz="2800" b="1" dirty="0">
                <a:solidFill>
                  <a:srgbClr val="002060"/>
                </a:solidFill>
                <a:latin typeface="Times New Roman" pitchFamily="18" charset="0"/>
                <a:cs typeface="Times New Roman" pitchFamily="18" charset="0"/>
              </a:rPr>
              <a:t>Традиции семейного досуга:</a:t>
            </a:r>
            <a:r>
              <a:rPr lang="ru-RU" sz="2800" dirty="0">
                <a:solidFill>
                  <a:srgbClr val="002060"/>
                </a:solidFill>
                <a:latin typeface="Times New Roman" pitchFamily="18" charset="0"/>
                <a:cs typeface="Times New Roman" pitchFamily="18" charset="0"/>
              </a:rPr>
              <a:t> путешествия, отдых всей семьёй, праздники, чаепития, игры, прогулки.</a:t>
            </a:r>
          </a:p>
          <a:p>
            <a:pPr marL="609600" lvl="0" indent="-609600" fontAlgn="base">
              <a:lnSpc>
                <a:spcPct val="80000"/>
              </a:lnSpc>
              <a:spcBef>
                <a:spcPct val="20000"/>
              </a:spcBef>
              <a:spcAft>
                <a:spcPct val="0"/>
              </a:spcAft>
              <a:buFontTx/>
              <a:buAutoNum type="arabicPeriod"/>
              <a:defRPr/>
            </a:pPr>
            <a:r>
              <a:rPr lang="ru-RU" sz="2800" b="1" dirty="0">
                <a:solidFill>
                  <a:srgbClr val="002060"/>
                </a:solidFill>
                <a:latin typeface="Times New Roman" pitchFamily="18" charset="0"/>
                <a:cs typeface="Times New Roman" pitchFamily="18" charset="0"/>
              </a:rPr>
              <a:t>Традиции трудового воспитания:</a:t>
            </a:r>
            <a:r>
              <a:rPr lang="ru-RU" sz="2800" dirty="0">
                <a:solidFill>
                  <a:srgbClr val="002060"/>
                </a:solidFill>
                <a:latin typeface="Times New Roman" pitchFamily="18" charset="0"/>
                <a:cs typeface="Times New Roman" pitchFamily="18" charset="0"/>
              </a:rPr>
              <a:t> </a:t>
            </a:r>
            <a:r>
              <a:rPr lang="ru-RU" sz="2800" dirty="0" smtClean="0">
                <a:solidFill>
                  <a:srgbClr val="002060"/>
                </a:solidFill>
                <a:latin typeface="Times New Roman" pitchFamily="18" charset="0"/>
                <a:cs typeface="Times New Roman" pitchFamily="18" charset="0"/>
              </a:rPr>
              <a:t>помощь </a:t>
            </a:r>
            <a:r>
              <a:rPr lang="ru-RU" sz="2800" dirty="0">
                <a:solidFill>
                  <a:srgbClr val="002060"/>
                </a:solidFill>
                <a:latin typeface="Times New Roman" pitchFamily="18" charset="0"/>
                <a:cs typeface="Times New Roman" pitchFamily="18" charset="0"/>
              </a:rPr>
              <a:t>по дому, совместное приготовление блюд, трудовые </a:t>
            </a:r>
            <a:r>
              <a:rPr lang="ru-RU" sz="2800" dirty="0" smtClean="0">
                <a:solidFill>
                  <a:srgbClr val="002060"/>
                </a:solidFill>
                <a:latin typeface="Times New Roman" pitchFamily="18" charset="0"/>
                <a:cs typeface="Times New Roman" pitchFamily="18" charset="0"/>
              </a:rPr>
              <a:t>династии.</a:t>
            </a:r>
            <a:endParaRPr lang="ru-RU" sz="2800" dirty="0">
              <a:solidFill>
                <a:srgbClr val="002060"/>
              </a:solidFill>
              <a:latin typeface="Times New Roman" pitchFamily="18" charset="0"/>
              <a:cs typeface="Times New Roman" pitchFamily="18" charset="0"/>
            </a:endParaRPr>
          </a:p>
          <a:p>
            <a:pPr marL="609600" lvl="0" indent="-609600" fontAlgn="base">
              <a:lnSpc>
                <a:spcPct val="80000"/>
              </a:lnSpc>
              <a:spcBef>
                <a:spcPct val="20000"/>
              </a:spcBef>
              <a:spcAft>
                <a:spcPct val="0"/>
              </a:spcAft>
              <a:buFontTx/>
              <a:buAutoNum type="arabicPeriod"/>
              <a:defRPr/>
            </a:pPr>
            <a:r>
              <a:rPr lang="ru-RU" sz="2800" b="1" dirty="0">
                <a:solidFill>
                  <a:srgbClr val="002060"/>
                </a:solidFill>
                <a:latin typeface="Times New Roman" pitchFamily="18" charset="0"/>
                <a:cs typeface="Times New Roman" pitchFamily="18" charset="0"/>
              </a:rPr>
              <a:t>Поддержание ценностей своего рода:</a:t>
            </a:r>
            <a:r>
              <a:rPr lang="ru-RU" sz="2800" dirty="0">
                <a:solidFill>
                  <a:srgbClr val="002060"/>
                </a:solidFill>
                <a:latin typeface="Times New Roman" pitchFamily="18" charset="0"/>
                <a:cs typeface="Times New Roman" pitchFamily="18" charset="0"/>
              </a:rPr>
              <a:t> </a:t>
            </a:r>
            <a:r>
              <a:rPr lang="ru-RU" sz="2800" dirty="0" smtClean="0">
                <a:solidFill>
                  <a:srgbClr val="002060"/>
                </a:solidFill>
                <a:latin typeface="Times New Roman" pitchFamily="18" charset="0"/>
                <a:cs typeface="Times New Roman" pitchFamily="18" charset="0"/>
              </a:rPr>
              <a:t>составление </a:t>
            </a:r>
            <a:r>
              <a:rPr lang="ru-RU" sz="2800" dirty="0">
                <a:solidFill>
                  <a:srgbClr val="002060"/>
                </a:solidFill>
                <a:latin typeface="Times New Roman" pitchFamily="18" charset="0"/>
                <a:cs typeface="Times New Roman" pitchFamily="18" charset="0"/>
              </a:rPr>
              <a:t>своей родословной, посещение родственников, забота о близких, </a:t>
            </a:r>
            <a:r>
              <a:rPr lang="ru-RU" sz="2800" dirty="0" smtClean="0">
                <a:solidFill>
                  <a:srgbClr val="002060"/>
                </a:solidFill>
                <a:latin typeface="Times New Roman" pitchFamily="18" charset="0"/>
                <a:cs typeface="Times New Roman" pitchFamily="18" charset="0"/>
              </a:rPr>
              <a:t>создание семейных фотоальбомов.</a:t>
            </a:r>
            <a:endParaRPr lang="ru-RU" sz="2800" dirty="0">
              <a:solidFill>
                <a:srgbClr val="002060"/>
              </a:solidFill>
              <a:latin typeface="Times New Roman" pitchFamily="18" charset="0"/>
              <a:cs typeface="Times New Roman" pitchFamily="18" charset="0"/>
            </a:endParaRPr>
          </a:p>
          <a:p>
            <a:pPr marL="609600" lvl="0" indent="-609600" fontAlgn="base">
              <a:lnSpc>
                <a:spcPct val="80000"/>
              </a:lnSpc>
              <a:spcBef>
                <a:spcPct val="20000"/>
              </a:spcBef>
              <a:spcAft>
                <a:spcPct val="0"/>
              </a:spcAft>
              <a:buFontTx/>
              <a:buAutoNum type="arabicPeriod"/>
              <a:defRPr/>
            </a:pPr>
            <a:r>
              <a:rPr lang="ru-RU" sz="2800" b="1" dirty="0">
                <a:solidFill>
                  <a:srgbClr val="002060"/>
                </a:solidFill>
                <a:latin typeface="Times New Roman" pitchFamily="18" charset="0"/>
                <a:cs typeface="Times New Roman" pitchFamily="18" charset="0"/>
              </a:rPr>
              <a:t>Совместные </a:t>
            </a:r>
            <a:r>
              <a:rPr lang="ru-RU" sz="2800" b="1" dirty="0" smtClean="0">
                <a:solidFill>
                  <a:srgbClr val="002060"/>
                </a:solidFill>
                <a:latin typeface="Times New Roman" pitchFamily="18" charset="0"/>
                <a:cs typeface="Times New Roman" pitchFamily="18" charset="0"/>
              </a:rPr>
              <a:t>увлечения, коллекционирование.</a:t>
            </a:r>
          </a:p>
          <a:p>
            <a:pPr marL="609600" lvl="0" indent="-609600" fontAlgn="base">
              <a:lnSpc>
                <a:spcPct val="80000"/>
              </a:lnSpc>
              <a:spcBef>
                <a:spcPct val="20000"/>
              </a:spcBef>
              <a:spcAft>
                <a:spcPct val="0"/>
              </a:spcAft>
              <a:buFontTx/>
              <a:buAutoNum type="arabicPeriod"/>
              <a:defRPr/>
            </a:pPr>
            <a:r>
              <a:rPr lang="ru-RU" sz="2800" b="1" dirty="0" smtClean="0">
                <a:solidFill>
                  <a:srgbClr val="002060"/>
                </a:solidFill>
                <a:latin typeface="Times New Roman" pitchFamily="18" charset="0"/>
                <a:cs typeface="Times New Roman" pitchFamily="18" charset="0"/>
              </a:rPr>
              <a:t>Празднование религиозных и государственных праздников: </a:t>
            </a:r>
            <a:r>
              <a:rPr lang="ru-RU" sz="2800" dirty="0" smtClean="0">
                <a:solidFill>
                  <a:srgbClr val="002060"/>
                </a:solidFill>
                <a:latin typeface="Times New Roman" pitchFamily="18" charset="0"/>
                <a:cs typeface="Times New Roman" pitchFamily="18" charset="0"/>
              </a:rPr>
              <a:t>День матери, Новый год, 23 февраля, 8 марта, День семьи, Рождество, Пасха и т.д.</a:t>
            </a:r>
          </a:p>
          <a:p>
            <a:pPr marL="609600" lvl="0" indent="-609600" fontAlgn="base">
              <a:lnSpc>
                <a:spcPct val="80000"/>
              </a:lnSpc>
              <a:spcBef>
                <a:spcPct val="20000"/>
              </a:spcBef>
              <a:spcAft>
                <a:spcPct val="0"/>
              </a:spcAft>
              <a:buFontTx/>
              <a:buAutoNum type="arabicPeriod"/>
              <a:defRPr/>
            </a:pPr>
            <a:endParaRPr lang="ru-RU" sz="2800" b="1" dirty="0">
              <a:solidFill>
                <a:srgbClr val="996633"/>
              </a:solidFill>
              <a:latin typeface="Times New Roman" pitchFamily="18" charset="0"/>
              <a:cs typeface="Times New Roman" pitchFamily="18" charset="0"/>
            </a:endParaRPr>
          </a:p>
        </p:txBody>
      </p:sp>
    </p:spTree>
    <p:extLst>
      <p:ext uri="{BB962C8B-B14F-4D97-AF65-F5344CB8AC3E}">
        <p14:creationId xmlns:p14="http://schemas.microsoft.com/office/powerpoint/2010/main" val="2164892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1196752"/>
            <a:ext cx="8424936" cy="1015663"/>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a:t>
            </a:r>
            <a:r>
              <a:rPr lang="ru-RU" sz="2000" b="1" dirty="0">
                <a:solidFill>
                  <a:srgbClr val="002060"/>
                </a:solidFill>
                <a:latin typeface="Times New Roman" pitchFamily="18" charset="0"/>
                <a:cs typeface="Times New Roman" pitchFamily="18" charset="0"/>
              </a:rPr>
              <a:t>Т</a:t>
            </a:r>
            <a:r>
              <a:rPr lang="ru-RU" sz="2000" b="1" dirty="0" smtClean="0">
                <a:solidFill>
                  <a:srgbClr val="002060"/>
                </a:solidFill>
                <a:latin typeface="Times New Roman" pitchFamily="18" charset="0"/>
                <a:cs typeface="Times New Roman" pitchFamily="18" charset="0"/>
              </a:rPr>
              <a:t>радиции семьи </a:t>
            </a:r>
            <a:r>
              <a:rPr lang="ru-RU" sz="2000" b="1" dirty="0">
                <a:solidFill>
                  <a:srgbClr val="002060"/>
                </a:solidFill>
                <a:latin typeface="Times New Roman" pitchFamily="18" charset="0"/>
                <a:cs typeface="Times New Roman" pitchFamily="18" charset="0"/>
              </a:rPr>
              <a:t>русского народа – </a:t>
            </a:r>
            <a:r>
              <a:rPr lang="ru-RU" sz="2000" b="1" dirty="0" smtClean="0">
                <a:solidFill>
                  <a:srgbClr val="002060"/>
                </a:solidFill>
                <a:latin typeface="Times New Roman" pitchFamily="18" charset="0"/>
                <a:cs typeface="Times New Roman" pitchFamily="18" charset="0"/>
              </a:rPr>
              <a:t>наиболее интересная </a:t>
            </a:r>
            <a:r>
              <a:rPr lang="ru-RU" sz="2000" b="1" dirty="0">
                <a:solidFill>
                  <a:srgbClr val="002060"/>
                </a:solidFill>
                <a:latin typeface="Times New Roman" pitchFamily="18" charset="0"/>
                <a:cs typeface="Times New Roman" pitchFamily="18" charset="0"/>
              </a:rPr>
              <a:t>часть истории и культуры Российского государства, которая знакомит нас с опытом наших предков. </a:t>
            </a:r>
          </a:p>
        </p:txBody>
      </p:sp>
      <p:sp>
        <p:nvSpPr>
          <p:cNvPr id="3" name="Прямоугольник 2"/>
          <p:cNvSpPr/>
          <p:nvPr/>
        </p:nvSpPr>
        <p:spPr>
          <a:xfrm>
            <a:off x="611560" y="188641"/>
            <a:ext cx="8352928" cy="1077218"/>
          </a:xfrm>
          <a:prstGeom prst="rect">
            <a:avLst/>
          </a:prstGeom>
        </p:spPr>
        <p:txBody>
          <a:bodyPr wrap="square">
            <a:spAutoFit/>
          </a:bodyPr>
          <a:lstStyle/>
          <a:p>
            <a:pPr lvl="0" algn="ctr"/>
            <a:r>
              <a:rPr lang="ru-RU" sz="3200" b="1" dirty="0" smtClean="0">
                <a:solidFill>
                  <a:schemeClr val="accent2">
                    <a:lumMod val="50000"/>
                  </a:schemeClr>
                </a:solidFill>
                <a:latin typeface="Times New Roman" pitchFamily="18" charset="0"/>
                <a:cs typeface="Times New Roman" pitchFamily="18" charset="0"/>
              </a:rPr>
              <a:t>Обратимся к прошлому:</a:t>
            </a:r>
          </a:p>
          <a:p>
            <a:pPr lvl="0" algn="ctr"/>
            <a:r>
              <a:rPr lang="ru-RU" sz="3200" b="1" dirty="0">
                <a:solidFill>
                  <a:schemeClr val="accent2">
                    <a:lumMod val="50000"/>
                  </a:schemeClr>
                </a:solidFill>
                <a:latin typeface="Times New Roman" pitchFamily="18" charset="0"/>
                <a:cs typeface="Times New Roman" pitchFamily="18" charset="0"/>
              </a:rPr>
              <a:t>Т</a:t>
            </a:r>
            <a:r>
              <a:rPr lang="ru-RU" sz="3200" b="1" dirty="0" smtClean="0">
                <a:solidFill>
                  <a:schemeClr val="accent2">
                    <a:lumMod val="50000"/>
                  </a:schemeClr>
                </a:solidFill>
                <a:latin typeface="Times New Roman" pitchFamily="18" charset="0"/>
                <a:cs typeface="Times New Roman" pitchFamily="18" charset="0"/>
              </a:rPr>
              <a:t>радиции семьи </a:t>
            </a:r>
            <a:r>
              <a:rPr lang="ru-RU" sz="3200" b="1" dirty="0">
                <a:solidFill>
                  <a:schemeClr val="accent2">
                    <a:lumMod val="50000"/>
                  </a:schemeClr>
                </a:solidFill>
                <a:latin typeface="Times New Roman" pitchFamily="18" charset="0"/>
                <a:cs typeface="Times New Roman" pitchFamily="18" charset="0"/>
              </a:rPr>
              <a:t>России</a:t>
            </a:r>
            <a:endParaRPr lang="ru-RU" sz="1400" dirty="0">
              <a:solidFill>
                <a:schemeClr val="accent2">
                  <a:lumMod val="50000"/>
                </a:schemeClr>
              </a:solidFill>
              <a:latin typeface="Times New Roman" pitchFamily="18" charset="0"/>
              <a:cs typeface="Times New Roman" pitchFamily="18" charset="0"/>
            </a:endParaRPr>
          </a:p>
        </p:txBody>
      </p:sp>
      <p:sp>
        <p:nvSpPr>
          <p:cNvPr id="4" name="Прямоугольник 3"/>
          <p:cNvSpPr/>
          <p:nvPr/>
        </p:nvSpPr>
        <p:spPr>
          <a:xfrm>
            <a:off x="251520" y="2305616"/>
            <a:ext cx="8712968" cy="1015663"/>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Начнем </a:t>
            </a:r>
            <a:r>
              <a:rPr lang="ru-RU" sz="2000" b="1" dirty="0">
                <a:solidFill>
                  <a:srgbClr val="002060"/>
                </a:solidFill>
                <a:latin typeface="Times New Roman" pitchFamily="18" charset="0"/>
                <a:cs typeface="Times New Roman" pitchFamily="18" charset="0"/>
              </a:rPr>
              <a:t>с того, что </a:t>
            </a:r>
            <a:r>
              <a:rPr lang="ru-RU" sz="2000" b="1" dirty="0">
                <a:solidFill>
                  <a:srgbClr val="002060"/>
                </a:solidFill>
                <a:latin typeface="Times New Roman" pitchFamily="18" charset="0"/>
                <a:cs typeface="Times New Roman" pitchFamily="18" charset="0"/>
              </a:rPr>
              <a:t>т</a:t>
            </a:r>
            <a:r>
              <a:rPr lang="ru-RU" sz="2000" b="1" dirty="0" smtClean="0">
                <a:solidFill>
                  <a:srgbClr val="002060"/>
                </a:solidFill>
                <a:latin typeface="Times New Roman" pitchFamily="18" charset="0"/>
                <a:cs typeface="Times New Roman" pitchFamily="18" charset="0"/>
              </a:rPr>
              <a:t>радиции семьи </a:t>
            </a:r>
            <a:r>
              <a:rPr lang="ru-RU" sz="2000" b="1" dirty="0">
                <a:solidFill>
                  <a:srgbClr val="002060"/>
                </a:solidFill>
                <a:latin typeface="Times New Roman" pitchFamily="18" charset="0"/>
                <a:cs typeface="Times New Roman" pitchFamily="18" charset="0"/>
              </a:rPr>
              <a:t>России никогда не обходились без науки генеалогии: было стыдно не знать родословную, а самым обидным прозвищем считалось «Иван, не помнящий родства». </a:t>
            </a:r>
          </a:p>
        </p:txBody>
      </p:sp>
      <p:sp>
        <p:nvSpPr>
          <p:cNvPr id="5" name="Прямоугольник 4"/>
          <p:cNvSpPr/>
          <p:nvPr/>
        </p:nvSpPr>
        <p:spPr>
          <a:xfrm>
            <a:off x="5004048" y="3429000"/>
            <a:ext cx="3456384" cy="1938992"/>
          </a:xfrm>
          <a:prstGeom prst="rect">
            <a:avLst/>
          </a:prstGeom>
        </p:spPr>
        <p:txBody>
          <a:bodyPr wrap="square">
            <a:spAutoFit/>
          </a:bodyPr>
          <a:lstStyle/>
          <a:p>
            <a:pPr marL="342900" lvl="0" indent="-325438" eaLnBrk="0" fontAlgn="base" hangingPunct="0">
              <a:spcBef>
                <a:spcPts val="7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Составление </a:t>
            </a:r>
            <a:r>
              <a:rPr lang="ru-RU" sz="2000" b="1" dirty="0">
                <a:solidFill>
                  <a:srgbClr val="002060"/>
                </a:solidFill>
                <a:latin typeface="Times New Roman" pitchFamily="18" charset="0"/>
                <a:cs typeface="Times New Roman" pitchFamily="18" charset="0"/>
              </a:rPr>
              <a:t>подробной родословной, своего фамильного дерева являлось неотъемлемой частью традиций каждой семьи. </a:t>
            </a:r>
          </a:p>
        </p:txBody>
      </p:sp>
      <p:grpSp>
        <p:nvGrpSpPr>
          <p:cNvPr id="7" name="Group 4"/>
          <p:cNvGrpSpPr>
            <a:grpSpLocks/>
          </p:cNvGrpSpPr>
          <p:nvPr/>
        </p:nvGrpSpPr>
        <p:grpSpPr bwMode="auto">
          <a:xfrm>
            <a:off x="1115616" y="3454183"/>
            <a:ext cx="3240088" cy="3114675"/>
            <a:chOff x="385" y="1071"/>
            <a:chExt cx="2533" cy="2325"/>
          </a:xfrm>
        </p:grpSpPr>
        <p:pic>
          <p:nvPicPr>
            <p:cNvPr id="8" name="Picture 5"/>
            <p:cNvPicPr>
              <a:picLocks noChangeAspect="1" noChangeArrowheads="1"/>
            </p:cNvPicPr>
            <p:nvPr/>
          </p:nvPicPr>
          <p:blipFill>
            <a:blip r:embed="rId3" cstate="email"/>
            <a:srcRect/>
            <a:stretch>
              <a:fillRect/>
            </a:stretch>
          </p:blipFill>
          <p:spPr bwMode="auto">
            <a:xfrm>
              <a:off x="385" y="1071"/>
              <a:ext cx="2533" cy="2325"/>
            </a:xfrm>
            <a:prstGeom prst="rect">
              <a:avLst/>
            </a:prstGeom>
            <a:noFill/>
            <a:ln w="38100">
              <a:solidFill>
                <a:srgbClr val="002060"/>
              </a:solidFill>
              <a:round/>
              <a:headEnd/>
              <a:tailEnd/>
            </a:ln>
          </p:spPr>
        </p:pic>
        <p:sp>
          <p:nvSpPr>
            <p:cNvPr id="9" name="Text Box 6"/>
            <p:cNvSpPr txBox="1">
              <a:spLocks noChangeArrowheads="1"/>
            </p:cNvSpPr>
            <p:nvPr/>
          </p:nvSpPr>
          <p:spPr bwMode="auto">
            <a:xfrm>
              <a:off x="385" y="1071"/>
              <a:ext cx="2533" cy="2325"/>
            </a:xfrm>
            <a:prstGeom prst="rect">
              <a:avLst/>
            </a:prstGeom>
            <a:noFill/>
            <a:ln w="38100">
              <a:solidFill>
                <a:srgbClr val="002060"/>
              </a:solid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849338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4"/>
          <p:cNvGrpSpPr>
            <a:grpSpLocks/>
          </p:cNvGrpSpPr>
          <p:nvPr/>
        </p:nvGrpSpPr>
        <p:grpSpPr bwMode="auto">
          <a:xfrm>
            <a:off x="395536" y="440614"/>
            <a:ext cx="4021137" cy="2714631"/>
            <a:chOff x="385" y="1525"/>
            <a:chExt cx="2533" cy="1668"/>
          </a:xfrm>
        </p:grpSpPr>
        <p:pic>
          <p:nvPicPr>
            <p:cNvPr id="4" name="Picture 5"/>
            <p:cNvPicPr>
              <a:picLocks noChangeAspect="1" noChangeArrowheads="1"/>
            </p:cNvPicPr>
            <p:nvPr/>
          </p:nvPicPr>
          <p:blipFill>
            <a:blip r:embed="rId3" cstate="email"/>
            <a:srcRect/>
            <a:stretch>
              <a:fillRect/>
            </a:stretch>
          </p:blipFill>
          <p:spPr bwMode="auto">
            <a:xfrm>
              <a:off x="385" y="1525"/>
              <a:ext cx="2533" cy="1668"/>
            </a:xfrm>
            <a:prstGeom prst="rect">
              <a:avLst/>
            </a:prstGeom>
            <a:noFill/>
            <a:ln w="38100">
              <a:solidFill>
                <a:srgbClr val="002060"/>
              </a:solidFill>
              <a:round/>
              <a:headEnd/>
              <a:tailEnd/>
            </a:ln>
          </p:spPr>
        </p:pic>
        <p:sp>
          <p:nvSpPr>
            <p:cNvPr id="5" name="Text Box 6"/>
            <p:cNvSpPr txBox="1">
              <a:spLocks noChangeArrowheads="1"/>
            </p:cNvSpPr>
            <p:nvPr/>
          </p:nvSpPr>
          <p:spPr bwMode="auto">
            <a:xfrm>
              <a:off x="385" y="1525"/>
              <a:ext cx="2533" cy="1668"/>
            </a:xfrm>
            <a:prstGeom prst="rect">
              <a:avLst/>
            </a:prstGeom>
            <a:noFill/>
            <a:ln w="38100">
              <a:solidFill>
                <a:srgbClr val="002060"/>
              </a:solid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
        <p:nvSpPr>
          <p:cNvPr id="2" name="Прямоугольник 1"/>
          <p:cNvSpPr/>
          <p:nvPr/>
        </p:nvSpPr>
        <p:spPr>
          <a:xfrm>
            <a:off x="5004048" y="332656"/>
            <a:ext cx="4032448" cy="2554545"/>
          </a:xfrm>
          <a:prstGeom prst="rect">
            <a:avLst/>
          </a:prstGeom>
        </p:spPr>
        <p:txBody>
          <a:bodyPr wrap="square">
            <a:spAutoFit/>
          </a:bodyPr>
          <a:lstStyle/>
          <a:p>
            <a:r>
              <a:rPr lang="ru-RU" sz="2000" b="1" dirty="0">
                <a:solidFill>
                  <a:srgbClr val="002060"/>
                </a:solidFill>
                <a:latin typeface="Times New Roman" pitchFamily="18" charset="0"/>
                <a:cs typeface="Times New Roman" pitchFamily="18" charset="0"/>
              </a:rPr>
              <a:t>Когда появились фотоаппараты, люди стали составлять, а потом и хранить семейные альбомы. Этот обычай успешно дошел и до наших дней. Наверное, </a:t>
            </a:r>
            <a:r>
              <a:rPr lang="ru-RU" sz="2000" b="1" dirty="0" smtClean="0">
                <a:solidFill>
                  <a:srgbClr val="002060"/>
                </a:solidFill>
                <a:latin typeface="Times New Roman" pitchFamily="18" charset="0"/>
                <a:cs typeface="Times New Roman" pitchFamily="18" charset="0"/>
              </a:rPr>
              <a:t>                                     у </a:t>
            </a:r>
            <a:r>
              <a:rPr lang="ru-RU" sz="2000" b="1" dirty="0">
                <a:solidFill>
                  <a:srgbClr val="002060"/>
                </a:solidFill>
                <a:latin typeface="Times New Roman" pitchFamily="18" charset="0"/>
                <a:cs typeface="Times New Roman" pitchFamily="18" charset="0"/>
              </a:rPr>
              <a:t>большинства имеются старые альбомы с фотокарточками дорогих сердцу </a:t>
            </a:r>
            <a:r>
              <a:rPr lang="ru-RU" sz="2000" b="1" dirty="0" smtClean="0">
                <a:solidFill>
                  <a:srgbClr val="002060"/>
                </a:solidFill>
                <a:latin typeface="Times New Roman" pitchFamily="18" charset="0"/>
                <a:cs typeface="Times New Roman" pitchFamily="18" charset="0"/>
              </a:rPr>
              <a:t>родных людей.</a:t>
            </a:r>
            <a:endParaRPr lang="ru-RU" b="1" dirty="0">
              <a:solidFill>
                <a:srgbClr val="00206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312888"/>
            <a:ext cx="5444019" cy="3096344"/>
          </a:xfrm>
          <a:prstGeom prst="rect">
            <a:avLst/>
          </a:prstGeom>
          <a:noFill/>
          <a:ln w="381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164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4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Картинки по запросу русские семейные традиции карти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72" y="2996952"/>
            <a:ext cx="5538176" cy="3495875"/>
          </a:xfrm>
          <a:prstGeom prst="rect">
            <a:avLst/>
          </a:prstGeom>
          <a:ln w="38100">
            <a:solidFill>
              <a:srgbClr val="002060"/>
            </a:solid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9104" y="332657"/>
            <a:ext cx="8723376" cy="3954929"/>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400" b="1" dirty="0" smtClean="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На </a:t>
            </a:r>
            <a:r>
              <a:rPr lang="ru-RU" b="1" dirty="0">
                <a:solidFill>
                  <a:srgbClr val="002060"/>
                </a:solidFill>
                <a:latin typeface="Times New Roman" pitchFamily="18" charset="0"/>
                <a:cs typeface="Times New Roman" pitchFamily="18" charset="0"/>
              </a:rPr>
              <a:t>Руси к приему гостей готовились загодя, тщательно убирая не только дом, но и двор. Всех входящих гостей встречали хлебом-солью, затем выходила хозяйка, кланялась всем в пояс, а гости отвечали ей тем же. </a:t>
            </a:r>
            <a:endParaRPr lang="ru-RU" b="1" dirty="0" smtClean="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b="1" dirty="0" smtClean="0">
                <a:solidFill>
                  <a:srgbClr val="002060"/>
                </a:solidFill>
                <a:latin typeface="Times New Roman" pitchFamily="18" charset="0"/>
                <a:cs typeface="Times New Roman" pitchFamily="18" charset="0"/>
              </a:rPr>
              <a:t>           Стоит </a:t>
            </a:r>
            <a:r>
              <a:rPr lang="ru-RU" b="1" dirty="0">
                <a:solidFill>
                  <a:srgbClr val="002060"/>
                </a:solidFill>
                <a:latin typeface="Times New Roman" pitchFamily="18" charset="0"/>
                <a:cs typeface="Times New Roman" pitchFamily="18" charset="0"/>
              </a:rPr>
              <a:t>отметить, что для сервировки стола использовались скатерти, полотенца и посуда, хранимые в сундуках и буфетах для торжественных случаев. </a:t>
            </a:r>
            <a:endParaRPr lang="ru-RU" b="1" dirty="0" smtClean="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b="1" dirty="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Любопытно, что многие современные хозяйки соблюдают некоторые обычаи из давних времен.</a:t>
            </a: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b="1" dirty="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sz="2000" b="1" dirty="0">
              <a:solidFill>
                <a:srgbClr val="C00000"/>
              </a:solidFill>
              <a:latin typeface="Arial" charset="0"/>
              <a:cs typeface="Arial"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b="1" dirty="0">
              <a:solidFill>
                <a:srgbClr val="002060"/>
              </a:solidFill>
              <a:latin typeface="Times New Roman" pitchFamily="18" charset="0"/>
              <a:cs typeface="Times New Roman" pitchFamily="18" charset="0"/>
            </a:endParaRP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sz="2000" b="1" dirty="0">
              <a:solidFill>
                <a:srgbClr val="F2F2F2"/>
              </a:solidFill>
              <a:latin typeface="Arial" charset="0"/>
              <a:cs typeface="Arial" charset="0"/>
            </a:endParaRPr>
          </a:p>
        </p:txBody>
      </p:sp>
      <p:grpSp>
        <p:nvGrpSpPr>
          <p:cNvPr id="6" name="Group 4"/>
          <p:cNvGrpSpPr>
            <a:grpSpLocks/>
          </p:cNvGrpSpPr>
          <p:nvPr/>
        </p:nvGrpSpPr>
        <p:grpSpPr bwMode="auto">
          <a:xfrm>
            <a:off x="5958408" y="3306025"/>
            <a:ext cx="3059832" cy="2572956"/>
            <a:chOff x="385" y="1298"/>
            <a:chExt cx="2533" cy="1694"/>
          </a:xfrm>
        </p:grpSpPr>
        <p:pic>
          <p:nvPicPr>
            <p:cNvPr id="7" name="Picture 5"/>
            <p:cNvPicPr>
              <a:picLocks noChangeAspect="1" noChangeArrowheads="1"/>
            </p:cNvPicPr>
            <p:nvPr/>
          </p:nvPicPr>
          <p:blipFill>
            <a:blip r:embed="rId4" cstate="email"/>
            <a:srcRect/>
            <a:stretch>
              <a:fillRect/>
            </a:stretch>
          </p:blipFill>
          <p:spPr bwMode="auto">
            <a:xfrm>
              <a:off x="385" y="1298"/>
              <a:ext cx="2533" cy="1694"/>
            </a:xfrm>
            <a:prstGeom prst="rect">
              <a:avLst/>
            </a:prstGeom>
            <a:noFill/>
            <a:ln w="38100">
              <a:solidFill>
                <a:srgbClr val="002060"/>
              </a:solidFill>
              <a:round/>
              <a:headEnd/>
              <a:tailEnd/>
            </a:ln>
          </p:spPr>
        </p:pic>
        <p:sp>
          <p:nvSpPr>
            <p:cNvPr id="8" name="Text Box 6"/>
            <p:cNvSpPr txBox="1">
              <a:spLocks noChangeArrowheads="1"/>
            </p:cNvSpPr>
            <p:nvPr/>
          </p:nvSpPr>
          <p:spPr bwMode="auto">
            <a:xfrm>
              <a:off x="385" y="1298"/>
              <a:ext cx="2533" cy="1694"/>
            </a:xfrm>
            <a:prstGeom prst="rect">
              <a:avLst/>
            </a:prstGeom>
            <a:noFill/>
            <a:ln w="38100">
              <a:solidFill>
                <a:srgbClr val="002060"/>
              </a:solid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2727686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404664"/>
            <a:ext cx="4464496" cy="4896212"/>
          </a:xfrm>
          <a:prstGeom prst="rect">
            <a:avLst/>
          </a:prstGeom>
        </p:spPr>
        <p:txBody>
          <a:bodyPr wrap="square">
            <a:spAutoFit/>
          </a:bodyPr>
          <a:lstStyle/>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smtClean="0">
                <a:solidFill>
                  <a:srgbClr val="002060"/>
                </a:solidFill>
                <a:latin typeface="Times New Roman" pitchFamily="18" charset="0"/>
                <a:cs typeface="Times New Roman" pitchFamily="18" charset="0"/>
              </a:rPr>
              <a:t>     </a:t>
            </a:r>
          </a:p>
          <a:p>
            <a:pPr marL="342900" lvl="0" indent="-325438" eaLnBrk="0" fontAlgn="base" hangingPunct="0">
              <a:spcBef>
                <a:spcPts val="50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sz="2000" b="1" dirty="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Давней </a:t>
            </a:r>
            <a:r>
              <a:rPr lang="ru-RU" sz="2400" b="1" dirty="0">
                <a:solidFill>
                  <a:srgbClr val="002060"/>
                </a:solidFill>
                <a:latin typeface="Times New Roman" pitchFamily="18" charset="0"/>
                <a:cs typeface="Times New Roman" pitchFamily="18" charset="0"/>
              </a:rPr>
              <a:t>русской традицией можно назвать и передачу вещей, принадлежащих далеким (и не очень) предкам, своим потомкам. Например, прабабушкина шкатулка или прадедушкины часы – семейные реликвии, которые хранятся долгие годы в укромном уголке дома.</a:t>
            </a:r>
          </a:p>
        </p:txBody>
      </p:sp>
      <p:grpSp>
        <p:nvGrpSpPr>
          <p:cNvPr id="4" name="Group 4"/>
          <p:cNvGrpSpPr>
            <a:grpSpLocks/>
          </p:cNvGrpSpPr>
          <p:nvPr/>
        </p:nvGrpSpPr>
        <p:grpSpPr bwMode="auto">
          <a:xfrm>
            <a:off x="4572000" y="980728"/>
            <a:ext cx="3995936" cy="3816424"/>
            <a:chOff x="288" y="1479"/>
            <a:chExt cx="2533" cy="1897"/>
          </a:xfrm>
        </p:grpSpPr>
        <p:pic>
          <p:nvPicPr>
            <p:cNvPr id="5" name="Picture 5"/>
            <p:cNvPicPr>
              <a:picLocks noChangeAspect="1" noChangeArrowheads="1"/>
            </p:cNvPicPr>
            <p:nvPr/>
          </p:nvPicPr>
          <p:blipFill>
            <a:blip r:embed="rId3" cstate="email"/>
            <a:srcRect/>
            <a:stretch>
              <a:fillRect/>
            </a:stretch>
          </p:blipFill>
          <p:spPr bwMode="auto">
            <a:xfrm>
              <a:off x="288" y="1479"/>
              <a:ext cx="2533" cy="1897"/>
            </a:xfrm>
            <a:prstGeom prst="rect">
              <a:avLst/>
            </a:prstGeom>
            <a:noFill/>
            <a:ln w="38100">
              <a:solidFill>
                <a:srgbClr val="002060"/>
              </a:solidFill>
              <a:round/>
              <a:headEnd/>
              <a:tailEnd/>
            </a:ln>
          </p:spPr>
        </p:pic>
        <p:sp>
          <p:nvSpPr>
            <p:cNvPr id="6" name="Text Box 6"/>
            <p:cNvSpPr txBox="1">
              <a:spLocks noChangeArrowheads="1"/>
            </p:cNvSpPr>
            <p:nvPr/>
          </p:nvSpPr>
          <p:spPr bwMode="auto">
            <a:xfrm>
              <a:off x="288" y="1479"/>
              <a:ext cx="2533" cy="1897"/>
            </a:xfrm>
            <a:prstGeom prst="rect">
              <a:avLst/>
            </a:prstGeom>
            <a:noFill/>
            <a:ln w="38100">
              <a:solidFill>
                <a:srgbClr val="002060"/>
              </a:solid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2178753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476672"/>
            <a:ext cx="7704856" cy="1200329"/>
          </a:xfrm>
          <a:prstGeom prst="rect">
            <a:avLst/>
          </a:prstGeom>
        </p:spPr>
        <p:txBody>
          <a:bodyPr wrap="square">
            <a:spAutoFit/>
          </a:bodyPr>
          <a:lstStyle/>
          <a:p>
            <a:r>
              <a:rPr lang="ru-RU" sz="2000" b="1" dirty="0">
                <a:solidFill>
                  <a:srgbClr val="C00000"/>
                </a:solidFill>
                <a:latin typeface="Arial" charset="0"/>
                <a:cs typeface="Arial" charset="0"/>
              </a:rPr>
              <a:t> </a:t>
            </a:r>
            <a:r>
              <a:rPr lang="ru-RU" sz="2400" b="1" dirty="0">
                <a:solidFill>
                  <a:srgbClr val="002060"/>
                </a:solidFill>
                <a:latin typeface="Times New Roman" pitchFamily="18" charset="0"/>
                <a:cs typeface="Times New Roman" pitchFamily="18" charset="0"/>
              </a:rPr>
              <a:t>Существует также прекрасный обычай называть ребенка в честь кого-нибудь из членов семьи (есть так называемые «семейные имена»). </a:t>
            </a:r>
            <a:endParaRPr lang="ru-RU" sz="2000" dirty="0">
              <a:solidFill>
                <a:srgbClr val="002060"/>
              </a:solidFill>
              <a:latin typeface="Times New Roman" pitchFamily="18" charset="0"/>
              <a:cs typeface="Times New Roman" pitchFamily="18" charset="0"/>
            </a:endParaRPr>
          </a:p>
        </p:txBody>
      </p:sp>
      <p:pic>
        <p:nvPicPr>
          <p:cNvPr id="7" name="Picture 7"/>
          <p:cNvPicPr>
            <a:picLocks noChangeAspect="1" noChangeArrowheads="1"/>
          </p:cNvPicPr>
          <p:nvPr/>
        </p:nvPicPr>
        <p:blipFill>
          <a:blip r:embed="rId3" cstate="email"/>
          <a:srcRect/>
          <a:stretch>
            <a:fillRect/>
          </a:stretch>
        </p:blipFill>
        <p:spPr bwMode="auto">
          <a:xfrm>
            <a:off x="2496213" y="1804000"/>
            <a:ext cx="3215470" cy="1209969"/>
          </a:xfrm>
          <a:prstGeom prst="rect">
            <a:avLst/>
          </a:prstGeom>
          <a:noFill/>
          <a:ln w="38100">
            <a:solidFill>
              <a:srgbClr val="002060"/>
            </a:solidFill>
            <a:round/>
            <a:headEnd/>
            <a:tailEnd/>
          </a:ln>
        </p:spPr>
      </p:pic>
      <p:sp>
        <p:nvSpPr>
          <p:cNvPr id="3" name="Прямоугольник 2"/>
          <p:cNvSpPr/>
          <p:nvPr/>
        </p:nvSpPr>
        <p:spPr>
          <a:xfrm>
            <a:off x="251520" y="3140968"/>
            <a:ext cx="4896544" cy="3416320"/>
          </a:xfrm>
          <a:prstGeom prst="rect">
            <a:avLst/>
          </a:prstGeom>
        </p:spPr>
        <p:txBody>
          <a:bodyPr wrap="square">
            <a:spAutoFit/>
          </a:bodyPr>
          <a:lstStyle/>
          <a:p>
            <a:r>
              <a:rPr lang="ru-RU" sz="2400" b="1" dirty="0">
                <a:solidFill>
                  <a:srgbClr val="002060"/>
                </a:solidFill>
                <a:latin typeface="Times New Roman" pitchFamily="18" charset="0"/>
                <a:cs typeface="Times New Roman" pitchFamily="18" charset="0"/>
              </a:rPr>
              <a:t>Кроме того, нашей уникальной традицией считается присвоение отчества. Когда малыш рождается, он тут же получает часть имени рода по «прозванию» своего отца. Отчество отличает человека от тезки, проливает свет на родство (сын-отец) и выражает почтение. </a:t>
            </a:r>
            <a:endParaRPr lang="ru-RU" sz="2000" b="1" dirty="0">
              <a:solidFill>
                <a:srgbClr val="002060"/>
              </a:solidFill>
              <a:latin typeface="Times New Roman" pitchFamily="18" charset="0"/>
              <a:cs typeface="Times New Roman" pitchFamily="18" charset="0"/>
            </a:endParaRPr>
          </a:p>
        </p:txBody>
      </p:sp>
      <p:grpSp>
        <p:nvGrpSpPr>
          <p:cNvPr id="9" name="Group 4"/>
          <p:cNvGrpSpPr>
            <a:grpSpLocks/>
          </p:cNvGrpSpPr>
          <p:nvPr/>
        </p:nvGrpSpPr>
        <p:grpSpPr bwMode="auto">
          <a:xfrm>
            <a:off x="5133630" y="3373547"/>
            <a:ext cx="3732212" cy="2951162"/>
            <a:chOff x="385" y="1344"/>
            <a:chExt cx="2533" cy="2001"/>
          </a:xfrm>
        </p:grpSpPr>
        <p:pic>
          <p:nvPicPr>
            <p:cNvPr id="10" name="Picture 5"/>
            <p:cNvPicPr>
              <a:picLocks noChangeAspect="1" noChangeArrowheads="1"/>
            </p:cNvPicPr>
            <p:nvPr/>
          </p:nvPicPr>
          <p:blipFill>
            <a:blip r:embed="rId4" cstate="email"/>
            <a:srcRect/>
            <a:stretch>
              <a:fillRect/>
            </a:stretch>
          </p:blipFill>
          <p:spPr bwMode="auto">
            <a:xfrm>
              <a:off x="385" y="1344"/>
              <a:ext cx="2533" cy="2001"/>
            </a:xfrm>
            <a:prstGeom prst="rect">
              <a:avLst/>
            </a:prstGeom>
            <a:noFill/>
            <a:ln w="38100">
              <a:solidFill>
                <a:srgbClr val="002060"/>
              </a:solidFill>
              <a:round/>
              <a:headEnd/>
              <a:tailEnd/>
            </a:ln>
          </p:spPr>
        </p:pic>
        <p:sp>
          <p:nvSpPr>
            <p:cNvPr id="11" name="Text Box 6"/>
            <p:cNvSpPr txBox="1">
              <a:spLocks noChangeArrowheads="1"/>
            </p:cNvSpPr>
            <p:nvPr/>
          </p:nvSpPr>
          <p:spPr bwMode="auto">
            <a:xfrm>
              <a:off x="385" y="1344"/>
              <a:ext cx="2533" cy="2001"/>
            </a:xfrm>
            <a:prstGeom prst="rect">
              <a:avLst/>
            </a:prstGeom>
            <a:noFill/>
            <a:ln w="38100">
              <a:solidFill>
                <a:srgbClr val="002060"/>
              </a:solidFill>
              <a:round/>
              <a:headEnd/>
              <a:tailEnd/>
            </a:ln>
          </p:spPr>
          <p:txBody>
            <a:bodyPr wrap="none" anchor="ct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ysClr val="windowText" lastClr="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895814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Картинки по запросу крещение ребёнка карти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43861"/>
            <a:ext cx="7704856" cy="514537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27584" y="5589240"/>
            <a:ext cx="7992888" cy="830997"/>
          </a:xfrm>
          <a:prstGeom prst="rect">
            <a:avLst/>
          </a:prstGeom>
        </p:spPr>
        <p:txBody>
          <a:bodyPr wrap="square">
            <a:spAutoFit/>
          </a:bodyPr>
          <a:lstStyle/>
          <a:p>
            <a:r>
              <a:rPr lang="ru-RU" sz="2000" b="1" dirty="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На Руси ребенка обязательно крестили, эта традиция сохранилась и в современной России. </a:t>
            </a:r>
            <a:endParaRPr lang="ru-RU" dirty="0"/>
          </a:p>
        </p:txBody>
      </p:sp>
    </p:spTree>
    <p:extLst>
      <p:ext uri="{BB962C8B-B14F-4D97-AF65-F5344CB8AC3E}">
        <p14:creationId xmlns:p14="http://schemas.microsoft.com/office/powerpoint/2010/main" val="1365068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692696"/>
            <a:ext cx="7298484" cy="477806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5968156"/>
            <a:ext cx="8280920" cy="523220"/>
          </a:xfrm>
          <a:prstGeom prst="rect">
            <a:avLst/>
          </a:prstGeom>
        </p:spPr>
        <p:txBody>
          <a:bodyPr wrap="square">
            <a:spAutoFit/>
          </a:bodyPr>
          <a:lstStyle/>
          <a:p>
            <a:pPr algn="ctr"/>
            <a:r>
              <a:rPr lang="ru-RU" sz="2800" b="1" dirty="0" smtClean="0">
                <a:solidFill>
                  <a:srgbClr val="002060"/>
                </a:solidFill>
                <a:latin typeface="Times New Roman" pitchFamily="18" charset="0"/>
                <a:cs typeface="Times New Roman" pitchFamily="18" charset="0"/>
              </a:rPr>
              <a:t>И в старой Руси были детские игры и забавы.</a:t>
            </a:r>
            <a:endParaRPr lang="ru-RU" sz="2000" dirty="0"/>
          </a:p>
        </p:txBody>
      </p:sp>
    </p:spTree>
    <p:extLst>
      <p:ext uri="{BB962C8B-B14F-4D97-AF65-F5344CB8AC3E}">
        <p14:creationId xmlns:p14="http://schemas.microsoft.com/office/powerpoint/2010/main" val="1902301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нна\Desktop\детские рисунки\1613441822_19-p-fon-dlya-prezentatsii-pro-semyu-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260649"/>
            <a:ext cx="8712968" cy="646331"/>
          </a:xfrm>
          <a:prstGeom prst="rect">
            <a:avLst/>
          </a:prstGeom>
        </p:spPr>
        <p:txBody>
          <a:bodyPr wrap="square">
            <a:spAutoFit/>
          </a:bodyPr>
          <a:lstStyle/>
          <a:p>
            <a:pPr lvl="0" algn="ctr"/>
            <a:r>
              <a:rPr lang="ru-RU" sz="3600" b="1" dirty="0" err="1">
                <a:solidFill>
                  <a:schemeClr val="accent2">
                    <a:lumMod val="50000"/>
                  </a:schemeClr>
                </a:solidFill>
                <a:latin typeface="Times New Roman" pitchFamily="18" charset="0"/>
                <a:cs typeface="Times New Roman" pitchFamily="18" charset="0"/>
              </a:rPr>
              <a:t>Т</a:t>
            </a:r>
            <a:r>
              <a:rPr lang="ru-RU" sz="3600" b="1" dirty="0" err="1" smtClean="0">
                <a:solidFill>
                  <a:schemeClr val="accent2">
                    <a:lumMod val="50000"/>
                  </a:schemeClr>
                </a:solidFill>
                <a:latin typeface="Times New Roman" pitchFamily="18" charset="0"/>
                <a:cs typeface="Times New Roman" pitchFamily="18" charset="0"/>
              </a:rPr>
              <a:t>радици</a:t>
            </a:r>
            <a:r>
              <a:rPr lang="ru-RU" sz="3600" b="1" dirty="0" smtClean="0">
                <a:solidFill>
                  <a:schemeClr val="accent2">
                    <a:lumMod val="50000"/>
                  </a:schemeClr>
                </a:solidFill>
                <a:latin typeface="Times New Roman" pitchFamily="18" charset="0"/>
                <a:cs typeface="Times New Roman" pitchFamily="18" charset="0"/>
              </a:rPr>
              <a:t> семьи </a:t>
            </a:r>
            <a:r>
              <a:rPr lang="ru-RU" sz="3600" b="1" dirty="0" smtClean="0">
                <a:solidFill>
                  <a:schemeClr val="accent2">
                    <a:lumMod val="50000"/>
                  </a:schemeClr>
                </a:solidFill>
                <a:latin typeface="Times New Roman" pitchFamily="18" charset="0"/>
                <a:cs typeface="Times New Roman" pitchFamily="18" charset="0"/>
              </a:rPr>
              <a:t>современной России</a:t>
            </a:r>
            <a:endParaRPr lang="ru-RU" sz="1600" dirty="0">
              <a:solidFill>
                <a:schemeClr val="accent2">
                  <a:lumMod val="50000"/>
                </a:schemeClr>
              </a:solidFill>
              <a:latin typeface="Times New Roman" pitchFamily="18" charset="0"/>
              <a:cs typeface="Times New Roman" pitchFamily="18" charset="0"/>
            </a:endParaRPr>
          </a:p>
        </p:txBody>
      </p:sp>
      <p:sp>
        <p:nvSpPr>
          <p:cNvPr id="5" name="Прямоугольник 4"/>
          <p:cNvSpPr/>
          <p:nvPr/>
        </p:nvSpPr>
        <p:spPr>
          <a:xfrm>
            <a:off x="395536" y="968535"/>
            <a:ext cx="4572000" cy="3354765"/>
          </a:xfrm>
          <a:prstGeom prst="rect">
            <a:avLst/>
          </a:prstGeom>
        </p:spPr>
        <p:txBody>
          <a:bodyPr>
            <a:spAutoFit/>
          </a:bodyPr>
          <a:lstStyle/>
          <a:p>
            <a:pPr lvl="0" fontAlgn="base">
              <a:spcBef>
                <a:spcPct val="20000"/>
              </a:spcBef>
              <a:spcAft>
                <a:spcPct val="0"/>
              </a:spcAft>
            </a:pPr>
            <a:endParaRPr lang="ru-RU" sz="2000" b="1" dirty="0" smtClean="0">
              <a:solidFill>
                <a:srgbClr val="A50021"/>
              </a:solidFill>
              <a:latin typeface="Times New Roman" pitchFamily="18" charset="0"/>
              <a:cs typeface="Times New Roman" pitchFamily="18" charset="0"/>
            </a:endParaRPr>
          </a:p>
          <a:p>
            <a:pPr lvl="0" fontAlgn="base">
              <a:spcBef>
                <a:spcPct val="20000"/>
              </a:spcBef>
              <a:spcAft>
                <a:spcPct val="0"/>
              </a:spcAft>
            </a:pPr>
            <a:endParaRPr lang="ru-RU" sz="2000" b="1" dirty="0" smtClean="0">
              <a:solidFill>
                <a:srgbClr val="A50021"/>
              </a:solidFill>
              <a:latin typeface="Times New Roman" pitchFamily="18" charset="0"/>
              <a:cs typeface="Times New Roman" pitchFamily="18" charset="0"/>
            </a:endParaRPr>
          </a:p>
          <a:p>
            <a:pPr lvl="0" fontAlgn="base">
              <a:spcBef>
                <a:spcPct val="20000"/>
              </a:spcBef>
              <a:spcAft>
                <a:spcPct val="0"/>
              </a:spcAft>
            </a:pPr>
            <a:r>
              <a:rPr lang="ru-RU" sz="2000" b="1" dirty="0" smtClean="0">
                <a:solidFill>
                  <a:srgbClr val="002060"/>
                </a:solidFill>
                <a:latin typeface="Times New Roman" pitchFamily="18" charset="0"/>
                <a:cs typeface="Times New Roman" pitchFamily="18" charset="0"/>
              </a:rPr>
              <a:t>Главные </a:t>
            </a:r>
            <a:r>
              <a:rPr lang="ru-RU" sz="2000" b="1" dirty="0">
                <a:solidFill>
                  <a:srgbClr val="002060"/>
                </a:solidFill>
                <a:latin typeface="Times New Roman" pitchFamily="18" charset="0"/>
                <a:cs typeface="Times New Roman" pitchFamily="18" charset="0"/>
              </a:rPr>
              <a:t>семейные праздники России во многом схожи с соответствующими традициями других стран.                                 </a:t>
            </a:r>
            <a:r>
              <a:rPr lang="ru-RU" sz="2000" b="1" dirty="0" smtClean="0">
                <a:solidFill>
                  <a:srgbClr val="002060"/>
                </a:solidFill>
                <a:latin typeface="Times New Roman" pitchFamily="18" charset="0"/>
                <a:cs typeface="Times New Roman" pitchFamily="18" charset="0"/>
              </a:rPr>
              <a:t>                          Это </a:t>
            </a:r>
            <a:r>
              <a:rPr lang="ru-RU" sz="2000" b="1" dirty="0">
                <a:solidFill>
                  <a:srgbClr val="002060"/>
                </a:solidFill>
                <a:latin typeface="Times New Roman" pitchFamily="18" charset="0"/>
                <a:cs typeface="Times New Roman" pitchFamily="18" charset="0"/>
              </a:rPr>
              <a:t>крестины, дни рождения, именины, свадьбы, юбилеи. </a:t>
            </a:r>
          </a:p>
          <a:p>
            <a:pPr lvl="0" fontAlgn="base">
              <a:spcBef>
                <a:spcPct val="20000"/>
              </a:spcBef>
              <a:spcAft>
                <a:spcPct val="0"/>
              </a:spcAft>
            </a:pPr>
            <a:r>
              <a:rPr lang="ru-RU" sz="2000" b="1" dirty="0">
                <a:solidFill>
                  <a:srgbClr val="002060"/>
                </a:solidFill>
                <a:latin typeface="Times New Roman" pitchFamily="18" charset="0"/>
                <a:cs typeface="Times New Roman" pitchFamily="18" charset="0"/>
              </a:rPr>
              <a:t>Интересна российская традиция праздновать годовщины </a:t>
            </a:r>
            <a:r>
              <a:rPr lang="ru-RU" sz="2000" b="1" dirty="0" smtClean="0">
                <a:solidFill>
                  <a:srgbClr val="002060"/>
                </a:solidFill>
                <a:latin typeface="Times New Roman" pitchFamily="18" charset="0"/>
                <a:cs typeface="Times New Roman" pitchFamily="18" charset="0"/>
              </a:rPr>
              <a:t>супружества</a:t>
            </a:r>
            <a:endParaRPr lang="ru-RU" dirty="0">
              <a:solidFill>
                <a:srgbClr val="002060"/>
              </a:solidFill>
            </a:endParaRPr>
          </a:p>
        </p:txBody>
      </p:sp>
      <p:sp>
        <p:nvSpPr>
          <p:cNvPr id="7" name="Прямоугольник 6"/>
          <p:cNvSpPr/>
          <p:nvPr/>
        </p:nvSpPr>
        <p:spPr>
          <a:xfrm>
            <a:off x="395536" y="3584636"/>
            <a:ext cx="4248471" cy="1938992"/>
          </a:xfrm>
          <a:prstGeom prst="rect">
            <a:avLst/>
          </a:prstGeom>
        </p:spPr>
        <p:txBody>
          <a:bodyPr wrap="square">
            <a:spAutoFit/>
          </a:bodyPr>
          <a:lstStyle/>
          <a:p>
            <a:endParaRPr lang="ru-RU" sz="2000" b="1" dirty="0" smtClean="0">
              <a:solidFill>
                <a:srgbClr val="A50021"/>
              </a:solidFill>
              <a:latin typeface="Times New Roman" pitchFamily="18" charset="0"/>
              <a:cs typeface="Times New Roman" pitchFamily="18" charset="0"/>
            </a:endParaRPr>
          </a:p>
          <a:p>
            <a:endParaRPr lang="ru-RU" sz="2000" b="1" dirty="0" smtClean="0">
              <a:solidFill>
                <a:srgbClr val="002060"/>
              </a:solidFill>
              <a:latin typeface="Times New Roman" pitchFamily="18" charset="0"/>
              <a:cs typeface="Times New Roman" pitchFamily="18" charset="0"/>
            </a:endParaRPr>
          </a:p>
          <a:p>
            <a:r>
              <a:rPr lang="ru-RU" sz="2000" b="1" dirty="0" smtClean="0">
                <a:solidFill>
                  <a:srgbClr val="002060"/>
                </a:solidFill>
                <a:latin typeface="Times New Roman" pitchFamily="18" charset="0"/>
                <a:cs typeface="Times New Roman" pitchFamily="18" charset="0"/>
              </a:rPr>
              <a:t>Через </a:t>
            </a:r>
            <a:r>
              <a:rPr lang="ru-RU" sz="2000" b="1" dirty="0">
                <a:solidFill>
                  <a:srgbClr val="002060"/>
                </a:solidFill>
                <a:latin typeface="Times New Roman" pitchFamily="18" charset="0"/>
                <a:cs typeface="Times New Roman" pitchFamily="18" charset="0"/>
              </a:rPr>
              <a:t>год – ситцевую; через 10 лет – розовую; через 25 лет – серебряную; а через 50 лет - золотую</a:t>
            </a:r>
            <a:endParaRPr lang="ru-RU" dirty="0">
              <a:solidFill>
                <a:srgbClr val="002060"/>
              </a:solidFill>
            </a:endParaRPr>
          </a:p>
        </p:txBody>
      </p:sp>
      <p:pic>
        <p:nvPicPr>
          <p:cNvPr id="3077" name="Picture 5" descr="https://mykaleidoscope.ru/uploads/posts/2020-02/1581602454_32-p-svadebnie-fotosessii-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836317"/>
            <a:ext cx="3291456" cy="225374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12" name="Picture 6" descr="Картинки по запросу картинки русские обычаи в старин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3" y="4221088"/>
            <a:ext cx="3291455" cy="2232248"/>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05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на\Desktop\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9"/>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03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332656"/>
            <a:ext cx="8424936" cy="1200329"/>
          </a:xfrm>
          <a:prstGeom prst="rect">
            <a:avLst/>
          </a:prstGeom>
        </p:spPr>
        <p:txBody>
          <a:bodyPr wrap="square">
            <a:spAutoFit/>
          </a:bodyPr>
          <a:lstStyle/>
          <a:p>
            <a:pPr algn="ctr"/>
            <a:r>
              <a:rPr lang="ru-RU" sz="3600" b="1" dirty="0" smtClean="0">
                <a:solidFill>
                  <a:schemeClr val="accent2">
                    <a:lumMod val="50000"/>
                  </a:schemeClr>
                </a:solidFill>
                <a:latin typeface="Times New Roman" pitchFamily="18" charset="0"/>
                <a:ea typeface="+mj-ea"/>
                <a:cs typeface="Times New Roman" pitchFamily="18" charset="0"/>
              </a:rPr>
              <a:t>8 июля «День семьи, любви и верности» в России</a:t>
            </a:r>
            <a:endParaRPr lang="ru-RU" sz="1400" dirty="0">
              <a:solidFill>
                <a:schemeClr val="accent2">
                  <a:lumMod val="50000"/>
                </a:schemeClr>
              </a:solidFill>
              <a:latin typeface="Times New Roman" pitchFamily="18" charset="0"/>
              <a:cs typeface="Times New Roman" pitchFamily="18" charset="0"/>
            </a:endParaRPr>
          </a:p>
        </p:txBody>
      </p:sp>
      <p:pic>
        <p:nvPicPr>
          <p:cNvPr id="4" name="Picture 2" descr="C:\Users\USER\Desktop\103839463_157.jpg"/>
          <p:cNvPicPr>
            <a:picLocks noChangeAspect="1" noChangeArrowheads="1"/>
          </p:cNvPicPr>
          <p:nvPr/>
        </p:nvPicPr>
        <p:blipFill>
          <a:blip r:embed="rId3" cstate="email"/>
          <a:srcRect/>
          <a:stretch>
            <a:fillRect/>
          </a:stretch>
        </p:blipFill>
        <p:spPr bwMode="auto">
          <a:xfrm>
            <a:off x="467544" y="1700808"/>
            <a:ext cx="4068452" cy="3456384"/>
          </a:xfrm>
          <a:prstGeom prst="rect">
            <a:avLst/>
          </a:prstGeom>
          <a:ln w="38100">
            <a:solidFill>
              <a:srgbClr val="002060"/>
            </a:solidFill>
          </a:ln>
          <a:effectLst>
            <a:softEdge rad="112500"/>
          </a:effectLst>
        </p:spPr>
      </p:pic>
      <p:pic>
        <p:nvPicPr>
          <p:cNvPr id="5" name="Picture 4" descr="В день памяти святых Петра и Февронии Муромских 36 супружеских пар в Саратове наградят медалью &quot;За любовь и верность&quot;"/>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5356994" y="1816970"/>
            <a:ext cx="3261668" cy="3224060"/>
          </a:xfrm>
          <a:prstGeom prst="rect">
            <a:avLst/>
          </a:prstGeom>
          <a:noFill/>
          <a:ln w="38100">
            <a:solidFill>
              <a:srgbClr val="002060"/>
            </a:solidFill>
            <a:miter lim="800000"/>
            <a:headEnd/>
            <a:tailEnd/>
          </a:ln>
        </p:spPr>
      </p:pic>
      <p:sp>
        <p:nvSpPr>
          <p:cNvPr id="3" name="Прямоугольник 2"/>
          <p:cNvSpPr/>
          <p:nvPr/>
        </p:nvSpPr>
        <p:spPr>
          <a:xfrm>
            <a:off x="309673" y="5301208"/>
            <a:ext cx="4572000" cy="1348061"/>
          </a:xfrm>
          <a:prstGeom prst="rect">
            <a:avLst/>
          </a:prstGeom>
        </p:spPr>
        <p:txBody>
          <a:bodyPr>
            <a:spAutoFit/>
          </a:bodyPr>
          <a:lstStyle/>
          <a:p>
            <a:pPr lvl="0" algn="ctr" fontAlgn="base">
              <a:spcBef>
                <a:spcPct val="20000"/>
              </a:spcBef>
              <a:spcAft>
                <a:spcPct val="0"/>
              </a:spcAft>
              <a:defRPr/>
            </a:pPr>
            <a:r>
              <a:rPr lang="ru-RU" sz="2400" b="1" kern="0" dirty="0">
                <a:solidFill>
                  <a:srgbClr val="002060"/>
                </a:solidFill>
                <a:latin typeface="Times New Roman" pitchFamily="18" charset="0"/>
                <a:cs typeface="Times New Roman" pitchFamily="18" charset="0"/>
              </a:rPr>
              <a:t>Ромашка символ </a:t>
            </a:r>
          </a:p>
          <a:p>
            <a:pPr lvl="0" algn="ctr" fontAlgn="base">
              <a:spcBef>
                <a:spcPct val="20000"/>
              </a:spcBef>
              <a:spcAft>
                <a:spcPct val="0"/>
              </a:spcAft>
              <a:defRPr/>
            </a:pPr>
            <a:r>
              <a:rPr lang="ru-RU" sz="2400" b="1" kern="0" dirty="0">
                <a:solidFill>
                  <a:srgbClr val="002060"/>
                </a:solidFill>
                <a:latin typeface="Times New Roman" pitchFamily="18" charset="0"/>
                <a:cs typeface="Times New Roman" pitchFamily="18" charset="0"/>
              </a:rPr>
              <a:t>«Дня любви семьи</a:t>
            </a:r>
          </a:p>
          <a:p>
            <a:pPr lvl="0" algn="ctr" fontAlgn="base">
              <a:spcBef>
                <a:spcPct val="20000"/>
              </a:spcBef>
              <a:spcAft>
                <a:spcPct val="0"/>
              </a:spcAft>
              <a:defRPr/>
            </a:pPr>
            <a:r>
              <a:rPr lang="ru-RU" sz="2400" b="1" kern="0" dirty="0">
                <a:solidFill>
                  <a:srgbClr val="002060"/>
                </a:solidFill>
                <a:latin typeface="Times New Roman" pitchFamily="18" charset="0"/>
                <a:cs typeface="Times New Roman" pitchFamily="18" charset="0"/>
              </a:rPr>
              <a:t> и верности»</a:t>
            </a:r>
          </a:p>
        </p:txBody>
      </p:sp>
      <p:sp>
        <p:nvSpPr>
          <p:cNvPr id="6" name="Прямоугольник 5"/>
          <p:cNvSpPr/>
          <p:nvPr/>
        </p:nvSpPr>
        <p:spPr>
          <a:xfrm>
            <a:off x="5004047" y="5301208"/>
            <a:ext cx="4076239" cy="830997"/>
          </a:xfrm>
          <a:prstGeom prst="rect">
            <a:avLst/>
          </a:prstGeom>
        </p:spPr>
        <p:txBody>
          <a:bodyPr wrap="square">
            <a:spAutoFit/>
          </a:bodyPr>
          <a:lstStyle/>
          <a:p>
            <a:pPr lvl="0" algn="ctr" fontAlgn="base">
              <a:spcBef>
                <a:spcPct val="20000"/>
              </a:spcBef>
              <a:spcAft>
                <a:spcPct val="0"/>
              </a:spcAft>
            </a:pPr>
            <a:r>
              <a:rPr lang="ru-RU" sz="2400" b="1" dirty="0">
                <a:solidFill>
                  <a:srgbClr val="002060"/>
                </a:solidFill>
                <a:latin typeface="Times New Roman" pitchFamily="18" charset="0"/>
                <a:cs typeface="Times New Roman" pitchFamily="18" charset="0"/>
              </a:rPr>
              <a:t>Медаль за любовь и верность</a:t>
            </a:r>
          </a:p>
        </p:txBody>
      </p:sp>
    </p:spTree>
    <p:extLst>
      <p:ext uri="{BB962C8B-B14F-4D97-AF65-F5344CB8AC3E}">
        <p14:creationId xmlns:p14="http://schemas.microsoft.com/office/powerpoint/2010/main" val="1699837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332656"/>
            <a:ext cx="8568952"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smtClean="0">
                <a:ln>
                  <a:noFill/>
                </a:ln>
                <a:solidFill>
                  <a:schemeClr val="accent2">
                    <a:lumMod val="50000"/>
                  </a:schemeClr>
                </a:solidFill>
                <a:effectLst/>
                <a:uLnTx/>
                <a:uFillTx/>
                <a:latin typeface="Times New Roman" pitchFamily="18" charset="0"/>
                <a:ea typeface="+mj-ea"/>
                <a:cs typeface="Times New Roman" pitchFamily="18" charset="0"/>
              </a:rPr>
              <a:t>Игры – развлечения с ребёнком</a:t>
            </a:r>
            <a:endParaRPr kumimoji="0" lang="ru-RU" sz="1600" b="0" i="0"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endParaRPr>
          </a:p>
        </p:txBody>
      </p:sp>
      <p:sp>
        <p:nvSpPr>
          <p:cNvPr id="4" name="Прямоугольник 3"/>
          <p:cNvSpPr/>
          <p:nvPr/>
        </p:nvSpPr>
        <p:spPr>
          <a:xfrm>
            <a:off x="5004048" y="1484783"/>
            <a:ext cx="3744416" cy="3277820"/>
          </a:xfrm>
          <a:prstGeom prst="rect">
            <a:avLst/>
          </a:prstGeom>
        </p:spPr>
        <p:txBody>
          <a:bodyPr wrap="square">
            <a:spAutoFit/>
          </a:bodyPr>
          <a:lstStyle/>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Детство ~ это игра. </a:t>
            </a:r>
          </a:p>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Игра — это детство.</a:t>
            </a:r>
          </a:p>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Игра ~ это жизнь ребенка.</a:t>
            </a:r>
          </a:p>
          <a:p>
            <a:pPr marL="228600" marR="0" lvl="0" indent="-228600" defTabSz="914400" eaLnBrk="1" fontAlgn="base" latinLnBrk="0" hangingPunct="1">
              <a:lnSpc>
                <a:spcPct val="90000"/>
              </a:lnSpc>
              <a:spcBef>
                <a:spcPts val="1800"/>
              </a:spcBef>
              <a:spcAft>
                <a:spcPct val="0"/>
              </a:spcAft>
              <a:buClrTx/>
              <a:buSzTx/>
              <a:buFont typeface="Arial" charset="0"/>
              <a:buChar char="•"/>
              <a:tabLst/>
              <a:defRPr/>
            </a:pPr>
            <a:r>
              <a:rPr kumimoji="0" lang="ru-RU" sz="24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ru-RU" sz="28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Игра - должна стать традиционной в каждой семье. </a:t>
            </a:r>
          </a:p>
        </p:txBody>
      </p:sp>
      <p:pic>
        <p:nvPicPr>
          <p:cNvPr id="5" name="Picture 5" descr="98766ea7ac55"/>
          <p:cNvPicPr>
            <a:picLocks noChangeAspect="1" noChangeArrowheads="1"/>
          </p:cNvPicPr>
          <p:nvPr/>
        </p:nvPicPr>
        <p:blipFill>
          <a:blip r:embed="rId3" cstate="print"/>
          <a:srcRect/>
          <a:stretch>
            <a:fillRect/>
          </a:stretch>
        </p:blipFill>
        <p:spPr bwMode="auto">
          <a:xfrm>
            <a:off x="1526214" y="3933056"/>
            <a:ext cx="2757755" cy="2304256"/>
          </a:xfrm>
          <a:prstGeom prst="rect">
            <a:avLst/>
          </a:prstGeom>
          <a:noFill/>
          <a:ln w="38100">
            <a:solidFill>
              <a:srgbClr val="002060"/>
            </a:solidFill>
            <a:miter lim="800000"/>
            <a:headEnd/>
            <a:tailEnd/>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959223"/>
            <a:ext cx="2736305" cy="2865347"/>
          </a:xfrm>
          <a:prstGeom prst="rect">
            <a:avLst/>
          </a:prstGeom>
          <a:noFill/>
          <a:ln w="381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8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188641"/>
            <a:ext cx="8496944" cy="646331"/>
          </a:xfrm>
          <a:prstGeom prst="rect">
            <a:avLst/>
          </a:prstGeom>
        </p:spPr>
        <p:txBody>
          <a:bodyPr wrap="square">
            <a:spAutoFit/>
          </a:bodyPr>
          <a:lstStyle/>
          <a:p>
            <a:pPr algn="ctr"/>
            <a:endParaRPr lang="ru-RU" sz="3600" b="1" dirty="0" smtClean="0">
              <a:solidFill>
                <a:srgbClr val="C00000"/>
              </a:solidFill>
              <a:latin typeface="Times New Roman" pitchFamily="18" charset="0"/>
              <a:ea typeface="+mj-ea"/>
              <a:cs typeface="Times New Roman" pitchFamily="18" charset="0"/>
            </a:endParaRPr>
          </a:p>
        </p:txBody>
      </p:sp>
      <p:sp>
        <p:nvSpPr>
          <p:cNvPr id="4" name="Прямоугольник 3"/>
          <p:cNvSpPr/>
          <p:nvPr/>
        </p:nvSpPr>
        <p:spPr>
          <a:xfrm>
            <a:off x="1043608" y="260648"/>
            <a:ext cx="7560840" cy="954107"/>
          </a:xfrm>
          <a:prstGeom prst="rect">
            <a:avLst/>
          </a:prstGeom>
        </p:spPr>
        <p:txBody>
          <a:bodyPr wrap="square">
            <a:spAutoFit/>
          </a:bodyPr>
          <a:lstStyle/>
          <a:p>
            <a:pPr algn="ctr"/>
            <a:r>
              <a:rPr lang="ru-RU" sz="2800" b="1" dirty="0" smtClean="0">
                <a:solidFill>
                  <a:schemeClr val="accent6">
                    <a:lumMod val="50000"/>
                  </a:schemeClr>
                </a:solidFill>
                <a:latin typeface="Times New Roman" pitchFamily="18" charset="0"/>
                <a:ea typeface="+mj-ea"/>
                <a:cs typeface="Times New Roman" pitchFamily="18" charset="0"/>
              </a:rPr>
              <a:t>Традиции семей в нашей  группе «</a:t>
            </a:r>
            <a:r>
              <a:rPr lang="ru-RU" sz="2800" b="1" dirty="0" err="1" smtClean="0">
                <a:solidFill>
                  <a:schemeClr val="accent6">
                    <a:lumMod val="50000"/>
                  </a:schemeClr>
                </a:solidFill>
                <a:latin typeface="Times New Roman" pitchFamily="18" charset="0"/>
                <a:ea typeface="+mj-ea"/>
                <a:cs typeface="Times New Roman" pitchFamily="18" charset="0"/>
              </a:rPr>
              <a:t>Сибирячок</a:t>
            </a:r>
            <a:r>
              <a:rPr lang="ru-RU" sz="2800" b="1" dirty="0" smtClean="0">
                <a:solidFill>
                  <a:schemeClr val="accent6">
                    <a:lumMod val="50000"/>
                  </a:schemeClr>
                </a:solidFill>
                <a:latin typeface="Times New Roman" pitchFamily="18" charset="0"/>
                <a:ea typeface="+mj-ea"/>
                <a:cs typeface="Times New Roman" pitchFamily="18" charset="0"/>
              </a:rPr>
              <a:t>»</a:t>
            </a:r>
            <a:endParaRPr lang="ru-RU" sz="2800" dirty="0">
              <a:solidFill>
                <a:schemeClr val="accent6">
                  <a:lumMod val="50000"/>
                </a:schemeClr>
              </a:solidFill>
              <a:latin typeface="Times New Roman" pitchFamily="18" charset="0"/>
              <a:cs typeface="Times New Roman" pitchFamily="18" charset="0"/>
            </a:endParaRPr>
          </a:p>
        </p:txBody>
      </p:sp>
      <p:sp>
        <p:nvSpPr>
          <p:cNvPr id="6" name="Прямоугольник 5"/>
          <p:cNvSpPr/>
          <p:nvPr/>
        </p:nvSpPr>
        <p:spPr>
          <a:xfrm>
            <a:off x="395536" y="1123004"/>
            <a:ext cx="8208912" cy="1897443"/>
          </a:xfrm>
          <a:prstGeom prst="rect">
            <a:avLst/>
          </a:prstGeom>
        </p:spPr>
        <p:txBody>
          <a:bodyPr wrap="square">
            <a:spAutoFit/>
          </a:bodyPr>
          <a:lstStyle/>
          <a:p>
            <a:pPr>
              <a:lnSpc>
                <a:spcPct val="115000"/>
              </a:lnSpc>
              <a:spcAft>
                <a:spcPts val="0"/>
              </a:spcAft>
            </a:pPr>
            <a:r>
              <a:rPr lang="ru-RU" sz="2400" b="1" dirty="0" smtClean="0">
                <a:solidFill>
                  <a:schemeClr val="accent2">
                    <a:lumMod val="50000"/>
                  </a:schemeClr>
                </a:solidFill>
                <a:latin typeface="Times New Roman"/>
                <a:ea typeface="Times New Roman"/>
                <a:cs typeface="Times New Roman"/>
              </a:rPr>
              <a:t>Семья </a:t>
            </a:r>
            <a:r>
              <a:rPr lang="ru-RU" sz="2400" b="1" dirty="0" err="1" smtClean="0">
                <a:solidFill>
                  <a:schemeClr val="accent2">
                    <a:lumMod val="50000"/>
                  </a:schemeClr>
                </a:solidFill>
                <a:latin typeface="Times New Roman"/>
                <a:ea typeface="Times New Roman"/>
                <a:cs typeface="Times New Roman"/>
              </a:rPr>
              <a:t>Какарышкиной</a:t>
            </a:r>
            <a:r>
              <a:rPr lang="ru-RU" sz="2400" b="1" dirty="0" smtClean="0">
                <a:solidFill>
                  <a:schemeClr val="accent2">
                    <a:lumMod val="50000"/>
                  </a:schemeClr>
                </a:solidFill>
                <a:latin typeface="Times New Roman"/>
                <a:ea typeface="Times New Roman"/>
                <a:cs typeface="Times New Roman"/>
              </a:rPr>
              <a:t> Юлии:</a:t>
            </a:r>
            <a:r>
              <a:rPr lang="ru-RU" sz="2400" b="1" i="1" dirty="0" smtClean="0">
                <a:solidFill>
                  <a:schemeClr val="accent2">
                    <a:lumMod val="50000"/>
                  </a:schemeClr>
                </a:solidFill>
                <a:latin typeface="Times New Roman"/>
                <a:ea typeface="Times New Roman"/>
                <a:cs typeface="Times New Roman"/>
              </a:rPr>
              <a:t> </a:t>
            </a:r>
            <a:endParaRPr lang="ru-RU" sz="1100" dirty="0">
              <a:solidFill>
                <a:schemeClr val="accent2">
                  <a:lumMod val="50000"/>
                </a:schemeClr>
              </a:solidFill>
              <a:ea typeface="Calibri"/>
              <a:cs typeface="Times New Roman"/>
            </a:endParaRPr>
          </a:p>
          <a:p>
            <a:pPr marL="342900" lvl="0" indent="-342900">
              <a:lnSpc>
                <a:spcPct val="115000"/>
              </a:lnSpc>
              <a:spcAft>
                <a:spcPts val="0"/>
              </a:spcAft>
              <a:buFont typeface="Wingdings" panose="05000000000000000000" pitchFamily="2" charset="2"/>
              <a:buChar char="Ø"/>
            </a:pPr>
            <a:r>
              <a:rPr lang="ru-RU" sz="1600" b="1" dirty="0">
                <a:solidFill>
                  <a:srgbClr val="002060"/>
                </a:solidFill>
                <a:latin typeface="Times New Roman"/>
                <a:ea typeface="Times New Roman"/>
                <a:cs typeface="Times New Roman"/>
              </a:rPr>
              <a:t>Отмечать дни рождения с мамой, папой, бабушками и дедушкой за праздничным столом и задувать свечи на торте</a:t>
            </a:r>
            <a:endParaRPr lang="ru-RU" sz="1100" dirty="0">
              <a:solidFill>
                <a:srgbClr val="002060"/>
              </a:solidFill>
              <a:ea typeface="Calibri"/>
              <a:cs typeface="Times New Roman"/>
            </a:endParaRPr>
          </a:p>
          <a:p>
            <a:pPr marL="342900" lvl="0" indent="-342900">
              <a:lnSpc>
                <a:spcPct val="115000"/>
              </a:lnSpc>
              <a:spcAft>
                <a:spcPts val="0"/>
              </a:spcAft>
              <a:buFont typeface="Wingdings" panose="05000000000000000000" pitchFamily="2" charset="2"/>
              <a:buChar char="Ø"/>
            </a:pPr>
            <a:r>
              <a:rPr lang="ru-RU" sz="1600" b="1" dirty="0">
                <a:solidFill>
                  <a:srgbClr val="002060"/>
                </a:solidFill>
                <a:latin typeface="Times New Roman"/>
                <a:ea typeface="Times New Roman"/>
                <a:cs typeface="Times New Roman"/>
              </a:rPr>
              <a:t>В новогодние каникулы гулять по украшенному городу, рассматривать ледяные фигуры и кататься на горках. </a:t>
            </a:r>
            <a:endParaRPr lang="ru-RU" sz="1100" dirty="0">
              <a:solidFill>
                <a:srgbClr val="002060"/>
              </a:solidFill>
              <a:ea typeface="Calibri"/>
              <a:cs typeface="Times New Roman"/>
            </a:endParaRPr>
          </a:p>
          <a:p>
            <a:pPr>
              <a:lnSpc>
                <a:spcPct val="115000"/>
              </a:lnSpc>
              <a:spcAft>
                <a:spcPts val="0"/>
              </a:spcAft>
            </a:pPr>
            <a:r>
              <a:rPr lang="ru-RU" sz="1400" b="1" dirty="0">
                <a:solidFill>
                  <a:srgbClr val="000000"/>
                </a:solidFill>
                <a:latin typeface="Times New Roman"/>
                <a:ea typeface="Times New Roman"/>
                <a:cs typeface="Times New Roman"/>
              </a:rPr>
              <a:t> </a:t>
            </a:r>
            <a:endParaRPr lang="ru-RU" sz="1200" dirty="0">
              <a:ea typeface="Calibri"/>
              <a:cs typeface="Times New Roman"/>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614" y="2775438"/>
            <a:ext cx="2478336" cy="2175428"/>
          </a:xfrm>
          <a:prstGeom prst="rect">
            <a:avLst/>
          </a:prstGeom>
          <a:ln w="38100">
            <a:solidFill>
              <a:srgbClr val="002060"/>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508" y="5086890"/>
            <a:ext cx="2600620" cy="1598900"/>
          </a:xfrm>
          <a:prstGeom prst="rect">
            <a:avLst/>
          </a:prstGeom>
          <a:ln w="38100">
            <a:solidFill>
              <a:srgbClr val="002060"/>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024" y="2779326"/>
            <a:ext cx="2532681" cy="2171540"/>
          </a:xfrm>
          <a:prstGeom prst="rect">
            <a:avLst/>
          </a:prstGeom>
          <a:ln w="38100">
            <a:solidFill>
              <a:srgbClr val="002060"/>
            </a:solidFill>
          </a:ln>
        </p:spPr>
      </p:pic>
    </p:spTree>
    <p:extLst>
      <p:ext uri="{BB962C8B-B14F-4D97-AF65-F5344CB8AC3E}">
        <p14:creationId xmlns:p14="http://schemas.microsoft.com/office/powerpoint/2010/main" val="2712479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188640"/>
            <a:ext cx="8640960" cy="1384995"/>
          </a:xfrm>
          <a:prstGeom prst="rect">
            <a:avLst/>
          </a:prstGeom>
        </p:spPr>
        <p:txBody>
          <a:bodyPr wrap="square">
            <a:spAutoFit/>
          </a:bodyPr>
          <a:lstStyle/>
          <a:p>
            <a:pPr>
              <a:spcAft>
                <a:spcPts val="0"/>
              </a:spcAft>
            </a:pPr>
            <a:r>
              <a:rPr lang="ru-RU" sz="2400" b="1" dirty="0" smtClean="0">
                <a:solidFill>
                  <a:schemeClr val="accent2">
                    <a:lumMod val="50000"/>
                  </a:schemeClr>
                </a:solidFill>
                <a:latin typeface="Times New Roman"/>
                <a:ea typeface="Calibri"/>
                <a:cs typeface="Times New Roman"/>
              </a:rPr>
              <a:t>Семья </a:t>
            </a:r>
            <a:r>
              <a:rPr lang="ru-RU" sz="2400" b="1" dirty="0" smtClean="0">
                <a:solidFill>
                  <a:schemeClr val="accent2">
                    <a:lumMod val="50000"/>
                  </a:schemeClr>
                </a:solidFill>
                <a:latin typeface="Times New Roman"/>
                <a:ea typeface="Calibri"/>
                <a:cs typeface="Times New Roman"/>
              </a:rPr>
              <a:t>К</a:t>
            </a:r>
            <a:r>
              <a:rPr lang="ru-RU" sz="2400" b="1" dirty="0" smtClean="0">
                <a:solidFill>
                  <a:schemeClr val="accent2">
                    <a:lumMod val="50000"/>
                  </a:schemeClr>
                </a:solidFill>
                <a:latin typeface="Times New Roman"/>
                <a:ea typeface="Calibri"/>
                <a:cs typeface="Times New Roman"/>
              </a:rPr>
              <a:t>азанковой Ксении: </a:t>
            </a:r>
            <a:r>
              <a:rPr lang="ru-RU" sz="2000" b="1" dirty="0">
                <a:solidFill>
                  <a:srgbClr val="002060"/>
                </a:solidFill>
                <a:latin typeface="Times New Roman" pitchFamily="18" charset="0"/>
                <a:ea typeface="Calibri"/>
                <a:cs typeface="Times New Roman" pitchFamily="18" charset="0"/>
              </a:rPr>
              <a:t>Каждый год, </a:t>
            </a:r>
            <a:r>
              <a:rPr lang="ru-RU" sz="2000" b="1" dirty="0" smtClean="0">
                <a:solidFill>
                  <a:srgbClr val="002060"/>
                </a:solidFill>
                <a:latin typeface="Times New Roman" pitchFamily="18" charset="0"/>
                <a:ea typeface="Calibri"/>
                <a:cs typeface="Times New Roman" pitchFamily="18" charset="0"/>
              </a:rPr>
              <a:t>в январские </a:t>
            </a:r>
            <a:r>
              <a:rPr lang="ru-RU" sz="2000" b="1" dirty="0">
                <a:solidFill>
                  <a:srgbClr val="002060"/>
                </a:solidFill>
                <a:latin typeface="Times New Roman" pitchFamily="18" charset="0"/>
                <a:ea typeface="Calibri"/>
                <a:cs typeface="Times New Roman" pitchFamily="18" charset="0"/>
              </a:rPr>
              <a:t>праздники, мы всей семьёй делаем имбирные пряники. Дружно садимся за стол, вырезаем их и разрисовываем глазурью.</a:t>
            </a:r>
            <a:endParaRPr lang="ru-RU" sz="2000" dirty="0">
              <a:solidFill>
                <a:srgbClr val="002060"/>
              </a:solidFill>
              <a:latin typeface="Times New Roman" pitchFamily="18" charset="0"/>
              <a:ea typeface="Calibri"/>
              <a:cs typeface="Times New Roman" pitchFamily="18" charset="0"/>
            </a:endParaRPr>
          </a:p>
          <a:p>
            <a:r>
              <a:rPr lang="ru-RU" sz="2000" b="1" dirty="0" smtClean="0">
                <a:solidFill>
                  <a:srgbClr val="002060"/>
                </a:solidFill>
                <a:latin typeface="Times New Roman"/>
                <a:ea typeface="Calibri"/>
                <a:cs typeface="Times New Roman"/>
              </a:rPr>
              <a:t> </a:t>
            </a:r>
            <a:endParaRPr lang="ru-RU" sz="2000" dirty="0">
              <a:solidFill>
                <a:srgbClr val="002060"/>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944" y="1704070"/>
            <a:ext cx="4314812" cy="3807422"/>
          </a:xfrm>
          <a:prstGeom prst="rect">
            <a:avLst/>
          </a:prstGeom>
          <a:ln w="38100">
            <a:solidFill>
              <a:srgbClr val="00206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0011" y="1704070"/>
            <a:ext cx="3785612" cy="3780089"/>
          </a:xfrm>
          <a:prstGeom prst="rect">
            <a:avLst/>
          </a:prstGeom>
          <a:ln w="38100">
            <a:solidFill>
              <a:srgbClr val="002060"/>
            </a:solidFill>
          </a:ln>
        </p:spPr>
      </p:pic>
    </p:spTree>
    <p:extLst>
      <p:ext uri="{BB962C8B-B14F-4D97-AF65-F5344CB8AC3E}">
        <p14:creationId xmlns:p14="http://schemas.microsoft.com/office/powerpoint/2010/main" val="852875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260648"/>
            <a:ext cx="8064896" cy="1154162"/>
          </a:xfrm>
          <a:prstGeom prst="rect">
            <a:avLst/>
          </a:prstGeom>
        </p:spPr>
        <p:txBody>
          <a:bodyPr wrap="square">
            <a:spAutoFit/>
          </a:bodyPr>
          <a:lstStyle/>
          <a:p>
            <a:pPr>
              <a:lnSpc>
                <a:spcPct val="115000"/>
              </a:lnSpc>
              <a:spcAft>
                <a:spcPts val="0"/>
              </a:spcAft>
            </a:pPr>
            <a:r>
              <a:rPr lang="ru-RU" sz="2000" b="1" dirty="0">
                <a:solidFill>
                  <a:srgbClr val="002060"/>
                </a:solidFill>
                <a:latin typeface="Times New Roman" pitchFamily="18" charset="0"/>
                <a:ea typeface="Calibri"/>
                <a:cs typeface="Times New Roman" pitchFamily="18" charset="0"/>
              </a:rPr>
              <a:t>Летом мы обязательно ездим на Байкал с палаткой. Закаляемся- купаемся в Байкале.</a:t>
            </a:r>
            <a:endParaRPr lang="ru-RU" sz="2000" dirty="0">
              <a:solidFill>
                <a:srgbClr val="002060"/>
              </a:solidFill>
              <a:latin typeface="Times New Roman" pitchFamily="18" charset="0"/>
              <a:ea typeface="Calibri"/>
              <a:cs typeface="Times New Roman" pitchFamily="18" charset="0"/>
            </a:endParaRPr>
          </a:p>
          <a:p>
            <a:pPr>
              <a:lnSpc>
                <a:spcPct val="115000"/>
              </a:lnSpc>
              <a:spcAft>
                <a:spcPts val="0"/>
              </a:spcAft>
            </a:pPr>
            <a:r>
              <a:rPr lang="ru-RU" sz="2000" b="1" dirty="0">
                <a:solidFill>
                  <a:srgbClr val="002060"/>
                </a:solidFill>
                <a:latin typeface="Times New Roman" pitchFamily="18" charset="0"/>
                <a:ea typeface="Calibri"/>
                <a:cs typeface="Times New Roman" pitchFamily="18" charset="0"/>
              </a:rPr>
              <a:t>Вообще мы любим путешествовать в разное время года.</a:t>
            </a:r>
            <a:endParaRPr lang="ru-RU" sz="2000" dirty="0">
              <a:solidFill>
                <a:srgbClr val="002060"/>
              </a:solidFill>
              <a:latin typeface="Times New Roman" pitchFamily="18" charset="0"/>
              <a:ea typeface="Calibri"/>
              <a:cs typeface="Times New Roman"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675458"/>
            <a:ext cx="3495342" cy="3573016"/>
          </a:xfrm>
          <a:prstGeom prst="rect">
            <a:avLst/>
          </a:prstGeom>
          <a:ln w="38100">
            <a:solidFill>
              <a:srgbClr val="002060"/>
            </a:solid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1675458"/>
            <a:ext cx="4572001" cy="3573016"/>
          </a:xfrm>
          <a:prstGeom prst="rect">
            <a:avLst/>
          </a:prstGeom>
          <a:ln w="38100">
            <a:solidFill>
              <a:srgbClr val="002060"/>
            </a:solidFill>
          </a:ln>
        </p:spPr>
      </p:pic>
    </p:spTree>
    <p:extLst>
      <p:ext uri="{BB962C8B-B14F-4D97-AF65-F5344CB8AC3E}">
        <p14:creationId xmlns:p14="http://schemas.microsoft.com/office/powerpoint/2010/main" val="2262339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0"/>
            <a:ext cx="9216008" cy="69793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116633"/>
            <a:ext cx="4032448" cy="2811347"/>
          </a:xfrm>
          <a:prstGeom prst="rect">
            <a:avLst/>
          </a:prstGeom>
        </p:spPr>
        <p:txBody>
          <a:bodyPr wrap="square">
            <a:spAutoFit/>
          </a:bodyPr>
          <a:lstStyle/>
          <a:p>
            <a:pPr>
              <a:lnSpc>
                <a:spcPct val="115000"/>
              </a:lnSpc>
              <a:spcAft>
                <a:spcPts val="1000"/>
              </a:spcAft>
            </a:pPr>
            <a:endParaRPr lang="ru-RU" sz="2400" b="1" dirty="0" smtClean="0">
              <a:solidFill>
                <a:srgbClr val="F79646">
                  <a:lumMod val="75000"/>
                </a:srgbClr>
              </a:solidFill>
              <a:latin typeface="Times New Roman"/>
              <a:ea typeface="Calibri"/>
              <a:cs typeface="Times New Roman"/>
            </a:endParaRPr>
          </a:p>
          <a:p>
            <a:pPr>
              <a:lnSpc>
                <a:spcPct val="115000"/>
              </a:lnSpc>
              <a:spcAft>
                <a:spcPts val="1000"/>
              </a:spcAft>
            </a:pPr>
            <a:r>
              <a:rPr lang="ru-RU" sz="2400" b="1" dirty="0" smtClean="0">
                <a:solidFill>
                  <a:schemeClr val="accent2">
                    <a:lumMod val="50000"/>
                  </a:schemeClr>
                </a:solidFill>
                <a:latin typeface="Times New Roman"/>
                <a:ea typeface="Calibri"/>
                <a:cs typeface="Times New Roman"/>
              </a:rPr>
              <a:t>Семья </a:t>
            </a:r>
            <a:r>
              <a:rPr lang="ru-RU" sz="2400" b="1" dirty="0" smtClean="0">
                <a:solidFill>
                  <a:schemeClr val="accent2">
                    <a:lumMod val="50000"/>
                  </a:schemeClr>
                </a:solidFill>
                <a:latin typeface="Times New Roman"/>
                <a:ea typeface="Calibri"/>
                <a:cs typeface="Times New Roman"/>
              </a:rPr>
              <a:t>Коневой Варвары</a:t>
            </a:r>
            <a:r>
              <a:rPr lang="ru-RU" sz="2400" b="1" dirty="0" smtClean="0">
                <a:solidFill>
                  <a:schemeClr val="accent2">
                    <a:lumMod val="50000"/>
                  </a:schemeClr>
                </a:solidFill>
                <a:latin typeface="Times New Roman"/>
                <a:ea typeface="Calibri"/>
                <a:cs typeface="Times New Roman"/>
              </a:rPr>
              <a:t>:                   </a:t>
            </a:r>
            <a:r>
              <a:rPr lang="ru-RU" sz="2000" b="1" dirty="0" smtClean="0">
                <a:solidFill>
                  <a:srgbClr val="002060"/>
                </a:solidFill>
                <a:latin typeface="Times New Roman"/>
                <a:ea typeface="Calibri"/>
                <a:cs typeface="Times New Roman"/>
              </a:rPr>
              <a:t>В </a:t>
            </a:r>
            <a:r>
              <a:rPr lang="ru-RU" sz="2000" b="1" dirty="0">
                <a:solidFill>
                  <a:srgbClr val="002060"/>
                </a:solidFill>
                <a:latin typeface="Times New Roman"/>
                <a:ea typeface="Calibri"/>
                <a:cs typeface="Times New Roman"/>
              </a:rPr>
              <a:t>нашей семье существует замечательная традиция –  путешествия по разным странам. Мы побывали в Китае, Таиланде, Египте.                                                                                                                                        </a:t>
            </a:r>
            <a:endParaRPr lang="ru-RU" sz="2000" dirty="0">
              <a:solidFill>
                <a:srgbClr val="002060"/>
              </a:solidFill>
              <a:latin typeface="Times New Roman" pitchFamily="18" charset="0"/>
              <a:ea typeface="Calibri"/>
              <a:cs typeface="Times New Roman"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108612"/>
            <a:ext cx="2364536" cy="2331695"/>
          </a:xfrm>
          <a:prstGeom prst="rect">
            <a:avLst/>
          </a:prstGeom>
          <a:ln w="38100">
            <a:solidFill>
              <a:srgbClr val="00206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9185" y="3168599"/>
            <a:ext cx="2520279" cy="2211719"/>
          </a:xfrm>
          <a:prstGeom prst="rect">
            <a:avLst/>
          </a:prstGeom>
          <a:ln w="38100">
            <a:solidFill>
              <a:srgbClr val="00206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464" y="906350"/>
            <a:ext cx="4018925" cy="2117378"/>
          </a:xfrm>
          <a:prstGeom prst="rect">
            <a:avLst/>
          </a:prstGeom>
          <a:ln w="38100">
            <a:solidFill>
              <a:srgbClr val="002060"/>
            </a:solidFill>
          </a:ln>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5189" y="3119476"/>
            <a:ext cx="2329526" cy="2320831"/>
          </a:xfrm>
          <a:prstGeom prst="rect">
            <a:avLst/>
          </a:prstGeom>
          <a:ln w="38100">
            <a:solidFill>
              <a:srgbClr val="002060"/>
            </a:solidFill>
          </a:ln>
        </p:spPr>
      </p:pic>
    </p:spTree>
    <p:extLst>
      <p:ext uri="{BB962C8B-B14F-4D97-AF65-F5344CB8AC3E}">
        <p14:creationId xmlns:p14="http://schemas.microsoft.com/office/powerpoint/2010/main" val="4156107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26"/>
            <a:ext cx="9036495"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076056" y="1628800"/>
            <a:ext cx="3600400" cy="2113399"/>
          </a:xfrm>
          <a:prstGeom prst="rect">
            <a:avLst/>
          </a:prstGeom>
        </p:spPr>
        <p:txBody>
          <a:bodyPr wrap="square">
            <a:spAutoFit/>
          </a:bodyPr>
          <a:lstStyle/>
          <a:p>
            <a:pPr>
              <a:lnSpc>
                <a:spcPct val="115000"/>
              </a:lnSpc>
              <a:spcAft>
                <a:spcPts val="1000"/>
              </a:spcAft>
            </a:pPr>
            <a:endParaRPr lang="ru-RU" sz="2000" b="1" dirty="0" smtClean="0">
              <a:solidFill>
                <a:srgbClr val="002060"/>
              </a:solidFill>
              <a:latin typeface="Times New Roman"/>
              <a:ea typeface="Calibri"/>
              <a:cs typeface="Times New Roman"/>
            </a:endParaRPr>
          </a:p>
          <a:p>
            <a:pPr>
              <a:spcAft>
                <a:spcPts val="1000"/>
              </a:spcAft>
            </a:pPr>
            <a:r>
              <a:rPr lang="ru-RU" sz="2000" b="1" dirty="0" smtClean="0">
                <a:solidFill>
                  <a:schemeClr val="accent2">
                    <a:lumMod val="50000"/>
                  </a:schemeClr>
                </a:solidFill>
                <a:latin typeface="Times New Roman"/>
                <a:ea typeface="Calibri"/>
                <a:cs typeface="Times New Roman"/>
              </a:rPr>
              <a:t>Семья </a:t>
            </a:r>
            <a:r>
              <a:rPr lang="ru-RU" sz="2000" b="1" dirty="0" smtClean="0">
                <a:solidFill>
                  <a:schemeClr val="accent2">
                    <a:lumMod val="50000"/>
                  </a:schemeClr>
                </a:solidFill>
                <a:latin typeface="Times New Roman"/>
                <a:ea typeface="Calibri"/>
                <a:cs typeface="Times New Roman"/>
              </a:rPr>
              <a:t>Елизарьевой Насти</a:t>
            </a:r>
            <a:r>
              <a:rPr lang="ru-RU" sz="2000" b="1" dirty="0" smtClean="0">
                <a:solidFill>
                  <a:schemeClr val="accent2">
                    <a:lumMod val="50000"/>
                  </a:schemeClr>
                </a:solidFill>
                <a:latin typeface="Times New Roman"/>
                <a:ea typeface="Calibri"/>
                <a:cs typeface="Times New Roman"/>
              </a:rPr>
              <a:t>:                               </a:t>
            </a:r>
            <a:r>
              <a:rPr lang="ru-RU" sz="2000" b="1" dirty="0" smtClean="0">
                <a:solidFill>
                  <a:srgbClr val="002060"/>
                </a:solidFill>
                <a:latin typeface="Times New Roman"/>
                <a:ea typeface="Calibri"/>
                <a:cs typeface="Times New Roman"/>
              </a:rPr>
              <a:t>В </a:t>
            </a:r>
            <a:r>
              <a:rPr lang="ru-RU" sz="2000" b="1" dirty="0">
                <a:solidFill>
                  <a:srgbClr val="002060"/>
                </a:solidFill>
                <a:latin typeface="Times New Roman"/>
                <a:ea typeface="Calibri"/>
                <a:cs typeface="Times New Roman"/>
              </a:rPr>
              <a:t>нашей семье существует прекрасная традиция -  ходить в театр перед Новым годом. </a:t>
            </a:r>
            <a:endParaRPr lang="ru-RU" sz="2000" dirty="0">
              <a:solidFill>
                <a:srgbClr val="002060"/>
              </a:solidFill>
              <a:ea typeface="Calibri"/>
              <a:cs typeface="Times New Roman"/>
            </a:endParaRPr>
          </a:p>
        </p:txBody>
      </p:sp>
      <p:sp>
        <p:nvSpPr>
          <p:cNvPr id="4" name="Прямоугольник 3"/>
          <p:cNvSpPr/>
          <p:nvPr/>
        </p:nvSpPr>
        <p:spPr>
          <a:xfrm>
            <a:off x="5076056" y="5137158"/>
            <a:ext cx="4067944" cy="964367"/>
          </a:xfrm>
          <a:prstGeom prst="rect">
            <a:avLst/>
          </a:prstGeom>
        </p:spPr>
        <p:txBody>
          <a:bodyPr wrap="square">
            <a:spAutoFit/>
          </a:bodyPr>
          <a:lstStyle/>
          <a:p>
            <a:pPr lvl="0">
              <a:spcAft>
                <a:spcPts val="1000"/>
              </a:spcAft>
            </a:pPr>
            <a:endParaRPr lang="ru-RU" sz="2000" b="1" dirty="0" smtClean="0">
              <a:solidFill>
                <a:srgbClr val="C00000"/>
              </a:solidFill>
              <a:latin typeface="Times New Roman"/>
              <a:ea typeface="Calibri"/>
              <a:cs typeface="Times New Roman"/>
            </a:endParaRPr>
          </a:p>
          <a:p>
            <a:pPr lvl="0">
              <a:spcAft>
                <a:spcPts val="1000"/>
              </a:spcAft>
            </a:pPr>
            <a:endParaRPr lang="ru-RU" sz="2000" b="1" dirty="0">
              <a:solidFill>
                <a:srgbClr val="C00000"/>
              </a:solidFill>
              <a:latin typeface="Times New Roman"/>
              <a:ea typeface="Calibri"/>
              <a:cs typeface="Times New Roman"/>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34" y="251109"/>
            <a:ext cx="3246921" cy="2780928"/>
          </a:xfrm>
          <a:prstGeom prst="rect">
            <a:avLst/>
          </a:prstGeom>
          <a:ln w="38100">
            <a:solidFill>
              <a:srgbClr val="002060"/>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605" y="3779919"/>
            <a:ext cx="2678765" cy="2348880"/>
          </a:xfrm>
          <a:prstGeom prst="rect">
            <a:avLst/>
          </a:prstGeom>
          <a:ln w="38100">
            <a:solidFill>
              <a:srgbClr val="002060"/>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3257600"/>
            <a:ext cx="3284847" cy="2871199"/>
          </a:xfrm>
          <a:prstGeom prst="rect">
            <a:avLst/>
          </a:prstGeom>
          <a:ln w="38100">
            <a:solidFill>
              <a:srgbClr val="002060"/>
            </a:solidFill>
          </a:ln>
        </p:spPr>
      </p:pic>
    </p:spTree>
    <p:extLst>
      <p:ext uri="{BB962C8B-B14F-4D97-AF65-F5344CB8AC3E}">
        <p14:creationId xmlns:p14="http://schemas.microsoft.com/office/powerpoint/2010/main" val="2775946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rot="10800000" flipV="1">
            <a:off x="4427984" y="1952836"/>
            <a:ext cx="2736304" cy="4770537"/>
          </a:xfrm>
          <a:prstGeom prst="rect">
            <a:avLst/>
          </a:prstGeom>
        </p:spPr>
        <p:txBody>
          <a:bodyPr wrap="square">
            <a:spAutoFit/>
          </a:bodyPr>
          <a:lstStyle/>
          <a:p>
            <a:pPr>
              <a:spcAft>
                <a:spcPts val="600"/>
              </a:spcAft>
            </a:pPr>
            <a:endParaRPr lang="ru-RU" sz="2400" b="1" dirty="0" smtClean="0">
              <a:solidFill>
                <a:srgbClr val="F79646">
                  <a:lumMod val="75000"/>
                </a:srgbClr>
              </a:solidFill>
              <a:latin typeface="Times New Roman"/>
              <a:ea typeface="Calibri"/>
              <a:cs typeface="Times New Roman"/>
            </a:endParaRPr>
          </a:p>
          <a:p>
            <a:pPr>
              <a:spcAft>
                <a:spcPts val="600"/>
              </a:spcAft>
            </a:pPr>
            <a:endParaRPr lang="ru-RU" sz="2400" b="1" dirty="0">
              <a:solidFill>
                <a:srgbClr val="F79646">
                  <a:lumMod val="75000"/>
                </a:srgbClr>
              </a:solidFill>
              <a:latin typeface="Times New Roman"/>
              <a:ea typeface="Calibri"/>
              <a:cs typeface="Times New Roman"/>
            </a:endParaRPr>
          </a:p>
          <a:p>
            <a:pPr>
              <a:spcAft>
                <a:spcPts val="600"/>
              </a:spcAft>
            </a:pPr>
            <a:endParaRPr lang="ru-RU" sz="2400" b="1" dirty="0" smtClean="0">
              <a:solidFill>
                <a:srgbClr val="F79646">
                  <a:lumMod val="75000"/>
                </a:srgbClr>
              </a:solidFill>
              <a:latin typeface="Times New Roman"/>
              <a:ea typeface="Calibri"/>
              <a:cs typeface="Times New Roman"/>
            </a:endParaRPr>
          </a:p>
          <a:p>
            <a:pPr>
              <a:spcAft>
                <a:spcPts val="600"/>
              </a:spcAft>
            </a:pPr>
            <a:r>
              <a:rPr lang="ru-RU" sz="2400" b="1" dirty="0" smtClean="0">
                <a:solidFill>
                  <a:schemeClr val="accent2">
                    <a:lumMod val="50000"/>
                  </a:schemeClr>
                </a:solidFill>
                <a:latin typeface="Times New Roman"/>
                <a:ea typeface="Calibri"/>
                <a:cs typeface="Times New Roman"/>
              </a:rPr>
              <a:t>Семья </a:t>
            </a:r>
            <a:r>
              <a:rPr lang="ru-RU" sz="2400" b="1" dirty="0" err="1" smtClean="0">
                <a:solidFill>
                  <a:schemeClr val="accent2">
                    <a:lumMod val="50000"/>
                  </a:schemeClr>
                </a:solidFill>
                <a:latin typeface="Times New Roman"/>
                <a:ea typeface="Calibri"/>
                <a:cs typeface="Times New Roman"/>
              </a:rPr>
              <a:t>Патцей</a:t>
            </a:r>
            <a:r>
              <a:rPr lang="ru-RU" sz="2400" b="1" dirty="0" smtClean="0">
                <a:solidFill>
                  <a:schemeClr val="accent2">
                    <a:lumMod val="50000"/>
                  </a:schemeClr>
                </a:solidFill>
                <a:latin typeface="Times New Roman"/>
                <a:ea typeface="Calibri"/>
                <a:cs typeface="Times New Roman"/>
              </a:rPr>
              <a:t> Артема:</a:t>
            </a:r>
            <a:r>
              <a:rPr lang="ru-RU" sz="2400" b="1" dirty="0" smtClean="0">
                <a:solidFill>
                  <a:schemeClr val="accent2">
                    <a:lumMod val="50000"/>
                  </a:schemeClr>
                </a:solidFill>
                <a:latin typeface="Times New Roman"/>
                <a:ea typeface="Calibri"/>
                <a:cs typeface="Times New Roman"/>
              </a:rPr>
              <a:t> </a:t>
            </a:r>
            <a:r>
              <a:rPr lang="ru-RU" sz="2000" b="1" dirty="0" smtClean="0">
                <a:solidFill>
                  <a:srgbClr val="002060"/>
                </a:solidFill>
                <a:latin typeface="Times New Roman"/>
                <a:ea typeface="Calibri"/>
                <a:cs typeface="Times New Roman"/>
              </a:rPr>
              <a:t>Мы </a:t>
            </a:r>
            <a:r>
              <a:rPr lang="ru-RU" sz="2000" b="1" dirty="0">
                <a:solidFill>
                  <a:srgbClr val="002060"/>
                </a:solidFill>
                <a:latin typeface="Times New Roman"/>
                <a:ea typeface="Calibri"/>
                <a:cs typeface="Times New Roman"/>
              </a:rPr>
              <a:t>всей семьёй выезжаем на отдых, любим путешествовать, наслаждаться </a:t>
            </a:r>
            <a:r>
              <a:rPr lang="ru-RU" sz="2000" b="1" dirty="0" smtClean="0">
                <a:solidFill>
                  <a:srgbClr val="002060"/>
                </a:solidFill>
                <a:latin typeface="Times New Roman"/>
                <a:ea typeface="Calibri"/>
                <a:cs typeface="Times New Roman"/>
              </a:rPr>
              <a:t>природой.</a:t>
            </a:r>
            <a:r>
              <a:rPr lang="ru-RU" sz="1400" b="1" dirty="0" smtClean="0">
                <a:solidFill>
                  <a:srgbClr val="002060"/>
                </a:solidFill>
                <a:ea typeface="Calibri"/>
                <a:cs typeface="Times New Roman"/>
              </a:rPr>
              <a:t> </a:t>
            </a:r>
            <a:r>
              <a:rPr lang="ru-RU" sz="2000" b="1" dirty="0" smtClean="0">
                <a:solidFill>
                  <a:srgbClr val="002060"/>
                </a:solidFill>
                <a:latin typeface="Times New Roman"/>
                <a:ea typeface="Calibri"/>
                <a:cs typeface="Times New Roman"/>
              </a:rPr>
              <a:t>Еще </a:t>
            </a:r>
            <a:r>
              <a:rPr lang="ru-RU" sz="2000" b="1" dirty="0">
                <a:solidFill>
                  <a:srgbClr val="002060"/>
                </a:solidFill>
                <a:latin typeface="Times New Roman"/>
                <a:ea typeface="Calibri"/>
                <a:cs typeface="Times New Roman"/>
              </a:rPr>
              <a:t>мы любим посещать выставки, музеи.</a:t>
            </a:r>
            <a:endParaRPr lang="ru-RU" sz="1400" b="1" dirty="0">
              <a:solidFill>
                <a:srgbClr val="002060"/>
              </a:solidFill>
              <a:ea typeface="Calibri"/>
              <a:cs typeface="Times New Roman"/>
            </a:endParaRPr>
          </a:p>
          <a:p>
            <a:pPr lvl="0"/>
            <a:r>
              <a:rPr lang="ru-RU" sz="2400" b="1" dirty="0" smtClean="0">
                <a:solidFill>
                  <a:srgbClr val="F79646">
                    <a:lumMod val="75000"/>
                  </a:srgbClr>
                </a:solidFill>
                <a:latin typeface="Times New Roman"/>
                <a:ea typeface="Calibri"/>
                <a:cs typeface="Times New Roman"/>
              </a:rPr>
              <a:t>:</a:t>
            </a:r>
            <a:r>
              <a:rPr lang="ru-RU" sz="2400" b="1" dirty="0" smtClean="0">
                <a:solidFill>
                  <a:prstClr val="black"/>
                </a:solidFill>
                <a:latin typeface="Times New Roman"/>
                <a:ea typeface="Calibri"/>
                <a:cs typeface="Times New Roman"/>
              </a:rPr>
              <a:t> </a:t>
            </a:r>
            <a:endParaRPr lang="ru-RU" sz="2000" dirty="0">
              <a:solidFill>
                <a:srgbClr val="002060"/>
              </a:solidFill>
              <a:latin typeface="Times New Roman" pitchFamily="18" charset="0"/>
              <a:ea typeface="Calibri"/>
              <a:cs typeface="Times New Roman"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69885"/>
            <a:ext cx="3151614" cy="2996952"/>
          </a:xfrm>
          <a:prstGeom prst="rect">
            <a:avLst/>
          </a:prstGeom>
          <a:ln w="38100">
            <a:solidFill>
              <a:srgbClr val="00206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264330"/>
            <a:ext cx="3589417" cy="2971240"/>
          </a:xfrm>
          <a:prstGeom prst="rect">
            <a:avLst/>
          </a:prstGeom>
          <a:ln w="38100">
            <a:solidFill>
              <a:srgbClr val="00206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80" y="3645024"/>
            <a:ext cx="3142378" cy="2673370"/>
          </a:xfrm>
          <a:prstGeom prst="rect">
            <a:avLst/>
          </a:prstGeom>
          <a:ln w="38100">
            <a:solidFill>
              <a:srgbClr val="002060"/>
            </a:solidFill>
          </a:ln>
        </p:spPr>
      </p:pic>
    </p:spTree>
    <p:extLst>
      <p:ext uri="{BB962C8B-B14F-4D97-AF65-F5344CB8AC3E}">
        <p14:creationId xmlns:p14="http://schemas.microsoft.com/office/powerpoint/2010/main" val="1512990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260649"/>
            <a:ext cx="8352928" cy="1590179"/>
          </a:xfrm>
          <a:prstGeom prst="rect">
            <a:avLst/>
          </a:prstGeom>
        </p:spPr>
        <p:txBody>
          <a:bodyPr wrap="square">
            <a:spAutoFit/>
          </a:bodyPr>
          <a:lstStyle/>
          <a:p>
            <a:pPr>
              <a:lnSpc>
                <a:spcPct val="115000"/>
              </a:lnSpc>
              <a:spcAft>
                <a:spcPts val="1000"/>
              </a:spcAft>
            </a:pPr>
            <a:r>
              <a:rPr lang="ru-RU" sz="2000" b="1" dirty="0" smtClean="0">
                <a:solidFill>
                  <a:schemeClr val="accent2">
                    <a:lumMod val="50000"/>
                  </a:schemeClr>
                </a:solidFill>
                <a:latin typeface="Times New Roman"/>
                <a:ea typeface="Calibri"/>
                <a:cs typeface="Times New Roman"/>
              </a:rPr>
              <a:t>В нашей группе </a:t>
            </a:r>
            <a:r>
              <a:rPr lang="ru-RU" sz="2000" b="1" dirty="0" smtClean="0">
                <a:solidFill>
                  <a:srgbClr val="002060"/>
                </a:solidFill>
                <a:latin typeface="Times New Roman"/>
                <a:ea typeface="Calibri"/>
                <a:cs typeface="Times New Roman"/>
              </a:rPr>
              <a:t>существует</a:t>
            </a:r>
            <a:r>
              <a:rPr lang="ru-RU" sz="2000" b="1" dirty="0" smtClean="0">
                <a:solidFill>
                  <a:srgbClr val="002060"/>
                </a:solidFill>
                <a:latin typeface="Times New Roman"/>
                <a:ea typeface="Calibri"/>
                <a:cs typeface="Times New Roman"/>
              </a:rPr>
              <a:t> тоже </a:t>
            </a:r>
            <a:r>
              <a:rPr lang="ru-RU" sz="2000" b="1" dirty="0">
                <a:solidFill>
                  <a:srgbClr val="002060"/>
                </a:solidFill>
                <a:latin typeface="Times New Roman"/>
                <a:ea typeface="Calibri"/>
                <a:cs typeface="Times New Roman"/>
              </a:rPr>
              <a:t>много традиций. Одна </a:t>
            </a:r>
            <a:r>
              <a:rPr lang="ru-RU" sz="2000" b="1" dirty="0" smtClean="0">
                <a:solidFill>
                  <a:srgbClr val="002060"/>
                </a:solidFill>
                <a:latin typeface="Times New Roman"/>
                <a:ea typeface="Calibri"/>
                <a:cs typeface="Times New Roman"/>
              </a:rPr>
              <a:t>из них всей группой отмечать каждый год тематические вечеринки (пенная, пижамная, в стиле диско….)</a:t>
            </a:r>
            <a:endParaRPr lang="ru-RU" sz="2000" dirty="0">
              <a:solidFill>
                <a:srgbClr val="002060"/>
              </a:solidFill>
              <a:ea typeface="Calibri"/>
              <a:cs typeface="Times New Roman"/>
            </a:endParaRPr>
          </a:p>
          <a:p>
            <a:pPr lvl="0"/>
            <a:endParaRPr lang="ru-RU" sz="2000" dirty="0">
              <a:solidFill>
                <a:srgbClr val="002060"/>
              </a:solidFill>
              <a:latin typeface="Times New Roman" pitchFamily="18" charset="0"/>
              <a:ea typeface="Calibri"/>
              <a:cs typeface="Times New Roman"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197" y="1438410"/>
            <a:ext cx="2629315" cy="2295782"/>
          </a:xfrm>
          <a:prstGeom prst="rect">
            <a:avLst/>
          </a:prstGeom>
          <a:ln w="38100">
            <a:solidFill>
              <a:srgbClr val="00206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4007" y="1438410"/>
            <a:ext cx="2718333" cy="2373203"/>
          </a:xfrm>
          <a:prstGeom prst="rect">
            <a:avLst/>
          </a:prstGeom>
          <a:ln w="38100">
            <a:solidFill>
              <a:srgbClr val="00206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3969060"/>
            <a:ext cx="2632960" cy="2518378"/>
          </a:xfrm>
          <a:prstGeom prst="rect">
            <a:avLst/>
          </a:prstGeom>
          <a:ln w="38100">
            <a:solidFill>
              <a:srgbClr val="002060"/>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6075" y="3969060"/>
            <a:ext cx="2736266" cy="2518378"/>
          </a:xfrm>
          <a:prstGeom prst="rect">
            <a:avLst/>
          </a:prstGeom>
          <a:ln w="38100">
            <a:solidFill>
              <a:srgbClr val="002060"/>
            </a:solidFill>
          </a:ln>
        </p:spPr>
      </p:pic>
    </p:spTree>
    <p:extLst>
      <p:ext uri="{BB962C8B-B14F-4D97-AF65-F5344CB8AC3E}">
        <p14:creationId xmlns:p14="http://schemas.microsoft.com/office/powerpoint/2010/main" val="1290457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476672"/>
            <a:ext cx="8496944" cy="5139869"/>
          </a:xfrm>
          <a:prstGeom prst="rect">
            <a:avLst/>
          </a:prstGeom>
        </p:spPr>
        <p:txBody>
          <a:bodyPr wrap="square">
            <a:spAutoFit/>
          </a:bodyPr>
          <a:lstStyle/>
          <a:p>
            <a:pPr lvl="0" algn="ctr"/>
            <a:r>
              <a:rPr lang="ru-RU" sz="3600" b="1" dirty="0" smtClean="0">
                <a:solidFill>
                  <a:schemeClr val="accent2">
                    <a:lumMod val="50000"/>
                  </a:schemeClr>
                </a:solidFill>
                <a:latin typeface="Times New Roman" pitchFamily="18" charset="0"/>
                <a:cs typeface="Times New Roman" pitchFamily="18" charset="0"/>
              </a:rPr>
              <a:t>Результаты проекта:</a:t>
            </a:r>
          </a:p>
          <a:p>
            <a:pPr lvl="0" algn="ctr"/>
            <a:endParaRPr lang="ru-RU" sz="2800" b="1" dirty="0">
              <a:solidFill>
                <a:srgbClr val="002060"/>
              </a:solidFill>
              <a:latin typeface="Times New Roman" pitchFamily="18" charset="0"/>
              <a:cs typeface="Times New Roman" pitchFamily="18" charset="0"/>
            </a:endParaRPr>
          </a:p>
          <a:p>
            <a:pPr marL="342900" lvl="0" indent="-342900">
              <a:buFont typeface="Wingdings" pitchFamily="2" charset="2"/>
              <a:buChar char="§"/>
            </a:pPr>
            <a:r>
              <a:rPr lang="ru-RU" sz="2400" b="1" dirty="0" smtClean="0">
                <a:solidFill>
                  <a:srgbClr val="002060"/>
                </a:solidFill>
                <a:latin typeface="Times New Roman"/>
              </a:rPr>
              <a:t>У детей </a:t>
            </a:r>
            <a:r>
              <a:rPr lang="ru-RU" sz="2400" b="1" dirty="0" smtClean="0">
                <a:solidFill>
                  <a:srgbClr val="002060"/>
                </a:solidFill>
                <a:latin typeface="Times New Roman" pitchFamily="18" charset="0"/>
                <a:cs typeface="Times New Roman" pitchFamily="18" charset="0"/>
              </a:rPr>
              <a:t>появился </a:t>
            </a:r>
            <a:r>
              <a:rPr lang="ru-RU" sz="2400" b="1" dirty="0">
                <a:solidFill>
                  <a:srgbClr val="002060"/>
                </a:solidFill>
                <a:latin typeface="Times New Roman" pitchFamily="18" charset="0"/>
                <a:cs typeface="Times New Roman" pitchFamily="18" charset="0"/>
              </a:rPr>
              <a:t>интерес к </a:t>
            </a:r>
            <a:r>
              <a:rPr lang="ru-RU" sz="2400" b="1" dirty="0">
                <a:solidFill>
                  <a:srgbClr val="002060"/>
                </a:solidFill>
                <a:latin typeface="Times New Roman" pitchFamily="18" charset="0"/>
                <a:cs typeface="Times New Roman" pitchFamily="18" charset="0"/>
              </a:rPr>
              <a:t>т</a:t>
            </a:r>
            <a:r>
              <a:rPr lang="ru-RU" sz="2400" b="1" dirty="0" smtClean="0">
                <a:solidFill>
                  <a:srgbClr val="002060"/>
                </a:solidFill>
                <a:latin typeface="Times New Roman" pitchFamily="18" charset="0"/>
                <a:cs typeface="Times New Roman" pitchFamily="18" charset="0"/>
              </a:rPr>
              <a:t>радициям семьи.</a:t>
            </a:r>
            <a:endParaRPr lang="ru-RU" sz="2400" b="1" dirty="0">
              <a:solidFill>
                <a:srgbClr val="002060"/>
              </a:solidFill>
              <a:latin typeface="Times New Roman" pitchFamily="18" charset="0"/>
              <a:cs typeface="Times New Roman" pitchFamily="18" charset="0"/>
            </a:endParaRPr>
          </a:p>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Возникло желание </a:t>
            </a:r>
            <a:r>
              <a:rPr lang="ru-RU" sz="2400" b="1" dirty="0">
                <a:solidFill>
                  <a:srgbClr val="002060"/>
                </a:solidFill>
                <a:latin typeface="Times New Roman" pitchFamily="18" charset="0"/>
                <a:cs typeface="Times New Roman" pitchFamily="18" charset="0"/>
              </a:rPr>
              <a:t>продолжать </a:t>
            </a:r>
            <a:r>
              <a:rPr lang="ru-RU" sz="2400" b="1" dirty="0" smtClean="0">
                <a:solidFill>
                  <a:srgbClr val="002060"/>
                </a:solidFill>
                <a:latin typeface="Times New Roman" pitchFamily="18" charset="0"/>
                <a:cs typeface="Times New Roman" pitchFamily="18" charset="0"/>
              </a:rPr>
              <a:t>традиции семьи  </a:t>
            </a:r>
            <a:r>
              <a:rPr lang="ru-RU" sz="2400" b="1" dirty="0">
                <a:solidFill>
                  <a:srgbClr val="002060"/>
                </a:solidFill>
                <a:latin typeface="Times New Roman" pitchFamily="18" charset="0"/>
                <a:cs typeface="Times New Roman" pitchFamily="18" charset="0"/>
              </a:rPr>
              <a:t>в будущем.</a:t>
            </a:r>
          </a:p>
          <a:p>
            <a:pPr marL="342900" lvl="0" indent="-342900">
              <a:buFont typeface="Wingdings" pitchFamily="2" charset="2"/>
              <a:buChar char="§"/>
            </a:pPr>
            <a:r>
              <a:rPr lang="ru-RU" sz="2400" b="1" dirty="0" smtClean="0">
                <a:solidFill>
                  <a:srgbClr val="002060"/>
                </a:solidFill>
                <a:latin typeface="Times New Roman"/>
              </a:rPr>
              <a:t>Родители были заинтересованы </a:t>
            </a:r>
            <a:r>
              <a:rPr lang="ru-RU" sz="2400" b="1" dirty="0">
                <a:solidFill>
                  <a:srgbClr val="002060"/>
                </a:solidFill>
                <a:latin typeface="Times New Roman"/>
              </a:rPr>
              <a:t>и </a:t>
            </a:r>
            <a:r>
              <a:rPr lang="ru-RU" sz="2400" b="1" dirty="0" smtClean="0">
                <a:solidFill>
                  <a:srgbClr val="002060"/>
                </a:solidFill>
                <a:latin typeface="Times New Roman"/>
              </a:rPr>
              <a:t>активно участвовали </a:t>
            </a:r>
            <a:r>
              <a:rPr lang="ru-RU" sz="2400" b="1" dirty="0">
                <a:solidFill>
                  <a:srgbClr val="002060"/>
                </a:solidFill>
                <a:latin typeface="Times New Roman"/>
              </a:rPr>
              <a:t>в реализации проекта</a:t>
            </a:r>
            <a:r>
              <a:rPr lang="ru-RU" sz="2400" b="1" dirty="0">
                <a:solidFill>
                  <a:srgbClr val="002060"/>
                </a:solidFill>
                <a:latin typeface="Times New Roman" pitchFamily="18" charset="0"/>
                <a:cs typeface="Times New Roman" pitchFamily="18" charset="0"/>
              </a:rPr>
              <a:t>.</a:t>
            </a:r>
          </a:p>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Повысилась педагогическая </a:t>
            </a:r>
            <a:r>
              <a:rPr lang="ru-RU" sz="2400" b="1" dirty="0">
                <a:solidFill>
                  <a:srgbClr val="002060"/>
                </a:solidFill>
                <a:latin typeface="Times New Roman" pitchFamily="18" charset="0"/>
                <a:cs typeface="Times New Roman" pitchFamily="18" charset="0"/>
              </a:rPr>
              <a:t>компетентность родителей в духовно-нравственном воспитании на основе </a:t>
            </a:r>
            <a:r>
              <a:rPr lang="ru-RU" sz="2400" b="1" dirty="0" smtClean="0">
                <a:solidFill>
                  <a:srgbClr val="002060"/>
                </a:solidFill>
                <a:latin typeface="Times New Roman" pitchFamily="18" charset="0"/>
                <a:cs typeface="Times New Roman" pitchFamily="18" charset="0"/>
              </a:rPr>
              <a:t>традиций семьи.</a:t>
            </a:r>
            <a:endParaRPr lang="ru-RU" sz="2400" b="1" dirty="0">
              <a:solidFill>
                <a:srgbClr val="002060"/>
              </a:solidFill>
              <a:latin typeface="Times New Roman" pitchFamily="18" charset="0"/>
              <a:cs typeface="Times New Roman" pitchFamily="18" charset="0"/>
            </a:endParaRPr>
          </a:p>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У</a:t>
            </a:r>
            <a:r>
              <a:rPr lang="ru-RU" sz="2400" b="1" dirty="0" smtClean="0">
                <a:solidFill>
                  <a:srgbClr val="002060"/>
                </a:solidFill>
                <a:latin typeface="Times New Roman" pitchFamily="18" charset="0"/>
                <a:cs typeface="Times New Roman" pitchFamily="18" charset="0"/>
              </a:rPr>
              <a:t> родителей( кто считал, что у них нет как таковых традиций) возникло желание </a:t>
            </a:r>
            <a:r>
              <a:rPr lang="ru-RU" sz="2400" b="1" dirty="0">
                <a:solidFill>
                  <a:srgbClr val="002060"/>
                </a:solidFill>
                <a:latin typeface="Times New Roman" pitchFamily="18" charset="0"/>
                <a:cs typeface="Times New Roman" pitchFamily="18" charset="0"/>
              </a:rPr>
              <a:t>создать </a:t>
            </a:r>
            <a:r>
              <a:rPr lang="ru-RU" sz="2400" b="1" dirty="0" smtClean="0">
                <a:solidFill>
                  <a:srgbClr val="002060"/>
                </a:solidFill>
                <a:latin typeface="Times New Roman" pitchFamily="18" charset="0"/>
                <a:cs typeface="Times New Roman" pitchFamily="18" charset="0"/>
              </a:rPr>
              <a:t>свои традиции семьи, </a:t>
            </a:r>
            <a:r>
              <a:rPr lang="ru-RU" sz="2400" b="1" dirty="0" smtClean="0">
                <a:solidFill>
                  <a:srgbClr val="002060"/>
                </a:solidFill>
                <a:latin typeface="Times New Roman" pitchFamily="18" charset="0"/>
                <a:cs typeface="Times New Roman" pitchFamily="18" charset="0"/>
              </a:rPr>
              <a:t>чтобы передавать их своим наследникам.</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69258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59"/>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83568" y="260648"/>
            <a:ext cx="7776864" cy="5958554"/>
          </a:xfrm>
          <a:prstGeom prst="rect">
            <a:avLst/>
          </a:prstGeom>
        </p:spPr>
        <p:txBody>
          <a:bodyPr wrap="square">
            <a:spAutoFit/>
          </a:bodyPr>
          <a:lstStyle/>
          <a:p>
            <a:pPr algn="ctr">
              <a:lnSpc>
                <a:spcPct val="115000"/>
              </a:lnSpc>
              <a:spcAft>
                <a:spcPts val="1000"/>
              </a:spcAft>
            </a:pPr>
            <a:r>
              <a:rPr lang="ru-RU" sz="2800" b="1" u="sng" dirty="0">
                <a:solidFill>
                  <a:srgbClr val="002060"/>
                </a:solidFill>
                <a:latin typeface="Times New Roman" pitchFamily="18" charset="0"/>
                <a:ea typeface="Calibri"/>
                <a:cs typeface="Times New Roman" pitchFamily="18" charset="0"/>
              </a:rPr>
              <a:t>Паспорт  </a:t>
            </a:r>
            <a:r>
              <a:rPr lang="ru-RU" sz="2800" b="1" u="sng" dirty="0" smtClean="0">
                <a:solidFill>
                  <a:srgbClr val="002060"/>
                </a:solidFill>
                <a:latin typeface="Times New Roman" pitchFamily="18" charset="0"/>
                <a:ea typeface="Calibri"/>
                <a:cs typeface="Times New Roman" pitchFamily="18" charset="0"/>
              </a:rPr>
              <a:t>проекта</a:t>
            </a:r>
            <a:endParaRPr lang="ru-RU" sz="2800" b="1" dirty="0">
              <a:solidFill>
                <a:srgbClr val="002060"/>
              </a:solidFill>
              <a:latin typeface="Times New Roman" pitchFamily="18" charset="0"/>
              <a:ea typeface="Calibri"/>
              <a:cs typeface="Times New Roman" pitchFamily="18" charset="0"/>
            </a:endParaRPr>
          </a:p>
          <a:p>
            <a:pPr lvl="0" eaLnBrk="0" fontAlgn="base" hangingPunct="0">
              <a:lnSpc>
                <a:spcPct val="150000"/>
              </a:lnSpc>
              <a:spcBef>
                <a:spcPct val="0"/>
              </a:spcBef>
              <a:spcAft>
                <a:spcPct val="0"/>
              </a:spcAft>
              <a:defRPr/>
            </a:pPr>
            <a:r>
              <a:rPr lang="ru-RU" sz="2400" b="1" dirty="0">
                <a:solidFill>
                  <a:srgbClr val="002060"/>
                </a:solidFill>
                <a:latin typeface="Times New Roman" pitchFamily="18" charset="0"/>
                <a:ea typeface="Calibri"/>
                <a:cs typeface="Times New Roman" pitchFamily="18" charset="0"/>
              </a:rPr>
              <a:t>1. Название  проекта: </a:t>
            </a:r>
            <a:r>
              <a:rPr lang="ru-RU" sz="2400" b="1" dirty="0" smtClean="0">
                <a:solidFill>
                  <a:srgbClr val="002060"/>
                </a:solidFill>
                <a:latin typeface="Times New Roman" pitchFamily="18" charset="0"/>
                <a:ea typeface="Calibri"/>
                <a:cs typeface="Times New Roman" pitchFamily="18" charset="0"/>
              </a:rPr>
              <a:t>«</a:t>
            </a:r>
            <a:r>
              <a:rPr lang="ru-RU" sz="2400" b="1" dirty="0" smtClean="0">
                <a:solidFill>
                  <a:srgbClr val="002060"/>
                </a:solidFill>
                <a:latin typeface="Times New Roman" pitchFamily="18" charset="0"/>
                <a:cs typeface="Times New Roman" pitchFamily="18" charset="0"/>
              </a:rPr>
              <a:t>Традиции семьи</a:t>
            </a:r>
            <a:r>
              <a:rPr lang="ru-RU" sz="2400" b="1" dirty="0" smtClean="0">
                <a:solidFill>
                  <a:srgbClr val="002060"/>
                </a:solidFill>
                <a:latin typeface="Times New Roman" pitchFamily="18" charset="0"/>
                <a:cs typeface="Times New Roman" pitchFamily="18" charset="0"/>
              </a:rPr>
              <a:t> </a:t>
            </a:r>
            <a:endParaRPr lang="ru-RU" sz="2400" b="1" dirty="0">
              <a:solidFill>
                <a:srgbClr val="002060"/>
              </a:solidFill>
              <a:latin typeface="Times New Roman" pitchFamily="18" charset="0"/>
              <a:cs typeface="Times New Roman" pitchFamily="18" charset="0"/>
            </a:endParaRPr>
          </a:p>
          <a:p>
            <a:pPr lvl="0" eaLnBrk="0" fontAlgn="base" hangingPunct="0">
              <a:lnSpc>
                <a:spcPct val="150000"/>
              </a:lnSpc>
              <a:spcBef>
                <a:spcPct val="0"/>
              </a:spcBef>
              <a:spcAft>
                <a:spcPct val="0"/>
              </a:spcAft>
              <a:defRPr/>
            </a:pPr>
            <a:r>
              <a:rPr lang="ru-RU" sz="2400" b="1" dirty="0">
                <a:solidFill>
                  <a:srgbClr val="002060"/>
                </a:solidFill>
                <a:latin typeface="Times New Roman" pitchFamily="18" charset="0"/>
                <a:cs typeface="Times New Roman" pitchFamily="18" charset="0"/>
              </a:rPr>
              <a:t>как основа </a:t>
            </a:r>
            <a:r>
              <a:rPr lang="ru-RU" sz="2400" b="1" dirty="0" smtClean="0">
                <a:solidFill>
                  <a:srgbClr val="002060"/>
                </a:solidFill>
                <a:latin typeface="Times New Roman" pitchFamily="18" charset="0"/>
                <a:cs typeface="Times New Roman" pitchFamily="18" charset="0"/>
              </a:rPr>
              <a:t>духовно - нравственного </a:t>
            </a:r>
            <a:r>
              <a:rPr lang="ru-RU" sz="2400" b="1" dirty="0">
                <a:solidFill>
                  <a:srgbClr val="002060"/>
                </a:solidFill>
                <a:latin typeface="Times New Roman" pitchFamily="18" charset="0"/>
                <a:cs typeface="Times New Roman" pitchFamily="18" charset="0"/>
              </a:rPr>
              <a:t>воспитания </a:t>
            </a:r>
            <a:r>
              <a:rPr lang="ru-RU" sz="2400" b="1" dirty="0" smtClean="0">
                <a:solidFill>
                  <a:srgbClr val="002060"/>
                </a:solidFill>
                <a:latin typeface="Times New Roman" pitchFamily="18" charset="0"/>
                <a:cs typeface="Times New Roman" pitchFamily="18" charset="0"/>
              </a:rPr>
              <a:t>ребенка</a:t>
            </a:r>
            <a:r>
              <a:rPr lang="ru-RU" sz="2400" b="1" dirty="0" smtClean="0">
                <a:solidFill>
                  <a:srgbClr val="002060"/>
                </a:solidFill>
                <a:latin typeface="Times New Roman" pitchFamily="18" charset="0"/>
                <a:ea typeface="Calibri"/>
                <a:cs typeface="Times New Roman" pitchFamily="18" charset="0"/>
              </a:rPr>
              <a:t>»</a:t>
            </a:r>
          </a:p>
          <a:p>
            <a:pPr lvl="0">
              <a:lnSpc>
                <a:spcPct val="150000"/>
              </a:lnSpc>
            </a:pPr>
            <a:r>
              <a:rPr lang="ru-RU" sz="2400" b="1" dirty="0" smtClean="0">
                <a:solidFill>
                  <a:srgbClr val="002060"/>
                </a:solidFill>
                <a:latin typeface="Times New Roman" pitchFamily="18" charset="0"/>
                <a:ea typeface="Calibri"/>
                <a:cs typeface="Times New Roman" pitchFamily="18" charset="0"/>
              </a:rPr>
              <a:t>2.</a:t>
            </a:r>
            <a:r>
              <a:rPr lang="ru-RU" sz="2400" b="1" dirty="0">
                <a:solidFill>
                  <a:srgbClr val="002060"/>
                </a:solidFill>
                <a:latin typeface="Times New Roman" pitchFamily="18" charset="0"/>
                <a:ea typeface="Times New Roman"/>
                <a:cs typeface="Times New Roman" pitchFamily="18" charset="0"/>
              </a:rPr>
              <a:t> Тип проекта: Информационно-познавательный, </a:t>
            </a:r>
            <a:r>
              <a:rPr lang="ru-RU" sz="2400" b="1" dirty="0" smtClean="0">
                <a:solidFill>
                  <a:srgbClr val="002060"/>
                </a:solidFill>
                <a:latin typeface="Times New Roman" pitchFamily="18" charset="0"/>
                <a:ea typeface="Times New Roman"/>
                <a:cs typeface="Times New Roman" pitchFamily="18" charset="0"/>
              </a:rPr>
              <a:t>творческий, краткосрочный.</a:t>
            </a:r>
            <a:endParaRPr lang="ru-RU" sz="2400" b="1" dirty="0">
              <a:solidFill>
                <a:srgbClr val="002060"/>
              </a:solidFill>
              <a:latin typeface="Times New Roman" pitchFamily="18" charset="0"/>
              <a:ea typeface="Times New Roman"/>
              <a:cs typeface="Times New Roman" pitchFamily="18" charset="0"/>
            </a:endParaRPr>
          </a:p>
          <a:p>
            <a:pPr algn="just">
              <a:lnSpc>
                <a:spcPct val="150000"/>
              </a:lnSpc>
              <a:spcAft>
                <a:spcPts val="1000"/>
              </a:spcAft>
            </a:pPr>
            <a:r>
              <a:rPr lang="ru-RU" sz="2400" b="1" dirty="0" smtClean="0">
                <a:solidFill>
                  <a:srgbClr val="002060"/>
                </a:solidFill>
                <a:latin typeface="Times New Roman" pitchFamily="18" charset="0"/>
                <a:ea typeface="Calibri"/>
                <a:cs typeface="Times New Roman" pitchFamily="18" charset="0"/>
              </a:rPr>
              <a:t>3</a:t>
            </a:r>
            <a:r>
              <a:rPr lang="ru-RU" sz="2400" b="1" dirty="0">
                <a:solidFill>
                  <a:srgbClr val="002060"/>
                </a:solidFill>
                <a:latin typeface="Times New Roman" pitchFamily="18" charset="0"/>
                <a:ea typeface="Calibri"/>
                <a:cs typeface="Times New Roman" pitchFamily="18" charset="0"/>
              </a:rPr>
              <a:t>. </a:t>
            </a:r>
            <a:r>
              <a:rPr lang="ru-RU" sz="2400" b="1" dirty="0" smtClean="0">
                <a:solidFill>
                  <a:srgbClr val="002060"/>
                </a:solidFill>
                <a:latin typeface="Times New Roman" pitchFamily="18" charset="0"/>
                <a:ea typeface="Calibri"/>
                <a:cs typeface="Times New Roman" pitchFamily="18" charset="0"/>
              </a:rPr>
              <a:t>Продолжительность: с </a:t>
            </a:r>
            <a:r>
              <a:rPr lang="ru-RU" sz="2400" b="1" dirty="0" smtClean="0">
                <a:solidFill>
                  <a:srgbClr val="002060"/>
                </a:solidFill>
                <a:latin typeface="Times New Roman" pitchFamily="18" charset="0"/>
                <a:ea typeface="Calibri"/>
                <a:cs typeface="Times New Roman" pitchFamily="18" charset="0"/>
              </a:rPr>
              <a:t>13 декабря-24 декабря </a:t>
            </a:r>
            <a:r>
              <a:rPr lang="ru-RU" sz="2400" b="1" dirty="0" smtClean="0">
                <a:solidFill>
                  <a:srgbClr val="002060"/>
                </a:solidFill>
                <a:latin typeface="Times New Roman" pitchFamily="18" charset="0"/>
                <a:ea typeface="Calibri"/>
                <a:cs typeface="Times New Roman" pitchFamily="18" charset="0"/>
              </a:rPr>
              <a:t>2021 г.</a:t>
            </a:r>
            <a:endParaRPr lang="ru-RU" sz="2400" b="1" dirty="0">
              <a:solidFill>
                <a:srgbClr val="002060"/>
              </a:solidFill>
              <a:latin typeface="Times New Roman" pitchFamily="18" charset="0"/>
              <a:ea typeface="Times New Roman"/>
              <a:cs typeface="Times New Roman" pitchFamily="18" charset="0"/>
            </a:endParaRPr>
          </a:p>
          <a:p>
            <a:pPr>
              <a:lnSpc>
                <a:spcPct val="150000"/>
              </a:lnSpc>
              <a:spcAft>
                <a:spcPts val="1000"/>
              </a:spcAft>
            </a:pPr>
            <a:r>
              <a:rPr lang="ru-RU" sz="2400" b="1" dirty="0" smtClean="0">
                <a:solidFill>
                  <a:srgbClr val="002060"/>
                </a:solidFill>
                <a:latin typeface="Times New Roman" pitchFamily="18" charset="0"/>
                <a:ea typeface="Calibri"/>
                <a:cs typeface="Times New Roman" pitchFamily="18" charset="0"/>
              </a:rPr>
              <a:t>4. </a:t>
            </a:r>
            <a:r>
              <a:rPr lang="ru-RU" sz="2400" b="1" dirty="0">
                <a:solidFill>
                  <a:srgbClr val="002060"/>
                </a:solidFill>
                <a:latin typeface="Times New Roman" pitchFamily="18" charset="0"/>
                <a:ea typeface="Calibri"/>
                <a:cs typeface="Times New Roman" pitchFamily="18" charset="0"/>
              </a:rPr>
              <a:t>Участники проекта: </a:t>
            </a:r>
            <a:r>
              <a:rPr lang="ru-RU" sz="2400" b="1" dirty="0" smtClean="0">
                <a:solidFill>
                  <a:srgbClr val="002060"/>
                </a:solidFill>
                <a:latin typeface="Times New Roman" pitchFamily="18" charset="0"/>
                <a:ea typeface="Calibri"/>
                <a:cs typeface="Times New Roman" pitchFamily="18" charset="0"/>
              </a:rPr>
              <a:t>педагоги, </a:t>
            </a:r>
            <a:r>
              <a:rPr lang="ru-RU" sz="2400" b="1" dirty="0">
                <a:solidFill>
                  <a:srgbClr val="002060"/>
                </a:solidFill>
                <a:latin typeface="Times New Roman" pitchFamily="18" charset="0"/>
                <a:ea typeface="Calibri"/>
                <a:cs typeface="Times New Roman" pitchFamily="18" charset="0"/>
              </a:rPr>
              <a:t>дети </a:t>
            </a:r>
            <a:r>
              <a:rPr lang="ru-RU" sz="2400" b="1" dirty="0" smtClean="0">
                <a:solidFill>
                  <a:srgbClr val="002060"/>
                </a:solidFill>
                <a:latin typeface="Times New Roman" pitchFamily="18" charset="0"/>
                <a:ea typeface="Calibri"/>
                <a:cs typeface="Times New Roman" pitchFamily="18" charset="0"/>
              </a:rPr>
              <a:t>старшей группы «</a:t>
            </a:r>
            <a:r>
              <a:rPr lang="ru-RU" sz="2400" b="1" dirty="0" err="1" smtClean="0">
                <a:solidFill>
                  <a:srgbClr val="002060"/>
                </a:solidFill>
                <a:latin typeface="Times New Roman" pitchFamily="18" charset="0"/>
                <a:ea typeface="Calibri"/>
                <a:cs typeface="Times New Roman" pitchFamily="18" charset="0"/>
              </a:rPr>
              <a:t>Сибирячок</a:t>
            </a:r>
            <a:r>
              <a:rPr lang="ru-RU" sz="2400" b="1" dirty="0" smtClean="0">
                <a:solidFill>
                  <a:srgbClr val="002060"/>
                </a:solidFill>
                <a:latin typeface="Times New Roman" pitchFamily="18" charset="0"/>
                <a:ea typeface="Calibri"/>
                <a:cs typeface="Times New Roman" pitchFamily="18" charset="0"/>
              </a:rPr>
              <a:t>», </a:t>
            </a:r>
            <a:r>
              <a:rPr lang="ru-RU" sz="2400" b="1" dirty="0" smtClean="0">
                <a:solidFill>
                  <a:srgbClr val="002060"/>
                </a:solidFill>
                <a:latin typeface="Times New Roman" pitchFamily="18" charset="0"/>
                <a:ea typeface="Calibri"/>
                <a:cs typeface="Times New Roman" pitchFamily="18" charset="0"/>
              </a:rPr>
              <a:t>родители.</a:t>
            </a:r>
            <a:endParaRPr lang="ru-RU" sz="2400" b="1" dirty="0">
              <a:solidFill>
                <a:srgbClr val="002060"/>
              </a:solidFill>
              <a:latin typeface="Times New Roman" pitchFamily="18" charset="0"/>
              <a:ea typeface="Calibri"/>
              <a:cs typeface="Times New Roman" pitchFamily="18" charset="0"/>
            </a:endParaRPr>
          </a:p>
          <a:p>
            <a:pPr>
              <a:lnSpc>
                <a:spcPct val="150000"/>
              </a:lnSpc>
              <a:spcAft>
                <a:spcPts val="1000"/>
              </a:spcAft>
            </a:pPr>
            <a:r>
              <a:rPr lang="ru-RU" sz="2400" b="1" dirty="0" smtClean="0">
                <a:solidFill>
                  <a:srgbClr val="002060"/>
                </a:solidFill>
                <a:latin typeface="Times New Roman" pitchFamily="18" charset="0"/>
                <a:ea typeface="Calibri"/>
                <a:cs typeface="Times New Roman" pitchFamily="18" charset="0"/>
              </a:rPr>
              <a:t>5. Возраст воспитанников: 5 - 6 </a:t>
            </a:r>
            <a:r>
              <a:rPr lang="ru-RU" sz="2400" b="1" dirty="0">
                <a:solidFill>
                  <a:srgbClr val="002060"/>
                </a:solidFill>
                <a:latin typeface="Times New Roman" pitchFamily="18" charset="0"/>
                <a:ea typeface="Calibri"/>
                <a:cs typeface="Times New Roman" pitchFamily="18" charset="0"/>
              </a:rPr>
              <a:t>лет</a:t>
            </a:r>
          </a:p>
        </p:txBody>
      </p:sp>
    </p:spTree>
    <p:extLst>
      <p:ext uri="{BB962C8B-B14F-4D97-AF65-F5344CB8AC3E}">
        <p14:creationId xmlns:p14="http://schemas.microsoft.com/office/powerpoint/2010/main" val="1035376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476672"/>
            <a:ext cx="8784976" cy="646331"/>
          </a:xfrm>
          <a:prstGeom prst="rect">
            <a:avLst/>
          </a:prstGeom>
        </p:spPr>
        <p:txBody>
          <a:bodyPr wrap="square">
            <a:spAutoFit/>
          </a:bodyPr>
          <a:lstStyle/>
          <a:p>
            <a:pPr algn="ctr"/>
            <a:r>
              <a:rPr lang="ru-RU" sz="3600" b="1" dirty="0">
                <a:solidFill>
                  <a:schemeClr val="accent2">
                    <a:lumMod val="50000"/>
                  </a:schemeClr>
                </a:solidFill>
                <a:latin typeface="Times New Roman" pitchFamily="18" charset="0"/>
                <a:ea typeface="+mj-ea"/>
                <a:cs typeface="Times New Roman" pitchFamily="18" charset="0"/>
              </a:rPr>
              <a:t>Что дают </a:t>
            </a:r>
            <a:r>
              <a:rPr lang="ru-RU" sz="3600" b="1" dirty="0">
                <a:solidFill>
                  <a:schemeClr val="accent2">
                    <a:lumMod val="50000"/>
                  </a:schemeClr>
                </a:solidFill>
                <a:latin typeface="Times New Roman" pitchFamily="18" charset="0"/>
                <a:ea typeface="+mj-ea"/>
                <a:cs typeface="Times New Roman" pitchFamily="18" charset="0"/>
              </a:rPr>
              <a:t>т</a:t>
            </a:r>
            <a:r>
              <a:rPr lang="ru-RU" sz="3600" b="1" dirty="0" smtClean="0">
                <a:solidFill>
                  <a:schemeClr val="accent2">
                    <a:lumMod val="50000"/>
                  </a:schemeClr>
                </a:solidFill>
                <a:latin typeface="Times New Roman" pitchFamily="18" charset="0"/>
                <a:ea typeface="+mj-ea"/>
                <a:cs typeface="Times New Roman" pitchFamily="18" charset="0"/>
              </a:rPr>
              <a:t>радиции семьи </a:t>
            </a:r>
            <a:r>
              <a:rPr lang="ru-RU" sz="3600" b="1" dirty="0">
                <a:solidFill>
                  <a:schemeClr val="accent2">
                    <a:lumMod val="50000"/>
                  </a:schemeClr>
                </a:solidFill>
                <a:latin typeface="Times New Roman" pitchFamily="18" charset="0"/>
                <a:ea typeface="+mj-ea"/>
                <a:cs typeface="Times New Roman" pitchFamily="18" charset="0"/>
              </a:rPr>
              <a:t>взрослым?</a:t>
            </a:r>
            <a:endParaRPr lang="ru-RU" sz="1400" b="1" dirty="0">
              <a:solidFill>
                <a:schemeClr val="accent2">
                  <a:lumMod val="50000"/>
                </a:schemeClr>
              </a:solidFill>
              <a:latin typeface="Times New Roman" pitchFamily="18" charset="0"/>
              <a:cs typeface="Times New Roman" pitchFamily="18" charset="0"/>
            </a:endParaRPr>
          </a:p>
        </p:txBody>
      </p:sp>
      <p:sp>
        <p:nvSpPr>
          <p:cNvPr id="4" name="Прямоугольник 3"/>
          <p:cNvSpPr/>
          <p:nvPr/>
        </p:nvSpPr>
        <p:spPr>
          <a:xfrm>
            <a:off x="899592" y="1117598"/>
            <a:ext cx="7416824" cy="2653034"/>
          </a:xfrm>
          <a:prstGeom prst="rect">
            <a:avLst/>
          </a:prstGeom>
        </p:spPr>
        <p:txBody>
          <a:bodyPr wrap="square">
            <a:spAutoFit/>
          </a:bodyPr>
          <a:lstStyle/>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Взрослым дают ощущение единства со </a:t>
            </a:r>
            <a:r>
              <a:rPr lang="ru-RU" sz="3200" dirty="0" smtClean="0">
                <a:solidFill>
                  <a:srgbClr val="002060"/>
                </a:solidFill>
                <a:latin typeface="Times New Roman" pitchFamily="18" charset="0"/>
                <a:cs typeface="Times New Roman" pitchFamily="18" charset="0"/>
              </a:rPr>
              <a:t>своими родными, </a:t>
            </a:r>
            <a:r>
              <a:rPr lang="ru-RU" sz="3200" dirty="0">
                <a:solidFill>
                  <a:srgbClr val="002060"/>
                </a:solidFill>
                <a:latin typeface="Times New Roman" pitchFamily="18" charset="0"/>
                <a:cs typeface="Times New Roman" pitchFamily="18" charset="0"/>
              </a:rPr>
              <a:t>сближают, укрепляют чувства.</a:t>
            </a:r>
          </a:p>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 Дают возможность расслабиться, быть собой и радоваться жизни.</a:t>
            </a:r>
          </a:p>
        </p:txBody>
      </p:sp>
      <p:pic>
        <p:nvPicPr>
          <p:cNvPr id="5" name="Picture 2" descr="Картинки по запросу семейные традиции примеры"/>
          <p:cNvPicPr>
            <a:picLocks noChangeAspect="1" noChangeArrowheads="1"/>
          </p:cNvPicPr>
          <p:nvPr/>
        </p:nvPicPr>
        <p:blipFill>
          <a:blip r:embed="rId3" cstate="print"/>
          <a:srcRect/>
          <a:stretch>
            <a:fillRect/>
          </a:stretch>
        </p:blipFill>
        <p:spPr bwMode="auto">
          <a:xfrm>
            <a:off x="1763688" y="3793014"/>
            <a:ext cx="5999196" cy="2777336"/>
          </a:xfrm>
          <a:prstGeom prst="rect">
            <a:avLst/>
          </a:prstGeom>
          <a:noFill/>
          <a:ln w="38100">
            <a:solidFill>
              <a:srgbClr val="002060"/>
            </a:solidFill>
          </a:ln>
        </p:spPr>
      </p:pic>
    </p:spTree>
    <p:extLst>
      <p:ext uri="{BB962C8B-B14F-4D97-AF65-F5344CB8AC3E}">
        <p14:creationId xmlns:p14="http://schemas.microsoft.com/office/powerpoint/2010/main" val="726721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188640"/>
            <a:ext cx="8136904" cy="646331"/>
          </a:xfrm>
          <a:prstGeom prst="rect">
            <a:avLst/>
          </a:prstGeom>
        </p:spPr>
        <p:txBody>
          <a:bodyPr wrap="square">
            <a:spAutoFit/>
          </a:bodyPr>
          <a:lstStyle/>
          <a:p>
            <a:pPr algn="ctr"/>
            <a:r>
              <a:rPr lang="ru-RU" sz="3600" b="1" dirty="0">
                <a:solidFill>
                  <a:schemeClr val="accent2">
                    <a:lumMod val="50000"/>
                  </a:schemeClr>
                </a:solidFill>
                <a:latin typeface="Times New Roman" pitchFamily="18" charset="0"/>
                <a:ea typeface="+mj-ea"/>
                <a:cs typeface="Times New Roman" pitchFamily="18" charset="0"/>
              </a:rPr>
              <a:t>Что дают </a:t>
            </a:r>
            <a:r>
              <a:rPr lang="ru-RU" sz="3600" b="1" dirty="0">
                <a:solidFill>
                  <a:schemeClr val="accent2">
                    <a:lumMod val="50000"/>
                  </a:schemeClr>
                </a:solidFill>
                <a:latin typeface="Times New Roman" pitchFamily="18" charset="0"/>
                <a:ea typeface="+mj-ea"/>
                <a:cs typeface="Times New Roman" pitchFamily="18" charset="0"/>
              </a:rPr>
              <a:t>т</a:t>
            </a:r>
            <a:r>
              <a:rPr lang="ru-RU" sz="3600" b="1" dirty="0" smtClean="0">
                <a:solidFill>
                  <a:schemeClr val="accent2">
                    <a:lumMod val="50000"/>
                  </a:schemeClr>
                </a:solidFill>
                <a:latin typeface="Times New Roman" pitchFamily="18" charset="0"/>
                <a:ea typeface="+mj-ea"/>
                <a:cs typeface="Times New Roman" pitchFamily="18" charset="0"/>
              </a:rPr>
              <a:t>радиции семьи </a:t>
            </a:r>
            <a:r>
              <a:rPr lang="ru-RU" sz="3600" b="1" dirty="0">
                <a:solidFill>
                  <a:schemeClr val="accent2">
                    <a:lumMod val="50000"/>
                  </a:schemeClr>
                </a:solidFill>
                <a:latin typeface="Times New Roman" pitchFamily="18" charset="0"/>
                <a:ea typeface="+mj-ea"/>
                <a:cs typeface="Times New Roman" pitchFamily="18" charset="0"/>
              </a:rPr>
              <a:t>детям?</a:t>
            </a:r>
            <a:endParaRPr lang="ru-RU" sz="1400" b="1" dirty="0">
              <a:solidFill>
                <a:schemeClr val="accent2">
                  <a:lumMod val="50000"/>
                </a:schemeClr>
              </a:solidFill>
              <a:latin typeface="Times New Roman" pitchFamily="18" charset="0"/>
              <a:cs typeface="Times New Roman" pitchFamily="18" charset="0"/>
            </a:endParaRPr>
          </a:p>
        </p:txBody>
      </p:sp>
      <p:sp>
        <p:nvSpPr>
          <p:cNvPr id="3" name="Прямоугольник 2"/>
          <p:cNvSpPr/>
          <p:nvPr/>
        </p:nvSpPr>
        <p:spPr>
          <a:xfrm>
            <a:off x="395536" y="1124744"/>
            <a:ext cx="4752528" cy="4622804"/>
          </a:xfrm>
          <a:prstGeom prst="rect">
            <a:avLst/>
          </a:prstGeom>
        </p:spPr>
        <p:txBody>
          <a:bodyPr wrap="square">
            <a:spAutoFit/>
          </a:bodyPr>
          <a:lstStyle/>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Для </a:t>
            </a:r>
            <a:r>
              <a:rPr lang="ru-RU" sz="3200" dirty="0" smtClean="0">
                <a:solidFill>
                  <a:srgbClr val="002060"/>
                </a:solidFill>
                <a:latin typeface="Times New Roman" pitchFamily="18" charset="0"/>
                <a:cs typeface="Times New Roman" pitchFamily="18" charset="0"/>
              </a:rPr>
              <a:t>детей традиции семьи </a:t>
            </a:r>
            <a:r>
              <a:rPr lang="ru-RU" sz="3200" dirty="0">
                <a:solidFill>
                  <a:srgbClr val="002060"/>
                </a:solidFill>
                <a:latin typeface="Times New Roman" pitchFamily="18" charset="0"/>
                <a:cs typeface="Times New Roman" pitchFamily="18" charset="0"/>
              </a:rPr>
              <a:t>способствуют гармоничному развитию</a:t>
            </a:r>
            <a:r>
              <a:rPr lang="ru-RU" sz="3200" dirty="0" smtClean="0">
                <a:solidFill>
                  <a:srgbClr val="002060"/>
                </a:solidFill>
                <a:latin typeface="Times New Roman" pitchFamily="18" charset="0"/>
                <a:cs typeface="Times New Roman" pitchFamily="18" charset="0"/>
              </a:rPr>
              <a:t>.</a:t>
            </a:r>
          </a:p>
          <a:p>
            <a:pPr marL="342900" lvl="0" indent="-342900">
              <a:spcBef>
                <a:spcPct val="20000"/>
              </a:spcBef>
              <a:buFont typeface="Arial" pitchFamily="34" charset="0"/>
              <a:buChar char="•"/>
            </a:pPr>
            <a:r>
              <a:rPr lang="ru-RU" sz="3200" dirty="0">
                <a:solidFill>
                  <a:srgbClr val="002060"/>
                </a:solidFill>
                <a:latin typeface="Times New Roman" pitchFamily="18" charset="0"/>
                <a:cs typeface="Times New Roman" pitchFamily="18" charset="0"/>
              </a:rPr>
              <a:t>Родители </a:t>
            </a:r>
            <a:r>
              <a:rPr lang="ru-RU" sz="3200" dirty="0" smtClean="0">
                <a:solidFill>
                  <a:srgbClr val="002060"/>
                </a:solidFill>
                <a:latin typeface="Times New Roman" pitchFamily="18" charset="0"/>
                <a:cs typeface="Times New Roman" pitchFamily="18" charset="0"/>
              </a:rPr>
              <a:t>представляются </a:t>
            </a:r>
            <a:r>
              <a:rPr lang="ru-RU" sz="3200" dirty="0">
                <a:solidFill>
                  <a:srgbClr val="002060"/>
                </a:solidFill>
                <a:latin typeface="Times New Roman" pitchFamily="18" charset="0"/>
                <a:cs typeface="Times New Roman" pitchFamily="18" charset="0"/>
              </a:rPr>
              <a:t>не только строгими воспитателями но и друзьями…</a:t>
            </a:r>
          </a:p>
        </p:txBody>
      </p:sp>
      <p:pic>
        <p:nvPicPr>
          <p:cNvPr id="5" name="Picture 4" descr="Картинки по запросу семейные традиции примеры"/>
          <p:cNvPicPr/>
          <p:nvPr/>
        </p:nvPicPr>
        <p:blipFill rotWithShape="1">
          <a:blip r:embed="rId3" cstate="print"/>
          <a:srcRect l="1" r="3703" b="7829"/>
          <a:stretch/>
        </p:blipFill>
        <p:spPr bwMode="auto">
          <a:xfrm>
            <a:off x="5148064" y="1427068"/>
            <a:ext cx="3600400" cy="4320480"/>
          </a:xfrm>
          <a:prstGeom prst="rect">
            <a:avLst/>
          </a:prstGeom>
          <a:noFill/>
          <a:ln w="38100">
            <a:solidFill>
              <a:srgbClr val="00206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6608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07704" y="1412777"/>
            <a:ext cx="3785276" cy="646331"/>
          </a:xfrm>
          <a:prstGeom prst="rect">
            <a:avLst/>
          </a:prstGeom>
        </p:spPr>
        <p:txBody>
          <a:bodyPr wrap="square">
            <a:spAutoFit/>
          </a:bodyPr>
          <a:lstStyle/>
          <a:p>
            <a:r>
              <a:rPr lang="ru-RU" sz="3600" b="1" dirty="0" smtClean="0">
                <a:solidFill>
                  <a:srgbClr val="C00000"/>
                </a:solidFill>
                <a:latin typeface="Times New Roman" pitchFamily="18" charset="0"/>
                <a:cs typeface="Times New Roman" pitchFamily="18" charset="0"/>
              </a:rPr>
              <a:t> </a:t>
            </a:r>
            <a:endParaRPr lang="ru-RU" dirty="0"/>
          </a:p>
        </p:txBody>
      </p:sp>
      <p:sp>
        <p:nvSpPr>
          <p:cNvPr id="3" name="Прямоугольник 2"/>
          <p:cNvSpPr/>
          <p:nvPr/>
        </p:nvSpPr>
        <p:spPr>
          <a:xfrm>
            <a:off x="1403648" y="1052737"/>
            <a:ext cx="6696744" cy="3046988"/>
          </a:xfrm>
          <a:prstGeom prst="rect">
            <a:avLst/>
          </a:prstGeom>
        </p:spPr>
        <p:txBody>
          <a:bodyPr wrap="square">
            <a:spAutoFit/>
          </a:bodyPr>
          <a:lstStyle/>
          <a:p>
            <a:r>
              <a:rPr lang="ru-RU" sz="9600" b="1" i="1" dirty="0" smtClean="0">
                <a:solidFill>
                  <a:schemeClr val="accent2">
                    <a:lumMod val="50000"/>
                  </a:schemeClr>
                </a:solidFill>
                <a:latin typeface="Times New Roman" pitchFamily="18" charset="0"/>
                <a:cs typeface="Times New Roman" pitchFamily="18" charset="0"/>
              </a:rPr>
              <a:t>Спасибо за внимание!</a:t>
            </a:r>
            <a:endParaRPr lang="ru-RU" sz="6000" i="1" dirty="0">
              <a:solidFill>
                <a:schemeClr val="accent2">
                  <a:lumMod val="50000"/>
                </a:schemeClr>
              </a:solidFill>
            </a:endParaRPr>
          </a:p>
        </p:txBody>
      </p:sp>
    </p:spTree>
    <p:extLst>
      <p:ext uri="{BB962C8B-B14F-4D97-AF65-F5344CB8AC3E}">
        <p14:creationId xmlns:p14="http://schemas.microsoft.com/office/powerpoint/2010/main" val="1054217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1305342"/>
            <a:ext cx="8280920" cy="369332"/>
          </a:xfrm>
          <a:prstGeom prst="rect">
            <a:avLst/>
          </a:prstGeom>
        </p:spPr>
        <p:txBody>
          <a:bodyPr wrap="square">
            <a:spAutoFit/>
          </a:bodyPr>
          <a:lstStyle/>
          <a:p>
            <a:r>
              <a:rPr lang="ru-RU" dirty="0" smtClean="0"/>
              <a:t> </a:t>
            </a:r>
            <a:endParaRPr lang="ru-RU" dirty="0"/>
          </a:p>
        </p:txBody>
      </p:sp>
      <p:sp>
        <p:nvSpPr>
          <p:cNvPr id="4" name="Прямоугольник 3"/>
          <p:cNvSpPr/>
          <p:nvPr/>
        </p:nvSpPr>
        <p:spPr>
          <a:xfrm>
            <a:off x="287524" y="188640"/>
            <a:ext cx="8676964" cy="6573594"/>
          </a:xfrm>
          <a:prstGeom prst="rect">
            <a:avLst/>
          </a:prstGeom>
        </p:spPr>
        <p:txBody>
          <a:bodyPr wrap="square">
            <a:spAutoFit/>
          </a:bodyPr>
          <a:lstStyle/>
          <a:p>
            <a:pPr lvl="0">
              <a:spcBef>
                <a:spcPts val="1125"/>
              </a:spcBef>
              <a:spcAft>
                <a:spcPts val="1125"/>
              </a:spcAft>
            </a:pPr>
            <a:r>
              <a:rPr lang="ru-RU" sz="2800" b="1" u="sng" dirty="0">
                <a:solidFill>
                  <a:srgbClr val="002060"/>
                </a:solidFill>
                <a:latin typeface="Times New Roman" pitchFamily="18" charset="0"/>
                <a:cs typeface="Times New Roman" pitchFamily="18" charset="0"/>
              </a:rPr>
              <a:t>Цель проекта</a:t>
            </a:r>
            <a:r>
              <a:rPr lang="ru-RU" sz="2800" b="1" u="sng" dirty="0" smtClean="0">
                <a:solidFill>
                  <a:srgbClr val="002060"/>
                </a:solidFill>
                <a:latin typeface="Times New Roman" pitchFamily="18" charset="0"/>
                <a:cs typeface="Times New Roman" pitchFamily="18" charset="0"/>
              </a:rPr>
              <a:t>:</a:t>
            </a:r>
            <a:r>
              <a:rPr lang="ru-RU" sz="2400" b="1" dirty="0">
                <a:solidFill>
                  <a:srgbClr val="00000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Развитие духовно-нравственных </a:t>
            </a:r>
            <a:r>
              <a:rPr lang="ru-RU" sz="2400" b="1" dirty="0">
                <a:solidFill>
                  <a:srgbClr val="002060"/>
                </a:solidFill>
                <a:latin typeface="Times New Roman" pitchFamily="18" charset="0"/>
                <a:cs typeface="Times New Roman" pitchFamily="18" charset="0"/>
              </a:rPr>
              <a:t>качеств </a:t>
            </a:r>
            <a:r>
              <a:rPr lang="ru-RU" sz="2400" b="1" dirty="0" smtClean="0">
                <a:solidFill>
                  <a:srgbClr val="002060"/>
                </a:solidFill>
                <a:latin typeface="Times New Roman" pitchFamily="18" charset="0"/>
                <a:cs typeface="Times New Roman" pitchFamily="18" charset="0"/>
              </a:rPr>
              <a:t>личности ребенка </a:t>
            </a:r>
            <a:r>
              <a:rPr lang="ru-RU" sz="2400" b="1" dirty="0">
                <a:solidFill>
                  <a:srgbClr val="002060"/>
                </a:solidFill>
                <a:latin typeface="Times New Roman" pitchFamily="18" charset="0"/>
                <a:cs typeface="Times New Roman" pitchFamily="18" charset="0"/>
              </a:rPr>
              <a:t>через </a:t>
            </a:r>
            <a:r>
              <a:rPr lang="ru-RU" sz="2400" b="1" dirty="0" smtClean="0">
                <a:solidFill>
                  <a:srgbClr val="002060"/>
                </a:solidFill>
                <a:latin typeface="Times New Roman" pitchFamily="18" charset="0"/>
                <a:cs typeface="Times New Roman" pitchFamily="18" charset="0"/>
              </a:rPr>
              <a:t>приобщение к </a:t>
            </a:r>
            <a:r>
              <a:rPr lang="ru-RU" sz="2400" b="1" dirty="0" smtClean="0">
                <a:solidFill>
                  <a:srgbClr val="002060"/>
                </a:solidFill>
                <a:latin typeface="Times New Roman" pitchFamily="18" charset="0"/>
                <a:cs typeface="Times New Roman" pitchFamily="18" charset="0"/>
              </a:rPr>
              <a:t>традициям семьи</a:t>
            </a:r>
            <a:r>
              <a:rPr lang="ru-RU" sz="2400" b="1" dirty="0" smtClean="0">
                <a:solidFill>
                  <a:srgbClr val="002060"/>
                </a:solidFill>
                <a:latin typeface="Times New Roman" pitchFamily="18" charset="0"/>
                <a:ea typeface="Times New Roman"/>
                <a:cs typeface="Times New Roman" pitchFamily="18" charset="0"/>
              </a:rPr>
              <a:t>.</a:t>
            </a:r>
            <a:endParaRPr lang="ru-RU" sz="2400" b="1" dirty="0">
              <a:solidFill>
                <a:srgbClr val="002060"/>
              </a:solidFill>
              <a:latin typeface="Times New Roman" pitchFamily="18" charset="0"/>
              <a:ea typeface="Calibri"/>
              <a:cs typeface="Times New Roman" pitchFamily="18" charset="0"/>
            </a:endParaRPr>
          </a:p>
          <a:p>
            <a:pPr lvl="0"/>
            <a:r>
              <a:rPr lang="ru-RU" sz="2800" b="1" u="sng" dirty="0">
                <a:solidFill>
                  <a:srgbClr val="002060"/>
                </a:solidFill>
                <a:latin typeface="Times New Roman" pitchFamily="18" charset="0"/>
                <a:cs typeface="Times New Roman" pitchFamily="18" charset="0"/>
              </a:rPr>
              <a:t>Задачи:</a:t>
            </a:r>
            <a:r>
              <a:rPr lang="ru-RU" sz="2400" b="1" u="sng" dirty="0">
                <a:solidFill>
                  <a:srgbClr val="002060"/>
                </a:solidFill>
                <a:latin typeface="Times New Roman" pitchFamily="18" charset="0"/>
                <a:cs typeface="Times New Roman" pitchFamily="18" charset="0"/>
              </a:rPr>
              <a:t>  </a:t>
            </a:r>
            <a:endParaRPr lang="ru-RU" sz="2400" b="1" u="sng" dirty="0" smtClean="0">
              <a:solidFill>
                <a:srgbClr val="002060"/>
              </a:solidFill>
              <a:latin typeface="Times New Roman" pitchFamily="18" charset="0"/>
              <a:cs typeface="Times New Roman" pitchFamily="18" charset="0"/>
            </a:endParaRPr>
          </a:p>
          <a:p>
            <a:pPr lvl="0"/>
            <a:r>
              <a:rPr lang="ru-RU" sz="2400" b="1" dirty="0" smtClean="0">
                <a:solidFill>
                  <a:srgbClr val="002060"/>
                </a:solidFill>
                <a:latin typeface="Times New Roman" pitchFamily="18" charset="0"/>
                <a:cs typeface="Times New Roman" pitchFamily="18" charset="0"/>
              </a:rPr>
              <a:t>1. </a:t>
            </a:r>
            <a:r>
              <a:rPr lang="ru-RU" sz="2400" b="1" dirty="0">
                <a:solidFill>
                  <a:srgbClr val="002060"/>
                </a:solidFill>
                <a:latin typeface="Times New Roman" pitchFamily="18" charset="0"/>
                <a:cs typeface="Times New Roman" pitchFamily="18" charset="0"/>
              </a:rPr>
              <a:t>Дать детям </a:t>
            </a:r>
            <a:r>
              <a:rPr lang="ru-RU" sz="2400" b="1" dirty="0" smtClean="0">
                <a:solidFill>
                  <a:srgbClr val="002060"/>
                </a:solidFill>
                <a:latin typeface="Times New Roman" pitchFamily="18" charset="0"/>
                <a:cs typeface="Times New Roman" pitchFamily="18" charset="0"/>
              </a:rPr>
              <a:t>первоначальные представления </a:t>
            </a:r>
            <a:r>
              <a:rPr lang="ru-RU" sz="2400" b="1" dirty="0" smtClean="0">
                <a:solidFill>
                  <a:srgbClr val="002060"/>
                </a:solidFill>
                <a:latin typeface="Times New Roman" pitchFamily="18" charset="0"/>
                <a:cs typeface="Times New Roman" pitchFamily="18" charset="0"/>
              </a:rPr>
              <a:t>о традициях семьи. </a:t>
            </a:r>
            <a:r>
              <a:rPr lang="ru-RU" sz="2400" b="1" dirty="0" smtClean="0">
                <a:solidFill>
                  <a:srgbClr val="002060"/>
                </a:solidFill>
                <a:latin typeface="Times New Roman" pitchFamily="18" charset="0"/>
                <a:cs typeface="Times New Roman" pitchFamily="18" charset="0"/>
              </a:rPr>
              <a:t>Рассказать </a:t>
            </a:r>
            <a:r>
              <a:rPr lang="ru-RU" sz="2400" b="1" dirty="0" smtClean="0">
                <a:solidFill>
                  <a:srgbClr val="002060"/>
                </a:solidFill>
                <a:latin typeface="Times New Roman" pitchFamily="18" charset="0"/>
                <a:cs typeface="Times New Roman" pitchFamily="18" charset="0"/>
              </a:rPr>
              <a:t>о традициях семьи </a:t>
            </a:r>
            <a:r>
              <a:rPr lang="ru-RU" sz="2400" b="1" dirty="0" smtClean="0">
                <a:solidFill>
                  <a:srgbClr val="002060"/>
                </a:solidFill>
                <a:latin typeface="Times New Roman" pitchFamily="18" charset="0"/>
                <a:cs typeface="Times New Roman" pitchFamily="18" charset="0"/>
              </a:rPr>
              <a:t>древней Руси.</a:t>
            </a:r>
            <a:endParaRPr lang="ru-RU" sz="2400" b="1" dirty="0">
              <a:solidFill>
                <a:srgbClr val="002060"/>
              </a:solidFill>
              <a:latin typeface="Times New Roman" pitchFamily="18" charset="0"/>
              <a:cs typeface="Times New Roman" pitchFamily="18" charset="0"/>
            </a:endParaRPr>
          </a:p>
          <a:p>
            <a:pPr lvl="0"/>
            <a:r>
              <a:rPr lang="ru-RU" sz="2400" b="1" dirty="0" smtClean="0">
                <a:solidFill>
                  <a:srgbClr val="002060"/>
                </a:solidFill>
                <a:latin typeface="Times New Roman"/>
              </a:rPr>
              <a:t>2. </a:t>
            </a:r>
            <a:r>
              <a:rPr lang="ru-RU" sz="2400" b="1" dirty="0">
                <a:solidFill>
                  <a:srgbClr val="002060"/>
                </a:solidFill>
                <a:latin typeface="Times New Roman" pitchFamily="18" charset="0"/>
                <a:cs typeface="Times New Roman" pitchFamily="18" charset="0"/>
              </a:rPr>
              <a:t>Развивать у детей </a:t>
            </a:r>
            <a:r>
              <a:rPr lang="ru-RU" sz="2400" b="1" dirty="0" smtClean="0">
                <a:solidFill>
                  <a:srgbClr val="002060"/>
                </a:solidFill>
                <a:latin typeface="Times New Roman" pitchFamily="18" charset="0"/>
                <a:cs typeface="Times New Roman" pitchFamily="18" charset="0"/>
              </a:rPr>
              <a:t>интерес </a:t>
            </a:r>
            <a:r>
              <a:rPr lang="ru-RU" sz="2400" b="1" dirty="0">
                <a:solidFill>
                  <a:srgbClr val="002060"/>
                </a:solidFill>
                <a:latin typeface="Times New Roman" pitchFamily="18" charset="0"/>
                <a:cs typeface="Times New Roman" pitchFamily="18" charset="0"/>
              </a:rPr>
              <a:t>к семейным традициям, к своей </a:t>
            </a:r>
            <a:r>
              <a:rPr lang="ru-RU" sz="2400" b="1" dirty="0" smtClean="0">
                <a:solidFill>
                  <a:srgbClr val="002060"/>
                </a:solidFill>
                <a:latin typeface="Times New Roman" pitchFamily="18" charset="0"/>
                <a:cs typeface="Times New Roman" pitchFamily="18" charset="0"/>
              </a:rPr>
              <a:t>семье; воспитывать </a:t>
            </a:r>
            <a:r>
              <a:rPr lang="ru-RU" sz="2400" b="1" dirty="0">
                <a:solidFill>
                  <a:srgbClr val="002060"/>
                </a:solidFill>
                <a:latin typeface="Times New Roman" pitchFamily="18" charset="0"/>
                <a:cs typeface="Times New Roman" pitchFamily="18" charset="0"/>
              </a:rPr>
              <a:t>уважение к членам семьи</a:t>
            </a:r>
            <a:r>
              <a:rPr lang="ru-RU" sz="2400" b="1" dirty="0" smtClean="0">
                <a:solidFill>
                  <a:srgbClr val="002060"/>
                </a:solidFill>
                <a:latin typeface="Times New Roman" pitchFamily="18" charset="0"/>
                <a:cs typeface="Times New Roman" pitchFamily="18" charset="0"/>
              </a:rPr>
              <a:t>.</a:t>
            </a:r>
          </a:p>
          <a:p>
            <a:pPr lvl="0"/>
            <a:r>
              <a:rPr lang="ru-RU" sz="2400" b="1" dirty="0" smtClean="0">
                <a:solidFill>
                  <a:srgbClr val="002060"/>
                </a:solidFill>
                <a:latin typeface="Times New Roman" pitchFamily="18" charset="0"/>
                <a:cs typeface="Times New Roman" pitchFamily="18" charset="0"/>
              </a:rPr>
              <a:t>3. Развить у детей желание </a:t>
            </a:r>
            <a:r>
              <a:rPr lang="ru-RU" sz="2400" b="1" dirty="0" smtClean="0">
                <a:solidFill>
                  <a:srgbClr val="002060"/>
                </a:solidFill>
                <a:latin typeface="Times New Roman" pitchFamily="18" charset="0"/>
                <a:cs typeface="Times New Roman" pitchFamily="18" charset="0"/>
              </a:rPr>
              <a:t>продолжать традиции семьи  </a:t>
            </a:r>
            <a:r>
              <a:rPr lang="ru-RU" sz="2400" b="1" dirty="0">
                <a:solidFill>
                  <a:srgbClr val="002060"/>
                </a:solidFill>
                <a:latin typeface="Times New Roman" pitchFamily="18" charset="0"/>
                <a:cs typeface="Times New Roman" pitchFamily="18" charset="0"/>
              </a:rPr>
              <a:t>в </a:t>
            </a:r>
            <a:r>
              <a:rPr lang="ru-RU" sz="2400" b="1" dirty="0" smtClean="0">
                <a:solidFill>
                  <a:srgbClr val="002060"/>
                </a:solidFill>
                <a:latin typeface="Times New Roman" pitchFamily="18" charset="0"/>
                <a:cs typeface="Times New Roman" pitchFamily="18" charset="0"/>
              </a:rPr>
              <a:t>будущем.</a:t>
            </a:r>
          </a:p>
          <a:p>
            <a:pPr lvl="0"/>
            <a:r>
              <a:rPr lang="ru-RU" sz="2400" b="1" dirty="0" smtClean="0">
                <a:solidFill>
                  <a:srgbClr val="002060"/>
                </a:solidFill>
                <a:latin typeface="Times New Roman" pitchFamily="18" charset="0"/>
                <a:cs typeface="Times New Roman" pitchFamily="18" charset="0"/>
              </a:rPr>
              <a:t>3. </a:t>
            </a:r>
            <a:r>
              <a:rPr lang="ru-RU" sz="2400" b="1" dirty="0" smtClean="0">
                <a:solidFill>
                  <a:srgbClr val="002060"/>
                </a:solidFill>
                <a:latin typeface="Times New Roman"/>
              </a:rPr>
              <a:t>Заинтересовать </a:t>
            </a:r>
            <a:r>
              <a:rPr lang="ru-RU" sz="2400" b="1" dirty="0">
                <a:solidFill>
                  <a:srgbClr val="002060"/>
                </a:solidFill>
                <a:latin typeface="Times New Roman"/>
              </a:rPr>
              <a:t>и привлечь родителей к активному участию в реализации </a:t>
            </a:r>
            <a:r>
              <a:rPr lang="ru-RU" sz="2400" b="1" dirty="0" smtClean="0">
                <a:solidFill>
                  <a:srgbClr val="002060"/>
                </a:solidFill>
                <a:latin typeface="Times New Roman"/>
              </a:rPr>
              <a:t>проекта</a:t>
            </a:r>
            <a:r>
              <a:rPr lang="ru-RU" sz="2400" b="1" dirty="0">
                <a:solidFill>
                  <a:srgbClr val="002060"/>
                </a:solidFill>
                <a:latin typeface="Times New Roman" pitchFamily="18" charset="0"/>
                <a:cs typeface="Times New Roman" pitchFamily="18" charset="0"/>
              </a:rPr>
              <a:t>.</a:t>
            </a:r>
          </a:p>
          <a:p>
            <a:pPr lvl="0"/>
            <a:r>
              <a:rPr lang="ru-RU" sz="2400" b="1" dirty="0">
                <a:solidFill>
                  <a:srgbClr val="002060"/>
                </a:solidFill>
                <a:latin typeface="Times New Roman" pitchFamily="18" charset="0"/>
                <a:cs typeface="Times New Roman" pitchFamily="18" charset="0"/>
              </a:rPr>
              <a:t>4</a:t>
            </a:r>
            <a:r>
              <a:rPr lang="ru-RU" sz="2400" b="1" dirty="0" smtClean="0">
                <a:solidFill>
                  <a:srgbClr val="002060"/>
                </a:solidFill>
                <a:latin typeface="Times New Roman" pitchFamily="18" charset="0"/>
                <a:cs typeface="Times New Roman" pitchFamily="18" charset="0"/>
              </a:rPr>
              <a:t>. </a:t>
            </a:r>
            <a:r>
              <a:rPr lang="ru-RU" sz="2400" b="1" dirty="0">
                <a:solidFill>
                  <a:srgbClr val="002060"/>
                </a:solidFill>
                <a:latin typeface="Times New Roman" pitchFamily="18" charset="0"/>
                <a:cs typeface="Times New Roman" pitchFamily="18" charset="0"/>
              </a:rPr>
              <a:t>Повысить </a:t>
            </a:r>
            <a:r>
              <a:rPr lang="ru-RU" sz="2400" b="1" dirty="0" smtClean="0">
                <a:solidFill>
                  <a:srgbClr val="002060"/>
                </a:solidFill>
                <a:latin typeface="Times New Roman" pitchFamily="18" charset="0"/>
                <a:cs typeface="Times New Roman" pitchFamily="18" charset="0"/>
              </a:rPr>
              <a:t>педагогическую компетентность родителей в духовно-нравственном воспитании на </a:t>
            </a:r>
            <a:r>
              <a:rPr lang="ru-RU" sz="2400" b="1" dirty="0" smtClean="0">
                <a:solidFill>
                  <a:srgbClr val="002060"/>
                </a:solidFill>
                <a:latin typeface="Times New Roman" pitchFamily="18" charset="0"/>
                <a:cs typeface="Times New Roman" pitchFamily="18" charset="0"/>
              </a:rPr>
              <a:t>основе традиций семьи.</a:t>
            </a:r>
            <a:endParaRPr lang="ru-RU" sz="2400" b="1" dirty="0" smtClean="0">
              <a:solidFill>
                <a:srgbClr val="002060"/>
              </a:solidFill>
              <a:latin typeface="Times New Roman" pitchFamily="18" charset="0"/>
              <a:cs typeface="Times New Roman" pitchFamily="18" charset="0"/>
            </a:endParaRPr>
          </a:p>
          <a:p>
            <a:pPr lvl="0"/>
            <a:r>
              <a:rPr lang="ru-RU" sz="2400" b="1" dirty="0" smtClean="0">
                <a:solidFill>
                  <a:srgbClr val="002060"/>
                </a:solidFill>
                <a:latin typeface="Times New Roman" pitchFamily="18" charset="0"/>
                <a:cs typeface="Times New Roman" pitchFamily="18" charset="0"/>
              </a:rPr>
              <a:t>5. Развить у родителей желание создать </a:t>
            </a:r>
            <a:r>
              <a:rPr lang="ru-RU" sz="2400" b="1" dirty="0" smtClean="0">
                <a:solidFill>
                  <a:srgbClr val="002060"/>
                </a:solidFill>
                <a:latin typeface="Times New Roman" pitchFamily="18" charset="0"/>
                <a:cs typeface="Times New Roman" pitchFamily="18" charset="0"/>
              </a:rPr>
              <a:t>свои традиции семьи, </a:t>
            </a:r>
            <a:r>
              <a:rPr lang="ru-RU" sz="2400" b="1" dirty="0" smtClean="0">
                <a:solidFill>
                  <a:srgbClr val="002060"/>
                </a:solidFill>
                <a:latin typeface="Times New Roman" pitchFamily="18" charset="0"/>
                <a:cs typeface="Times New Roman" pitchFamily="18" charset="0"/>
              </a:rPr>
              <a:t>если таковых нет в семье.</a:t>
            </a:r>
            <a:endParaRPr lang="ru-RU" sz="2400" b="1" dirty="0">
              <a:solidFill>
                <a:srgbClr val="002060"/>
              </a:solidFill>
              <a:latin typeface="Times New Roman" pitchFamily="18" charset="0"/>
              <a:cs typeface="Times New Roman" pitchFamily="18" charset="0"/>
            </a:endParaRPr>
          </a:p>
          <a:p>
            <a:pPr lvl="0"/>
            <a:r>
              <a:rPr lang="ru-RU" sz="2000" b="1" dirty="0">
                <a:solidFill>
                  <a:srgbClr val="002060"/>
                </a:solidFill>
                <a:latin typeface="Times New Roman" pitchFamily="18" charset="0"/>
                <a:cs typeface="Times New Roman" pitchFamily="18" charset="0"/>
              </a:rPr>
              <a:t> </a:t>
            </a:r>
          </a:p>
        </p:txBody>
      </p:sp>
    </p:spTree>
    <p:extLst>
      <p:ext uri="{BB962C8B-B14F-4D97-AF65-F5344CB8AC3E}">
        <p14:creationId xmlns:p14="http://schemas.microsoft.com/office/powerpoint/2010/main" val="1710958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7544" y="188640"/>
            <a:ext cx="8352928" cy="6247864"/>
          </a:xfrm>
          <a:prstGeom prst="rect">
            <a:avLst/>
          </a:prstGeom>
        </p:spPr>
        <p:txBody>
          <a:bodyPr wrap="square">
            <a:spAutoFit/>
          </a:bodyPr>
          <a:lstStyle/>
          <a:p>
            <a:pPr algn="ctr"/>
            <a:r>
              <a:rPr lang="ru-RU" sz="2800" b="1" dirty="0">
                <a:solidFill>
                  <a:srgbClr val="002060"/>
                </a:solidFill>
                <a:latin typeface="Times New Roman" pitchFamily="18" charset="0"/>
                <a:cs typeface="Times New Roman" pitchFamily="18" charset="0"/>
              </a:rPr>
              <a:t>План проекта:  </a:t>
            </a:r>
            <a:endParaRPr lang="ru-RU" sz="2800" b="1" dirty="0" smtClean="0">
              <a:solidFill>
                <a:srgbClr val="002060"/>
              </a:solidFill>
              <a:latin typeface="Times New Roman" pitchFamily="18" charset="0"/>
              <a:cs typeface="Times New Roman" pitchFamily="18" charset="0"/>
            </a:endParaRPr>
          </a:p>
          <a:p>
            <a:r>
              <a:rPr lang="ru-RU" sz="2400" b="1" dirty="0" smtClean="0">
                <a:solidFill>
                  <a:srgbClr val="002060"/>
                </a:solidFill>
                <a:latin typeface="Times New Roman" pitchFamily="18" charset="0"/>
                <a:cs typeface="Times New Roman" pitchFamily="18" charset="0"/>
              </a:rPr>
              <a:t>I </a:t>
            </a:r>
            <a:r>
              <a:rPr lang="ru-RU" sz="2400" b="1" dirty="0">
                <a:solidFill>
                  <a:srgbClr val="002060"/>
                </a:solidFill>
                <a:latin typeface="Times New Roman" pitchFamily="18" charset="0"/>
                <a:cs typeface="Times New Roman" pitchFamily="18" charset="0"/>
              </a:rPr>
              <a:t>этап. Организационный. </a:t>
            </a:r>
            <a:endParaRPr lang="ru-RU" sz="2400" b="1" dirty="0" smtClean="0">
              <a:solidFill>
                <a:srgbClr val="002060"/>
              </a:solidFill>
              <a:latin typeface="Times New Roman" pitchFamily="18" charset="0"/>
              <a:cs typeface="Times New Roman" pitchFamily="18" charset="0"/>
            </a:endParaRPr>
          </a:p>
          <a:p>
            <a:pPr marL="457200" indent="-457200">
              <a:buAutoNum type="arabicPeriod"/>
            </a:pPr>
            <a:r>
              <a:rPr lang="ru-RU" sz="2000" b="1" dirty="0" smtClean="0">
                <a:solidFill>
                  <a:srgbClr val="002060"/>
                </a:solidFill>
                <a:latin typeface="Times New Roman" pitchFamily="18" charset="0"/>
                <a:cs typeface="Times New Roman" pitchFamily="18" charset="0"/>
              </a:rPr>
              <a:t>Разработка </a:t>
            </a:r>
            <a:r>
              <a:rPr lang="ru-RU" sz="2000" b="1" dirty="0">
                <a:solidFill>
                  <a:srgbClr val="002060"/>
                </a:solidFill>
                <a:latin typeface="Times New Roman" pitchFamily="18" charset="0"/>
                <a:cs typeface="Times New Roman" pitchFamily="18" charset="0"/>
              </a:rPr>
              <a:t>портфолио проекта. </a:t>
            </a:r>
            <a:endParaRPr lang="ru-RU" sz="2000" b="1" dirty="0" smtClean="0">
              <a:solidFill>
                <a:srgbClr val="002060"/>
              </a:solidFill>
              <a:latin typeface="Times New Roman" pitchFamily="18" charset="0"/>
              <a:cs typeface="Times New Roman" pitchFamily="18" charset="0"/>
            </a:endParaRPr>
          </a:p>
          <a:p>
            <a:pPr marL="457200" indent="-457200">
              <a:buAutoNum type="arabicPeriod" startAt="2"/>
            </a:pPr>
            <a:r>
              <a:rPr lang="ru-RU" sz="2000" b="1" dirty="0" smtClean="0">
                <a:solidFill>
                  <a:srgbClr val="002060"/>
                </a:solidFill>
                <a:latin typeface="Times New Roman" pitchFamily="18" charset="0"/>
                <a:cs typeface="Times New Roman" pitchFamily="18" charset="0"/>
              </a:rPr>
              <a:t>Анкетирование родителей. </a:t>
            </a:r>
          </a:p>
          <a:p>
            <a:pPr marL="457200" indent="-457200">
              <a:buAutoNum type="arabicPeriod" startAt="2"/>
            </a:pPr>
            <a:r>
              <a:rPr lang="ru-RU" sz="2000" b="1" dirty="0" smtClean="0">
                <a:solidFill>
                  <a:srgbClr val="002060"/>
                </a:solidFill>
                <a:latin typeface="Times New Roman" pitchFamily="18" charset="0"/>
                <a:cs typeface="Times New Roman" pitchFamily="18" charset="0"/>
              </a:rPr>
              <a:t>Сбор материалов, фотографий.</a:t>
            </a:r>
          </a:p>
          <a:p>
            <a:r>
              <a:rPr lang="ru-RU" sz="2400" b="1" dirty="0" smtClean="0">
                <a:solidFill>
                  <a:srgbClr val="002060"/>
                </a:solidFill>
                <a:latin typeface="Times New Roman" pitchFamily="18" charset="0"/>
                <a:cs typeface="Times New Roman" pitchFamily="18" charset="0"/>
              </a:rPr>
              <a:t>II </a:t>
            </a:r>
            <a:r>
              <a:rPr lang="ru-RU" sz="2400" b="1" dirty="0">
                <a:solidFill>
                  <a:srgbClr val="002060"/>
                </a:solidFill>
                <a:latin typeface="Times New Roman" pitchFamily="18" charset="0"/>
                <a:cs typeface="Times New Roman" pitchFamily="18" charset="0"/>
              </a:rPr>
              <a:t>этап. Творческий. </a:t>
            </a:r>
            <a:endParaRPr lang="ru-RU" sz="2400" b="1" dirty="0" smtClean="0">
              <a:solidFill>
                <a:srgbClr val="002060"/>
              </a:solidFill>
              <a:latin typeface="Times New Roman" pitchFamily="18" charset="0"/>
              <a:cs typeface="Times New Roman" pitchFamily="18" charset="0"/>
            </a:endParaRPr>
          </a:p>
          <a:p>
            <a:pPr marL="457200" indent="-457200">
              <a:buAutoNum type="arabicPeriod"/>
            </a:pPr>
            <a:r>
              <a:rPr lang="ru-RU" sz="2000" b="1" dirty="0" smtClean="0">
                <a:solidFill>
                  <a:srgbClr val="002060"/>
                </a:solidFill>
                <a:latin typeface="Times New Roman" pitchFamily="18" charset="0"/>
                <a:cs typeface="Times New Roman" pitchFamily="18" charset="0"/>
              </a:rPr>
              <a:t>Чтение </a:t>
            </a:r>
            <a:r>
              <a:rPr lang="ru-RU" sz="2000" b="1" dirty="0">
                <a:solidFill>
                  <a:srgbClr val="002060"/>
                </a:solidFill>
                <a:latin typeface="Times New Roman" pitchFamily="18" charset="0"/>
                <a:cs typeface="Times New Roman" pitchFamily="18" charset="0"/>
              </a:rPr>
              <a:t>художественной </a:t>
            </a:r>
            <a:r>
              <a:rPr lang="ru-RU" sz="2000" b="1" dirty="0" smtClean="0">
                <a:solidFill>
                  <a:srgbClr val="002060"/>
                </a:solidFill>
                <a:latin typeface="Times New Roman" pitchFamily="18" charset="0"/>
                <a:cs typeface="Times New Roman" pitchFamily="18" charset="0"/>
              </a:rPr>
              <a:t>литературы о семье, семейных праздниках. </a:t>
            </a:r>
          </a:p>
          <a:p>
            <a:pPr marL="457200" indent="-457200">
              <a:buAutoNum type="arabicPeriod"/>
            </a:pPr>
            <a:r>
              <a:rPr lang="ru-RU" sz="2000" b="1" dirty="0" smtClean="0">
                <a:solidFill>
                  <a:srgbClr val="002060"/>
                </a:solidFill>
                <a:latin typeface="Times New Roman" pitchFamily="18" charset="0"/>
                <a:cs typeface="Times New Roman" pitchFamily="18" charset="0"/>
              </a:rPr>
              <a:t>Рассматривание иллюстраций, фотографий о семейных традициях. </a:t>
            </a:r>
          </a:p>
          <a:p>
            <a:pPr marL="457200" indent="-457200">
              <a:buAutoNum type="arabicPeriod"/>
            </a:pPr>
            <a:r>
              <a:rPr lang="ru-RU" sz="2000" b="1" dirty="0" smtClean="0">
                <a:solidFill>
                  <a:srgbClr val="002060"/>
                </a:solidFill>
                <a:latin typeface="Times New Roman" pitchFamily="18" charset="0"/>
                <a:cs typeface="Times New Roman" pitchFamily="18" charset="0"/>
              </a:rPr>
              <a:t>Прослушивание аудиозаписей.  </a:t>
            </a:r>
          </a:p>
          <a:p>
            <a:pPr marL="457200" indent="-457200">
              <a:buAutoNum type="arabicPeriod"/>
            </a:pPr>
            <a:r>
              <a:rPr lang="ru-RU" sz="2000" b="1" dirty="0" smtClean="0">
                <a:solidFill>
                  <a:srgbClr val="002060"/>
                </a:solidFill>
                <a:latin typeface="Times New Roman" pitchFamily="18" charset="0"/>
                <a:cs typeface="Times New Roman" pitchFamily="18" charset="0"/>
              </a:rPr>
              <a:t>Сюжетные игры, театрализованная деятельность, </a:t>
            </a:r>
          </a:p>
          <a:p>
            <a:pPr marL="457200" indent="-457200">
              <a:buAutoNum type="arabicPeriod"/>
            </a:pPr>
            <a:r>
              <a:rPr lang="ru-RU" sz="2000" b="1" dirty="0" smtClean="0">
                <a:solidFill>
                  <a:srgbClr val="002060"/>
                </a:solidFill>
                <a:latin typeface="Times New Roman" pitchFamily="18" charset="0"/>
                <a:cs typeface="Times New Roman" pitchFamily="18" charset="0"/>
              </a:rPr>
              <a:t>Продуктивная </a:t>
            </a:r>
            <a:r>
              <a:rPr lang="ru-RU" sz="2000" b="1" dirty="0" smtClean="0">
                <a:solidFill>
                  <a:srgbClr val="002060"/>
                </a:solidFill>
                <a:latin typeface="Times New Roman" pitchFamily="18" charset="0"/>
                <a:cs typeface="Times New Roman" pitchFamily="18" charset="0"/>
              </a:rPr>
              <a:t>деятельность. </a:t>
            </a:r>
            <a:endParaRPr lang="ru-RU" sz="2000" b="1" dirty="0" smtClean="0">
              <a:solidFill>
                <a:srgbClr val="002060"/>
              </a:solidFill>
              <a:latin typeface="Times New Roman" pitchFamily="18" charset="0"/>
              <a:cs typeface="Times New Roman" pitchFamily="18" charset="0"/>
            </a:endParaRPr>
          </a:p>
          <a:p>
            <a:r>
              <a:rPr lang="ru-RU" sz="2400" b="1" dirty="0" smtClean="0">
                <a:solidFill>
                  <a:srgbClr val="002060"/>
                </a:solidFill>
                <a:latin typeface="Times New Roman" pitchFamily="18" charset="0"/>
                <a:cs typeface="Times New Roman" pitchFamily="18" charset="0"/>
              </a:rPr>
              <a:t>III </a:t>
            </a:r>
            <a:r>
              <a:rPr lang="ru-RU" sz="2400" b="1" dirty="0">
                <a:solidFill>
                  <a:srgbClr val="002060"/>
                </a:solidFill>
                <a:latin typeface="Times New Roman" pitchFamily="18" charset="0"/>
                <a:cs typeface="Times New Roman" pitchFamily="18" charset="0"/>
              </a:rPr>
              <a:t>этап. Заключительный</a:t>
            </a:r>
            <a:r>
              <a:rPr lang="ru-RU" sz="2400" b="1" dirty="0" smtClean="0">
                <a:solidFill>
                  <a:srgbClr val="002060"/>
                </a:solidFill>
                <a:latin typeface="Times New Roman" pitchFamily="18" charset="0"/>
                <a:cs typeface="Times New Roman" pitchFamily="18" charset="0"/>
              </a:rPr>
              <a:t>.</a:t>
            </a:r>
          </a:p>
          <a:p>
            <a:pPr marL="457200" indent="-457200">
              <a:buAutoNum type="arabicPeriod"/>
            </a:pPr>
            <a:r>
              <a:rPr lang="ru-RU" sz="2000" b="1" dirty="0" smtClean="0">
                <a:solidFill>
                  <a:srgbClr val="002060"/>
                </a:solidFill>
                <a:latin typeface="Times New Roman" pitchFamily="18" charset="0"/>
                <a:cs typeface="Times New Roman" pitchFamily="18" charset="0"/>
              </a:rPr>
              <a:t>Оформление </a:t>
            </a:r>
            <a:r>
              <a:rPr lang="ru-RU" sz="2000" b="1" dirty="0">
                <a:solidFill>
                  <a:srgbClr val="002060"/>
                </a:solidFill>
                <a:latin typeface="Times New Roman" pitchFamily="18" charset="0"/>
                <a:cs typeface="Times New Roman" pitchFamily="18" charset="0"/>
              </a:rPr>
              <a:t>портфолио проекта. </a:t>
            </a:r>
          </a:p>
          <a:p>
            <a:pPr marL="457200" indent="-457200">
              <a:buAutoNum type="arabicPeriod"/>
            </a:pPr>
            <a:r>
              <a:rPr lang="ru-RU" sz="2000" b="1" smtClean="0">
                <a:solidFill>
                  <a:srgbClr val="002060"/>
                </a:solidFill>
                <a:latin typeface="Times New Roman" pitchFamily="18" charset="0"/>
                <a:cs typeface="Times New Roman" pitchFamily="18" charset="0"/>
              </a:rPr>
              <a:t>Изготовление </a:t>
            </a:r>
            <a:r>
              <a:rPr lang="ru-RU" sz="2000" b="1" smtClean="0">
                <a:solidFill>
                  <a:srgbClr val="002060"/>
                </a:solidFill>
                <a:latin typeface="Times New Roman" pitchFamily="18" charset="0"/>
                <a:cs typeface="Times New Roman" pitchFamily="18" charset="0"/>
              </a:rPr>
              <a:t>стенгазеты </a:t>
            </a:r>
            <a:r>
              <a:rPr lang="ru-RU" sz="2000" b="1" dirty="0" smtClean="0">
                <a:solidFill>
                  <a:srgbClr val="002060"/>
                </a:solidFill>
                <a:latin typeface="Times New Roman" pitchFamily="18" charset="0"/>
                <a:cs typeface="Times New Roman" pitchFamily="18" charset="0"/>
              </a:rPr>
              <a:t>«Т</a:t>
            </a:r>
            <a:r>
              <a:rPr lang="ru-RU" sz="2000" b="1" dirty="0" smtClean="0">
                <a:solidFill>
                  <a:srgbClr val="002060"/>
                </a:solidFill>
                <a:latin typeface="Times New Roman" pitchFamily="18" charset="0"/>
                <a:cs typeface="Times New Roman" pitchFamily="18" charset="0"/>
              </a:rPr>
              <a:t>радиции семьи </a:t>
            </a:r>
            <a:r>
              <a:rPr lang="ru-RU" sz="2000" b="1" dirty="0" smtClean="0">
                <a:solidFill>
                  <a:srgbClr val="002060"/>
                </a:solidFill>
                <a:latin typeface="Times New Roman" pitchFamily="18" charset="0"/>
                <a:cs typeface="Times New Roman" pitchFamily="18" charset="0"/>
              </a:rPr>
              <a:t>нашей группы»</a:t>
            </a:r>
            <a:endParaRPr lang="ru-RU" sz="2000" b="1" dirty="0">
              <a:solidFill>
                <a:srgbClr val="002060"/>
              </a:solidFill>
              <a:latin typeface="Times New Roman" pitchFamily="18" charset="0"/>
              <a:cs typeface="Times New Roman" pitchFamily="18" charset="0"/>
            </a:endParaRPr>
          </a:p>
          <a:p>
            <a:pPr marL="457200" indent="-457200">
              <a:buAutoNum type="arabicPeriod" startAt="3"/>
            </a:pPr>
            <a:r>
              <a:rPr lang="ru-RU" sz="2000" b="1" dirty="0" smtClean="0">
                <a:solidFill>
                  <a:srgbClr val="002060"/>
                </a:solidFill>
                <a:latin typeface="Times New Roman" pitchFamily="18" charset="0"/>
                <a:cs typeface="Times New Roman" pitchFamily="18" charset="0"/>
              </a:rPr>
              <a:t>Создание </a:t>
            </a:r>
            <a:r>
              <a:rPr lang="ru-RU" sz="2000" b="1" dirty="0">
                <a:solidFill>
                  <a:srgbClr val="002060"/>
                </a:solidFill>
                <a:latin typeface="Times New Roman" pitchFamily="18" charset="0"/>
                <a:cs typeface="Times New Roman" pitchFamily="18" charset="0"/>
              </a:rPr>
              <a:t>презентации </a:t>
            </a:r>
            <a:r>
              <a:rPr lang="ru-RU" sz="2000" b="1" dirty="0" smtClean="0">
                <a:solidFill>
                  <a:srgbClr val="002060"/>
                </a:solidFill>
                <a:latin typeface="Times New Roman" pitchFamily="18" charset="0"/>
                <a:cs typeface="Times New Roman" pitchFamily="18" charset="0"/>
              </a:rPr>
              <a:t>по проекту </a:t>
            </a:r>
            <a:r>
              <a:rPr lang="ru-RU" sz="2000" b="1" dirty="0" smtClean="0">
                <a:solidFill>
                  <a:srgbClr val="002060"/>
                </a:solidFill>
                <a:latin typeface="Times New Roman" pitchFamily="18" charset="0"/>
                <a:cs typeface="Times New Roman" pitchFamily="18" charset="0"/>
              </a:rPr>
              <a:t>«</a:t>
            </a:r>
            <a:r>
              <a:rPr lang="ru-RU" sz="2000" b="1" dirty="0">
                <a:solidFill>
                  <a:srgbClr val="002060"/>
                </a:solidFill>
                <a:latin typeface="Times New Roman" pitchFamily="18" charset="0"/>
                <a:cs typeface="Times New Roman" pitchFamily="18" charset="0"/>
              </a:rPr>
              <a:t>Т</a:t>
            </a:r>
            <a:r>
              <a:rPr lang="ru-RU" sz="2000" b="1" dirty="0" smtClean="0">
                <a:solidFill>
                  <a:srgbClr val="002060"/>
                </a:solidFill>
                <a:latin typeface="Times New Roman" pitchFamily="18" charset="0"/>
                <a:cs typeface="Times New Roman" pitchFamily="18" charset="0"/>
              </a:rPr>
              <a:t>радиции семьи </a:t>
            </a:r>
            <a:r>
              <a:rPr lang="ru-RU" sz="2000" b="1" dirty="0" smtClean="0">
                <a:solidFill>
                  <a:srgbClr val="002060"/>
                </a:solidFill>
                <a:latin typeface="Times New Roman" pitchFamily="18" charset="0"/>
                <a:cs typeface="Times New Roman" pitchFamily="18" charset="0"/>
              </a:rPr>
              <a:t>как основа духовно-нравственного воспитания в семье» </a:t>
            </a:r>
          </a:p>
          <a:p>
            <a:pPr marL="457200" indent="-457200">
              <a:buAutoNum type="arabicPeriod" startAt="3"/>
            </a:pPr>
            <a:endParaRPr lang="ru-RU"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918645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476672"/>
            <a:ext cx="8208912" cy="6740307"/>
          </a:xfrm>
          <a:prstGeom prst="rect">
            <a:avLst/>
          </a:prstGeom>
        </p:spPr>
        <p:txBody>
          <a:bodyPr wrap="square">
            <a:spAutoFit/>
          </a:bodyPr>
          <a:lstStyle/>
          <a:p>
            <a:pPr algn="ctr"/>
            <a:endParaRPr lang="ru-RU" sz="3200" b="1" dirty="0" smtClean="0">
              <a:solidFill>
                <a:srgbClr val="002060"/>
              </a:solidFill>
              <a:latin typeface="Times New Roman" pitchFamily="18" charset="0"/>
              <a:cs typeface="Times New Roman" pitchFamily="18" charset="0"/>
            </a:endParaRPr>
          </a:p>
          <a:p>
            <a:pPr algn="ctr"/>
            <a:r>
              <a:rPr lang="ru-RU" sz="3200" b="1" dirty="0" smtClean="0">
                <a:solidFill>
                  <a:srgbClr val="002060"/>
                </a:solidFill>
                <a:latin typeface="Times New Roman" pitchFamily="18" charset="0"/>
                <a:cs typeface="Times New Roman" pitchFamily="18" charset="0"/>
              </a:rPr>
              <a:t>Предполагаемый </a:t>
            </a:r>
            <a:r>
              <a:rPr lang="ru-RU" sz="3200" b="1" dirty="0">
                <a:solidFill>
                  <a:srgbClr val="002060"/>
                </a:solidFill>
                <a:latin typeface="Times New Roman" pitchFamily="18" charset="0"/>
                <a:cs typeface="Times New Roman" pitchFamily="18" charset="0"/>
              </a:rPr>
              <a:t>результат</a:t>
            </a:r>
            <a:r>
              <a:rPr lang="ru-RU" sz="3200" b="1" dirty="0" smtClean="0">
                <a:solidFill>
                  <a:srgbClr val="002060"/>
                </a:solidFill>
                <a:latin typeface="Times New Roman" pitchFamily="18" charset="0"/>
                <a:cs typeface="Times New Roman" pitchFamily="18" charset="0"/>
              </a:rPr>
              <a:t>:</a:t>
            </a:r>
          </a:p>
          <a:p>
            <a:pPr marL="457200" lvl="0" indent="-457200">
              <a:buAutoNum type="arabicPeriod"/>
            </a:pPr>
            <a:r>
              <a:rPr lang="ru-RU" sz="2400" b="1" dirty="0" smtClean="0">
                <a:solidFill>
                  <a:srgbClr val="002060"/>
                </a:solidFill>
                <a:latin typeface="Times New Roman" pitchFamily="18" charset="0"/>
                <a:cs typeface="Times New Roman" pitchFamily="18" charset="0"/>
              </a:rPr>
              <a:t>Повысить </a:t>
            </a:r>
            <a:r>
              <a:rPr lang="ru-RU" sz="2400" b="1" dirty="0">
                <a:solidFill>
                  <a:srgbClr val="002060"/>
                </a:solidFill>
                <a:latin typeface="Times New Roman" pitchFamily="18" charset="0"/>
                <a:cs typeface="Times New Roman" pitchFamily="18" charset="0"/>
              </a:rPr>
              <a:t>уровень родительской активности в организации совместной деятельности по духовно-нравственному воспитанию детей</a:t>
            </a:r>
            <a:r>
              <a:rPr lang="ru-RU" sz="2400" b="1" dirty="0" smtClean="0">
                <a:solidFill>
                  <a:srgbClr val="002060"/>
                </a:solidFill>
                <a:latin typeface="Times New Roman" pitchFamily="18" charset="0"/>
                <a:cs typeface="Times New Roman" pitchFamily="18" charset="0"/>
              </a:rPr>
              <a:t>.           </a:t>
            </a:r>
          </a:p>
          <a:p>
            <a:pPr marL="457200" lvl="0" indent="-457200">
              <a:buAutoNum type="arabicPeriod"/>
            </a:pPr>
            <a:r>
              <a:rPr lang="ru-RU" sz="2400" b="1" dirty="0" smtClean="0">
                <a:solidFill>
                  <a:srgbClr val="002060"/>
                </a:solidFill>
                <a:latin typeface="Times New Roman" pitchFamily="18" charset="0"/>
                <a:cs typeface="Times New Roman" pitchFamily="18" charset="0"/>
              </a:rPr>
              <a:t>Повысить педагогическую компетенцию родителей в вопросе духовно-нравственного воспитания.</a:t>
            </a:r>
          </a:p>
          <a:p>
            <a:pPr lvl="0"/>
            <a:r>
              <a:rPr lang="ru-RU" sz="2400" b="1" dirty="0" smtClean="0">
                <a:solidFill>
                  <a:srgbClr val="002060"/>
                </a:solidFill>
                <a:latin typeface="Times New Roman" pitchFamily="18" charset="0"/>
                <a:cs typeface="Times New Roman" pitchFamily="18" charset="0"/>
              </a:rPr>
              <a:t>3.   Развить </a:t>
            </a:r>
            <a:r>
              <a:rPr lang="ru-RU" sz="2400" b="1" dirty="0">
                <a:solidFill>
                  <a:srgbClr val="002060"/>
                </a:solidFill>
                <a:latin typeface="Times New Roman" pitchFamily="18" charset="0"/>
                <a:cs typeface="Times New Roman" pitchFamily="18" charset="0"/>
              </a:rPr>
              <a:t>у детей </a:t>
            </a:r>
            <a:r>
              <a:rPr lang="ru-RU" sz="2400" b="1" dirty="0" smtClean="0">
                <a:solidFill>
                  <a:srgbClr val="002060"/>
                </a:solidFill>
                <a:latin typeface="Times New Roman" pitchFamily="18" charset="0"/>
                <a:cs typeface="Times New Roman" pitchFamily="18" charset="0"/>
              </a:rPr>
              <a:t>интерес </a:t>
            </a:r>
            <a:r>
              <a:rPr lang="ru-RU" sz="2400" b="1" dirty="0">
                <a:solidFill>
                  <a:srgbClr val="002060"/>
                </a:solidFill>
                <a:latin typeface="Times New Roman" pitchFamily="18" charset="0"/>
                <a:cs typeface="Times New Roman" pitchFamily="18" charset="0"/>
              </a:rPr>
              <a:t>к </a:t>
            </a:r>
            <a:r>
              <a:rPr lang="ru-RU" sz="2400" b="1" dirty="0" smtClean="0">
                <a:solidFill>
                  <a:srgbClr val="002060"/>
                </a:solidFill>
                <a:latin typeface="Times New Roman" pitchFamily="18" charset="0"/>
                <a:cs typeface="Times New Roman" pitchFamily="18" charset="0"/>
              </a:rPr>
              <a:t>традициям семьи, </a:t>
            </a:r>
            <a:r>
              <a:rPr lang="ru-RU" sz="2400" b="1" dirty="0" smtClean="0">
                <a:solidFill>
                  <a:srgbClr val="002060"/>
                </a:solidFill>
                <a:latin typeface="Times New Roman" pitchFamily="18" charset="0"/>
                <a:cs typeface="Times New Roman" pitchFamily="18" charset="0"/>
              </a:rPr>
              <a:t>желание их продолжать в будущем.</a:t>
            </a:r>
            <a:endParaRPr lang="ru-RU" sz="2400" b="1" dirty="0">
              <a:solidFill>
                <a:srgbClr val="002060"/>
              </a:solidFill>
              <a:latin typeface="Times New Roman" pitchFamily="18" charset="0"/>
              <a:cs typeface="Times New Roman" pitchFamily="18" charset="0"/>
            </a:endParaRPr>
          </a:p>
          <a:p>
            <a:r>
              <a:rPr lang="ru-RU" sz="2400" b="1" dirty="0">
                <a:solidFill>
                  <a:srgbClr val="002060"/>
                </a:solidFill>
                <a:latin typeface="Times New Roman" pitchFamily="18" charset="0"/>
                <a:cs typeface="Times New Roman" pitchFamily="18" charset="0"/>
              </a:rPr>
              <a:t>4</a:t>
            </a:r>
            <a:r>
              <a:rPr lang="ru-RU" sz="2400" b="1" dirty="0" smtClean="0">
                <a:solidFill>
                  <a:srgbClr val="002060"/>
                </a:solidFill>
                <a:latin typeface="Times New Roman" pitchFamily="18" charset="0"/>
                <a:cs typeface="Times New Roman" pitchFamily="18" charset="0"/>
              </a:rPr>
              <a:t>.   Создание методической копилки </a:t>
            </a:r>
            <a:r>
              <a:rPr lang="ru-RU" sz="2400" b="1" dirty="0">
                <a:solidFill>
                  <a:srgbClr val="002060"/>
                </a:solidFill>
                <a:latin typeface="Times New Roman" pitchFamily="18" charset="0"/>
                <a:cs typeface="Times New Roman" pitchFamily="18" charset="0"/>
              </a:rPr>
              <a:t>по данной проблеме</a:t>
            </a:r>
            <a:r>
              <a:rPr lang="ru-RU" sz="2400" b="1" dirty="0" smtClean="0">
                <a:solidFill>
                  <a:srgbClr val="002060"/>
                </a:solidFill>
                <a:latin typeface="Times New Roman" pitchFamily="18" charset="0"/>
                <a:cs typeface="Times New Roman" pitchFamily="18" charset="0"/>
              </a:rPr>
              <a:t>.</a:t>
            </a:r>
          </a:p>
          <a:p>
            <a:r>
              <a:rPr lang="ru-RU" sz="2400" b="1" dirty="0">
                <a:solidFill>
                  <a:srgbClr val="002060"/>
                </a:solidFill>
                <a:latin typeface="Times New Roman" pitchFamily="18" charset="0"/>
                <a:cs typeface="Times New Roman" pitchFamily="18" charset="0"/>
              </a:rPr>
              <a:t>5</a:t>
            </a:r>
            <a:r>
              <a:rPr lang="ru-RU" sz="2400" b="1" dirty="0" smtClean="0">
                <a:solidFill>
                  <a:srgbClr val="002060"/>
                </a:solidFill>
                <a:latin typeface="Times New Roman" pitchFamily="18" charset="0"/>
                <a:cs typeface="Times New Roman" pitchFamily="18" charset="0"/>
              </a:rPr>
              <a:t>.   Организация </a:t>
            </a:r>
            <a:r>
              <a:rPr lang="ru-RU" sz="2400" b="1" dirty="0">
                <a:solidFill>
                  <a:srgbClr val="002060"/>
                </a:solidFill>
                <a:latin typeface="Times New Roman" pitchFamily="18" charset="0"/>
                <a:cs typeface="Times New Roman" pitchFamily="18" charset="0"/>
              </a:rPr>
              <a:t>выставки творческих работ детей  в группе детского сада</a:t>
            </a:r>
            <a:r>
              <a:rPr lang="ru-RU" sz="2400" b="1" dirty="0" smtClean="0">
                <a:solidFill>
                  <a:srgbClr val="002060"/>
                </a:solidFill>
                <a:latin typeface="Times New Roman" pitchFamily="18" charset="0"/>
                <a:cs typeface="Times New Roman" pitchFamily="18" charset="0"/>
              </a:rPr>
              <a:t>.</a:t>
            </a:r>
          </a:p>
          <a:p>
            <a:pPr lvl="0"/>
            <a:r>
              <a:rPr lang="ru-RU" sz="2400" b="1" dirty="0">
                <a:solidFill>
                  <a:srgbClr val="002060"/>
                </a:solidFill>
                <a:latin typeface="Times New Roman" pitchFamily="18" charset="0"/>
                <a:cs typeface="Times New Roman" pitchFamily="18" charset="0"/>
              </a:rPr>
              <a:t>6</a:t>
            </a:r>
            <a:r>
              <a:rPr lang="ru-RU" sz="2800" b="1" dirty="0" smtClean="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Изготовление </a:t>
            </a:r>
            <a:r>
              <a:rPr lang="ru-RU" sz="2400" b="1" dirty="0" smtClean="0">
                <a:solidFill>
                  <a:srgbClr val="002060"/>
                </a:solidFill>
                <a:latin typeface="Times New Roman" pitchFamily="18" charset="0"/>
                <a:cs typeface="Times New Roman" pitchFamily="18" charset="0"/>
              </a:rPr>
              <a:t>стенгазеты «</a:t>
            </a:r>
            <a:r>
              <a:rPr lang="ru-RU" sz="2400" b="1" dirty="0">
                <a:solidFill>
                  <a:srgbClr val="002060"/>
                </a:solidFill>
                <a:latin typeface="Times New Roman" pitchFamily="18" charset="0"/>
                <a:cs typeface="Times New Roman" pitchFamily="18" charset="0"/>
              </a:rPr>
              <a:t>Т</a:t>
            </a:r>
            <a:r>
              <a:rPr lang="ru-RU" sz="2400" b="1" dirty="0" smtClean="0">
                <a:solidFill>
                  <a:srgbClr val="002060"/>
                </a:solidFill>
                <a:latin typeface="Times New Roman" pitchFamily="18" charset="0"/>
                <a:cs typeface="Times New Roman" pitchFamily="18" charset="0"/>
              </a:rPr>
              <a:t>радиции семьи нашей </a:t>
            </a:r>
            <a:r>
              <a:rPr lang="ru-RU" sz="2400" b="1" dirty="0">
                <a:solidFill>
                  <a:srgbClr val="002060"/>
                </a:solidFill>
                <a:latin typeface="Times New Roman" pitchFamily="18" charset="0"/>
                <a:cs typeface="Times New Roman" pitchFamily="18" charset="0"/>
              </a:rPr>
              <a:t>группы»</a:t>
            </a:r>
          </a:p>
          <a:p>
            <a:r>
              <a:rPr lang="ru-RU" sz="2800" b="1" dirty="0">
                <a:solidFill>
                  <a:srgbClr val="002060"/>
                </a:solidFill>
                <a:latin typeface="Times New Roman" pitchFamily="18" charset="0"/>
                <a:cs typeface="Times New Roman" pitchFamily="18" charset="0"/>
              </a:rPr>
              <a:t/>
            </a:r>
            <a:br>
              <a:rPr lang="ru-RU" sz="28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
            </a:r>
            <a:br>
              <a:rPr lang="ru-RU" sz="2400" b="1" dirty="0">
                <a:solidFill>
                  <a:srgbClr val="002060"/>
                </a:solidFill>
                <a:latin typeface="Times New Roman" pitchFamily="18" charset="0"/>
                <a:cs typeface="Times New Roman" pitchFamily="18" charset="0"/>
              </a:rPr>
            </a:b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712094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116632"/>
            <a:ext cx="7992888" cy="5945217"/>
          </a:xfrm>
          <a:prstGeom prst="rect">
            <a:avLst/>
          </a:prstGeom>
        </p:spPr>
        <p:txBody>
          <a:bodyPr wrap="square">
            <a:spAutoFit/>
          </a:bodyPr>
          <a:lstStyle/>
          <a:p>
            <a:pPr algn="ctr"/>
            <a:endParaRPr lang="ru-RU" sz="3600" b="1" dirty="0" smtClean="0">
              <a:solidFill>
                <a:srgbClr val="002060"/>
              </a:solidFill>
              <a:latin typeface="Times New Roman" pitchFamily="18" charset="0"/>
              <a:cs typeface="Times New Roman" pitchFamily="18" charset="0"/>
            </a:endParaRPr>
          </a:p>
          <a:p>
            <a:pPr algn="ctr"/>
            <a:r>
              <a:rPr lang="ru-RU" sz="3600" b="1" dirty="0" smtClean="0">
                <a:solidFill>
                  <a:srgbClr val="002060"/>
                </a:solidFill>
                <a:latin typeface="Times New Roman" pitchFamily="18" charset="0"/>
                <a:cs typeface="Times New Roman" pitchFamily="18" charset="0"/>
              </a:rPr>
              <a:t>Актуальность</a:t>
            </a:r>
            <a:r>
              <a:rPr lang="ru-RU" sz="3600" b="1" dirty="0">
                <a:solidFill>
                  <a:srgbClr val="002060"/>
                </a:solidFill>
                <a:latin typeface="Times New Roman" pitchFamily="18" charset="0"/>
                <a:cs typeface="Times New Roman" pitchFamily="18" charset="0"/>
              </a:rPr>
              <a:t>:</a:t>
            </a:r>
          </a:p>
          <a:p>
            <a:pPr>
              <a:spcAft>
                <a:spcPts val="1000"/>
              </a:spcAft>
            </a:pPr>
            <a:r>
              <a:rPr lang="ru-RU" sz="2000" b="1" dirty="0">
                <a:solidFill>
                  <a:srgbClr val="002060"/>
                </a:solidFill>
                <a:latin typeface="Times New Roman" pitchFamily="18" charset="0"/>
                <a:ea typeface="Calibri"/>
                <a:cs typeface="Times New Roman" pitchFamily="18" charset="0"/>
              </a:rPr>
              <a:t>Актуальность проблемы </a:t>
            </a:r>
            <a:r>
              <a:rPr lang="ru-RU" sz="2000" b="1" dirty="0" smtClean="0">
                <a:solidFill>
                  <a:srgbClr val="002060"/>
                </a:solidFill>
                <a:latin typeface="Times New Roman" pitchFamily="18" charset="0"/>
                <a:ea typeface="Calibri"/>
                <a:cs typeface="Times New Roman" pitchFamily="18" charset="0"/>
              </a:rPr>
              <a:t>духовно-нравственного </a:t>
            </a:r>
            <a:r>
              <a:rPr lang="ru-RU" sz="2000" b="1" dirty="0">
                <a:solidFill>
                  <a:srgbClr val="002060"/>
                </a:solidFill>
                <a:latin typeface="Times New Roman" pitchFamily="18" charset="0"/>
                <a:ea typeface="Calibri"/>
                <a:cs typeface="Times New Roman" pitchFamily="18" charset="0"/>
              </a:rPr>
              <a:t>воспитания детей дошкольного возраста обусловлена тем, что данный процесс воспитания необходимо начинать именно в дошкольном возрасте, в связи с тем, что в дошкольном возрасте происходит формирование культурно-ценностной ориентации, нравственной основы личности ребенка, развитие его эмоций, чувств, мышления</a:t>
            </a:r>
            <a:r>
              <a:rPr lang="ru-RU" sz="2000" b="1" dirty="0" smtClean="0">
                <a:solidFill>
                  <a:srgbClr val="002060"/>
                </a:solidFill>
                <a:latin typeface="Times New Roman" pitchFamily="18" charset="0"/>
                <a:ea typeface="Calibri"/>
                <a:cs typeface="Times New Roman" pitchFamily="18" charset="0"/>
              </a:rPr>
              <a:t>.</a:t>
            </a:r>
            <a:r>
              <a:rPr lang="ru-RU" sz="2000" b="1" dirty="0">
                <a:solidFill>
                  <a:srgbClr val="002060"/>
                </a:solidFill>
                <a:latin typeface="Times New Roman" pitchFamily="18" charset="0"/>
                <a:cs typeface="Times New Roman" pitchFamily="18" charset="0"/>
              </a:rPr>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    Семья </a:t>
            </a:r>
            <a:r>
              <a:rPr lang="ru-RU" sz="2000" b="1" dirty="0">
                <a:solidFill>
                  <a:srgbClr val="002060"/>
                </a:solidFill>
                <a:latin typeface="Times New Roman" pitchFamily="18" charset="0"/>
                <a:cs typeface="Times New Roman" pitchFamily="18" charset="0"/>
              </a:rPr>
              <a:t>есть важнейший институт воспитания </a:t>
            </a:r>
            <a:r>
              <a:rPr lang="ru-RU" sz="2000" b="1" dirty="0" smtClean="0">
                <a:solidFill>
                  <a:srgbClr val="002060"/>
                </a:solidFill>
                <a:latin typeface="Times New Roman" pitchFamily="18" charset="0"/>
                <a:cs typeface="Times New Roman" pitchFamily="18" charset="0"/>
              </a:rPr>
              <a:t>духовно-нравственных </a:t>
            </a:r>
            <a:r>
              <a:rPr lang="ru-RU" sz="2000" b="1" dirty="0">
                <a:solidFill>
                  <a:srgbClr val="002060"/>
                </a:solidFill>
                <a:latin typeface="Times New Roman" pitchFamily="18" charset="0"/>
                <a:cs typeface="Times New Roman" pitchFamily="18" charset="0"/>
              </a:rPr>
              <a:t>качеств </a:t>
            </a:r>
            <a:r>
              <a:rPr lang="ru-RU" sz="2000" b="1" dirty="0" smtClean="0">
                <a:solidFill>
                  <a:srgbClr val="002060"/>
                </a:solidFill>
                <a:latin typeface="Times New Roman" pitchFamily="18" charset="0"/>
                <a:cs typeface="Times New Roman" pitchFamily="18" charset="0"/>
              </a:rPr>
              <a:t>ребёнка.</a:t>
            </a:r>
            <a:r>
              <a:rPr lang="ru-RU" sz="2000" dirty="0" smtClean="0">
                <a:solidFill>
                  <a:srgbClr val="111111"/>
                </a:solidFill>
                <a:latin typeface="Arial"/>
              </a:rPr>
              <a:t> </a:t>
            </a:r>
            <a:r>
              <a:rPr lang="ru-RU" sz="2000" b="1" dirty="0" smtClean="0">
                <a:solidFill>
                  <a:srgbClr val="002060"/>
                </a:solidFill>
                <a:latin typeface="Times New Roman" pitchFamily="18" charset="0"/>
                <a:cs typeface="Times New Roman" pitchFamily="18" charset="0"/>
              </a:rPr>
              <a:t>Родители маленьких детей должны быть </a:t>
            </a:r>
            <a:r>
              <a:rPr lang="ru-RU" sz="2000" b="1" dirty="0">
                <a:solidFill>
                  <a:srgbClr val="002060"/>
                </a:solidFill>
                <a:latin typeface="Times New Roman" pitchFamily="18" charset="0"/>
                <a:cs typeface="Times New Roman" pitchFamily="18" charset="0"/>
              </a:rPr>
              <a:t>примером поведения дома и в общественных </a:t>
            </a:r>
            <a:r>
              <a:rPr lang="ru-RU" sz="2000" b="1" dirty="0" smtClean="0">
                <a:solidFill>
                  <a:srgbClr val="002060"/>
                </a:solidFill>
                <a:latin typeface="Times New Roman" pitchFamily="18" charset="0"/>
                <a:cs typeface="Times New Roman" pitchFamily="18" charset="0"/>
              </a:rPr>
              <a:t>местах. </a:t>
            </a:r>
          </a:p>
          <a:p>
            <a:pPr>
              <a:spcAft>
                <a:spcPts val="1000"/>
              </a:spcAft>
            </a:pPr>
            <a:r>
              <a:rPr lang="ru-RU" sz="2000" b="1" dirty="0" smtClean="0">
                <a:solidFill>
                  <a:srgbClr val="002060"/>
                </a:solidFill>
                <a:latin typeface="Times New Roman" pitchFamily="18" charset="0"/>
                <a:cs typeface="Times New Roman" pitchFamily="18" charset="0"/>
              </a:rPr>
              <a:t>Духовно-нравственное</a:t>
            </a:r>
            <a:r>
              <a:rPr lang="ru-RU" sz="2000" b="1" dirty="0">
                <a:solidFill>
                  <a:srgbClr val="002060"/>
                </a:solidFill>
                <a:latin typeface="Times New Roman" pitchFamily="18" charset="0"/>
                <a:cs typeface="Times New Roman" pitchFamily="18" charset="0"/>
              </a:rPr>
              <a:t> воспитание подрастающего </a:t>
            </a:r>
            <a:r>
              <a:rPr lang="ru-RU" sz="2000" b="1" dirty="0" smtClean="0">
                <a:solidFill>
                  <a:srgbClr val="002060"/>
                </a:solidFill>
                <a:latin typeface="Times New Roman" pitchFamily="18" charset="0"/>
                <a:cs typeface="Times New Roman" pitchFamily="18" charset="0"/>
              </a:rPr>
              <a:t>поколения- </a:t>
            </a:r>
            <a:r>
              <a:rPr lang="ru-RU" sz="2000" b="1" dirty="0">
                <a:solidFill>
                  <a:srgbClr val="002060"/>
                </a:solidFill>
                <a:latin typeface="Times New Roman" pitchFamily="18" charset="0"/>
                <a:cs typeface="Times New Roman" pitchFamily="18" charset="0"/>
              </a:rPr>
              <a:t>одна из самых актуальных проблем современной педагогики</a:t>
            </a:r>
            <a:r>
              <a:rPr lang="ru-RU" sz="2000" b="1" dirty="0" smtClean="0">
                <a:solidFill>
                  <a:srgbClr val="002060"/>
                </a:solidFill>
                <a:latin typeface="Times New Roman" pitchFamily="18" charset="0"/>
                <a:cs typeface="Times New Roman" pitchFamily="18" charset="0"/>
              </a:rPr>
              <a:t>. Что </a:t>
            </a:r>
            <a:r>
              <a:rPr lang="ru-RU" sz="2000" b="1" dirty="0">
                <a:solidFill>
                  <a:srgbClr val="002060"/>
                </a:solidFill>
                <a:latin typeface="Times New Roman" pitchFamily="18" charset="0"/>
                <a:cs typeface="Times New Roman" pitchFamily="18" charset="0"/>
              </a:rPr>
              <a:t>возьмут наши дети в будущее: внешнее преклонение перед красивой одеждой, современными гаджетами или внутреннюю духовную культуру? </a:t>
            </a:r>
            <a:endParaRPr lang="ru-RU" sz="2000" b="1" i="0"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88760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332656"/>
            <a:ext cx="8064896" cy="6529993"/>
          </a:xfrm>
          <a:prstGeom prst="rect">
            <a:avLst/>
          </a:prstGeom>
        </p:spPr>
        <p:txBody>
          <a:bodyPr wrap="square">
            <a:spAutoFit/>
          </a:bodyPr>
          <a:lstStyle/>
          <a:p>
            <a:pPr lvl="0">
              <a:spcBef>
                <a:spcPct val="20000"/>
              </a:spcBef>
              <a:buClr>
                <a:prstClr val="white">
                  <a:shade val="95000"/>
                </a:prstClr>
              </a:buClr>
              <a:buSzPct val="65000"/>
            </a:pPr>
            <a:r>
              <a:rPr lang="ru-RU" sz="2800" b="1" cap="all" dirty="0" smtClean="0">
                <a:ln w="6350">
                  <a:noFill/>
                </a:ln>
                <a:solidFill>
                  <a:schemeClr val="accent2">
                    <a:lumMod val="50000"/>
                  </a:schemeClr>
                </a:solidFill>
                <a:latin typeface="Times New Roman" pitchFamily="18" charset="0"/>
                <a:ea typeface="+mj-ea"/>
                <a:cs typeface="Times New Roman" pitchFamily="18" charset="0"/>
              </a:rPr>
              <a:t>Духовно - </a:t>
            </a:r>
            <a:r>
              <a:rPr lang="ru-RU" sz="2800" b="1" cap="all" dirty="0" err="1" smtClean="0">
                <a:ln w="6350">
                  <a:noFill/>
                </a:ln>
                <a:solidFill>
                  <a:schemeClr val="accent2">
                    <a:lumMod val="50000"/>
                  </a:schemeClr>
                </a:solidFill>
                <a:latin typeface="Times New Roman" pitchFamily="18" charset="0"/>
                <a:ea typeface="+mj-ea"/>
                <a:cs typeface="Times New Roman" pitchFamily="18" charset="0"/>
              </a:rPr>
              <a:t>нРАВСТВенное</a:t>
            </a:r>
            <a:r>
              <a:rPr lang="ru-RU" sz="2800" b="1" cap="all" dirty="0" smtClean="0">
                <a:ln w="6350">
                  <a:noFill/>
                </a:ln>
                <a:solidFill>
                  <a:schemeClr val="accent2">
                    <a:lumMod val="50000"/>
                  </a:schemeClr>
                </a:solidFill>
                <a:latin typeface="Times New Roman" pitchFamily="18" charset="0"/>
                <a:ea typeface="+mj-ea"/>
                <a:cs typeface="Times New Roman" pitchFamily="18" charset="0"/>
              </a:rPr>
              <a:t> воспитание </a:t>
            </a:r>
            <a:r>
              <a:rPr lang="ru-RU" sz="2800" b="1" cap="all" dirty="0" smtClean="0">
                <a:ln w="6350">
                  <a:noFill/>
                </a:ln>
                <a:solidFill>
                  <a:srgbClr val="002060"/>
                </a:solidFill>
                <a:latin typeface="Times New Roman" pitchFamily="18" charset="0"/>
                <a:ea typeface="+mj-ea"/>
                <a:cs typeface="Times New Roman" pitchFamily="18" charset="0"/>
              </a:rPr>
              <a:t>–</a:t>
            </a:r>
            <a:r>
              <a:rPr lang="ru-RU" sz="2000" b="1" cap="all" dirty="0" smtClean="0">
                <a:ln w="6350">
                  <a:noFill/>
                </a:ln>
                <a:solidFill>
                  <a:srgbClr val="002060"/>
                </a:solidFill>
                <a:latin typeface="Times New Roman" pitchFamily="18" charset="0"/>
                <a:cs typeface="Times New Roman" pitchFamily="18" charset="0"/>
              </a:rPr>
              <a:t> Это </a:t>
            </a:r>
            <a:r>
              <a:rPr lang="ru-RU" sz="2800" b="1" dirty="0" smtClean="0">
                <a:solidFill>
                  <a:srgbClr val="002060"/>
                </a:solidFill>
                <a:latin typeface="Times New Roman"/>
              </a:rPr>
              <a:t>воспитание, </a:t>
            </a:r>
            <a:r>
              <a:rPr lang="ru-RU" sz="2800" b="1" dirty="0">
                <a:solidFill>
                  <a:srgbClr val="002060"/>
                </a:solidFill>
                <a:latin typeface="Times New Roman"/>
              </a:rPr>
              <a:t>направленное на </a:t>
            </a:r>
            <a:r>
              <a:rPr lang="ru-RU" sz="2800" b="1" dirty="0" smtClean="0">
                <a:solidFill>
                  <a:srgbClr val="002060"/>
                </a:solidFill>
                <a:latin typeface="Times New Roman" pitchFamily="18" charset="0"/>
                <a:cs typeface="Times New Roman" pitchFamily="18" charset="0"/>
              </a:rPr>
              <a:t>формирование</a:t>
            </a:r>
            <a:r>
              <a:rPr lang="ru-RU" sz="2400" dirty="0" smtClean="0">
                <a:solidFill>
                  <a:srgbClr val="333333"/>
                </a:solidFill>
                <a:latin typeface="Times New Roman" pitchFamily="18" charset="0"/>
                <a:cs typeface="Times New Roman" pitchFamily="18" charset="0"/>
              </a:rPr>
              <a:t> </a:t>
            </a:r>
            <a:r>
              <a:rPr lang="ru-RU" sz="2800" b="1" dirty="0">
                <a:solidFill>
                  <a:srgbClr val="002060"/>
                </a:solidFill>
                <a:latin typeface="Times New Roman"/>
              </a:rPr>
              <a:t>нравственной позиции и нравственного поведения</a:t>
            </a:r>
            <a:r>
              <a:rPr lang="ru-RU" sz="2800" b="1" dirty="0" smtClean="0">
                <a:solidFill>
                  <a:srgbClr val="333333"/>
                </a:solidFill>
                <a:latin typeface="Times New Roman" pitchFamily="18" charset="0"/>
                <a:cs typeface="Times New Roman" pitchFamily="18" charset="0"/>
              </a:rPr>
              <a:t>, </a:t>
            </a:r>
            <a:r>
              <a:rPr lang="ru-RU" sz="2800" b="1" dirty="0">
                <a:solidFill>
                  <a:srgbClr val="002060"/>
                </a:solidFill>
                <a:latin typeface="Times New Roman" pitchFamily="18" charset="0"/>
                <a:cs typeface="Times New Roman" pitchFamily="18" charset="0"/>
              </a:rPr>
              <a:t>обеспечивающего </a:t>
            </a:r>
            <a:r>
              <a:rPr lang="ru-RU" sz="2800" b="1" dirty="0" smtClean="0">
                <a:solidFill>
                  <a:srgbClr val="002060"/>
                </a:solidFill>
                <a:latin typeface="Times New Roman" pitchFamily="18" charset="0"/>
                <a:cs typeface="Times New Roman" pitchFamily="18" charset="0"/>
              </a:rPr>
              <a:t>устойчивое и гармоничное </a:t>
            </a:r>
            <a:r>
              <a:rPr lang="ru-RU" sz="2800" b="1" dirty="0">
                <a:solidFill>
                  <a:srgbClr val="002060"/>
                </a:solidFill>
                <a:latin typeface="Times New Roman" pitchFamily="18" charset="0"/>
                <a:cs typeface="Times New Roman" pitchFamily="18" charset="0"/>
              </a:rPr>
              <a:t>развитие </a:t>
            </a:r>
            <a:r>
              <a:rPr lang="ru-RU" sz="2800" b="1" dirty="0" smtClean="0">
                <a:solidFill>
                  <a:srgbClr val="002060"/>
                </a:solidFill>
                <a:latin typeface="Times New Roman" pitchFamily="18" charset="0"/>
                <a:cs typeface="Times New Roman" pitchFamily="18" charset="0"/>
              </a:rPr>
              <a:t>личности, </a:t>
            </a:r>
            <a:r>
              <a:rPr lang="ru-RU" sz="2800" b="1" dirty="0">
                <a:solidFill>
                  <a:srgbClr val="002060"/>
                </a:solidFill>
                <a:latin typeface="Times New Roman" pitchFamily="18" charset="0"/>
                <a:cs typeface="Times New Roman" pitchFamily="18" charset="0"/>
              </a:rPr>
              <a:t>включающее в себя воспитание чувства долга, справедливости, </a:t>
            </a:r>
            <a:r>
              <a:rPr lang="ru-RU" sz="2800" b="1" dirty="0" smtClean="0">
                <a:solidFill>
                  <a:srgbClr val="002060"/>
                </a:solidFill>
                <a:latin typeface="Times New Roman" pitchFamily="18" charset="0"/>
                <a:cs typeface="Times New Roman" pitchFamily="18" charset="0"/>
              </a:rPr>
              <a:t>ответственности; способности делать выбор между добром и злом. </a:t>
            </a:r>
            <a:r>
              <a:rPr lang="ru-RU" sz="3200" b="1" dirty="0" smtClean="0">
                <a:solidFill>
                  <a:srgbClr val="002060"/>
                </a:solidFill>
                <a:latin typeface="Times New Roman"/>
              </a:rPr>
              <a:t> </a:t>
            </a:r>
          </a:p>
          <a:p>
            <a:pPr lvl="0">
              <a:spcAft>
                <a:spcPts val="1000"/>
              </a:spcAft>
            </a:pPr>
            <a:r>
              <a:rPr lang="ru-RU" sz="3600" b="1" dirty="0">
                <a:solidFill>
                  <a:srgbClr val="0070C0"/>
                </a:solidFill>
                <a:latin typeface="Times New Roman"/>
              </a:rPr>
              <a:t> </a:t>
            </a:r>
            <a:r>
              <a:rPr lang="ru-RU" sz="3600" b="1" dirty="0" smtClean="0">
                <a:solidFill>
                  <a:srgbClr val="0070C0"/>
                </a:solidFill>
                <a:latin typeface="Times New Roman"/>
              </a:rPr>
              <a:t>    </a:t>
            </a:r>
            <a:r>
              <a:rPr lang="ru-RU" sz="2800" b="1" dirty="0">
                <a:solidFill>
                  <a:srgbClr val="002060"/>
                </a:solidFill>
                <a:latin typeface="Times New Roman"/>
                <a:cs typeface="Times New Roman"/>
              </a:rPr>
              <a:t>Т</a:t>
            </a:r>
            <a:r>
              <a:rPr lang="ru-RU" sz="2800" b="1" dirty="0" smtClean="0">
                <a:solidFill>
                  <a:srgbClr val="002060"/>
                </a:solidFill>
                <a:latin typeface="Times New Roman"/>
                <a:ea typeface="Calibri"/>
                <a:cs typeface="Times New Roman"/>
              </a:rPr>
              <a:t>радиции семьи, </a:t>
            </a:r>
            <a:r>
              <a:rPr lang="ru-RU" sz="2800" b="1" dirty="0">
                <a:solidFill>
                  <a:srgbClr val="002060"/>
                </a:solidFill>
                <a:latin typeface="Times New Roman"/>
                <a:ea typeface="Calibri"/>
                <a:cs typeface="Times New Roman"/>
              </a:rPr>
              <a:t>моральные принципы, педагогическое мастерство родителей являются необходимыми условиями формирования </a:t>
            </a:r>
            <a:r>
              <a:rPr lang="ru-RU" sz="2800" b="1" dirty="0" smtClean="0">
                <a:solidFill>
                  <a:srgbClr val="002060"/>
                </a:solidFill>
                <a:latin typeface="Times New Roman"/>
                <a:ea typeface="Calibri"/>
                <a:cs typeface="Times New Roman"/>
              </a:rPr>
              <a:t>духовно-нравственных </a:t>
            </a:r>
            <a:r>
              <a:rPr lang="ru-RU" sz="2800" b="1" dirty="0">
                <a:solidFill>
                  <a:srgbClr val="002060"/>
                </a:solidFill>
                <a:latin typeface="Times New Roman"/>
                <a:ea typeface="Calibri"/>
                <a:cs typeface="Times New Roman"/>
              </a:rPr>
              <a:t>убеждений ребенка.</a:t>
            </a:r>
            <a:endParaRPr lang="ru-RU" sz="2800" dirty="0">
              <a:solidFill>
                <a:prstClr val="black"/>
              </a:solidFill>
              <a:ea typeface="Calibri"/>
              <a:cs typeface="Times New Roman"/>
            </a:endParaRPr>
          </a:p>
          <a:p>
            <a:pPr lvl="0">
              <a:spcBef>
                <a:spcPct val="20000"/>
              </a:spcBef>
              <a:buClr>
                <a:prstClr val="white">
                  <a:shade val="95000"/>
                </a:prstClr>
              </a:buClr>
              <a:buSzPct val="65000"/>
            </a:pPr>
            <a:endParaRPr lang="ru-RU" sz="4000" b="1" dirty="0">
              <a:solidFill>
                <a:srgbClr val="0070C0"/>
              </a:solidFill>
              <a:latin typeface="Times New Roman"/>
            </a:endParaRPr>
          </a:p>
          <a:p>
            <a:endParaRPr lang="ru-RU" sz="1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8975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на\Desktop\1613441843_13-p-fon-dlya-prezentatsii-pro-semy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1560" y="260648"/>
            <a:ext cx="7488832" cy="861774"/>
          </a:xfrm>
          <a:prstGeom prst="rect">
            <a:avLst/>
          </a:prstGeom>
        </p:spPr>
        <p:txBody>
          <a:bodyPr wrap="square">
            <a:spAutoFit/>
          </a:bodyPr>
          <a:lstStyle/>
          <a:p>
            <a:pPr marL="548640" lvl="0" indent="-411480">
              <a:spcBef>
                <a:spcPct val="20000"/>
              </a:spcBef>
              <a:buClr>
                <a:prstClr val="white">
                  <a:shade val="95000"/>
                </a:prstClr>
              </a:buClr>
              <a:buSzPct val="65000"/>
            </a:pPr>
            <a:endParaRPr lang="ru-RU" sz="3600" b="1" dirty="0">
              <a:solidFill>
                <a:srgbClr val="002060"/>
              </a:solidFill>
              <a:latin typeface="Times New Roman"/>
            </a:endParaRPr>
          </a:p>
          <a:p>
            <a:endParaRPr lang="ru-RU" sz="1400" dirty="0">
              <a:solidFill>
                <a:srgbClr val="FF0000"/>
              </a:solidFill>
              <a:latin typeface="Times New Roman" pitchFamily="18" charset="0"/>
              <a:cs typeface="Times New Roman" pitchFamily="18" charset="0"/>
            </a:endParaRPr>
          </a:p>
        </p:txBody>
      </p:sp>
      <p:sp>
        <p:nvSpPr>
          <p:cNvPr id="4" name="Прямоугольник 3"/>
          <p:cNvSpPr/>
          <p:nvPr/>
        </p:nvSpPr>
        <p:spPr>
          <a:xfrm>
            <a:off x="467544" y="260648"/>
            <a:ext cx="8136904" cy="5758499"/>
          </a:xfrm>
          <a:prstGeom prst="rect">
            <a:avLst/>
          </a:prstGeom>
        </p:spPr>
        <p:txBody>
          <a:bodyPr wrap="square">
            <a:spAutoFit/>
          </a:bodyPr>
          <a:lstStyle/>
          <a:p>
            <a:pPr marL="342900" lvl="0" indent="-342900">
              <a:spcBef>
                <a:spcPct val="20000"/>
              </a:spcBef>
              <a:buFont typeface="Arial" pitchFamily="34" charset="0"/>
              <a:buChar char="•"/>
            </a:pPr>
            <a:r>
              <a:rPr lang="ru-RU" sz="3600" b="1" dirty="0">
                <a:solidFill>
                  <a:srgbClr val="002060"/>
                </a:solidFill>
                <a:latin typeface="Times New Roman" pitchFamily="18" charset="0"/>
                <a:cs typeface="Times New Roman" pitchFamily="18" charset="0"/>
              </a:rPr>
              <a:t>Т</a:t>
            </a:r>
            <a:r>
              <a:rPr lang="ru-RU" sz="3600" b="1" dirty="0" smtClean="0">
                <a:solidFill>
                  <a:srgbClr val="002060"/>
                </a:solidFill>
                <a:latin typeface="Times New Roman" pitchFamily="18" charset="0"/>
                <a:cs typeface="Times New Roman" pitchFamily="18" charset="0"/>
              </a:rPr>
              <a:t>радиции семьи </a:t>
            </a:r>
            <a:r>
              <a:rPr lang="ru-RU" sz="3600" b="1" dirty="0" smtClean="0">
                <a:solidFill>
                  <a:srgbClr val="002060"/>
                </a:solidFill>
                <a:latin typeface="Times New Roman" pitchFamily="18" charset="0"/>
                <a:cs typeface="Times New Roman" pitchFamily="18" charset="0"/>
              </a:rPr>
              <a:t>–</a:t>
            </a:r>
            <a:r>
              <a:rPr lang="ru-RU" sz="3100" b="1" dirty="0">
                <a:solidFill>
                  <a:srgbClr val="002060"/>
                </a:solidFill>
                <a:latin typeface="Times New Roman" pitchFamily="18" charset="0"/>
                <a:cs typeface="Times New Roman" pitchFamily="18" charset="0"/>
              </a:rPr>
              <a:t>это обычные принятые в семье нормы, манеры поведения, обычаи и взгляды, которые передаются из поколения в </a:t>
            </a:r>
            <a:r>
              <a:rPr lang="ru-RU" sz="3100" b="1" dirty="0" smtClean="0">
                <a:solidFill>
                  <a:srgbClr val="002060"/>
                </a:solidFill>
                <a:latin typeface="Times New Roman" pitchFamily="18" charset="0"/>
                <a:cs typeface="Times New Roman" pitchFamily="18" charset="0"/>
              </a:rPr>
              <a:t>поколение. (Толковый словарь С.И. Ожегов)</a:t>
            </a:r>
            <a:r>
              <a:rPr lang="ru-RU" sz="3600" b="1" dirty="0" smtClean="0">
                <a:solidFill>
                  <a:srgbClr val="002060"/>
                </a:solidFill>
                <a:latin typeface="Times New Roman" pitchFamily="18" charset="0"/>
                <a:cs typeface="Times New Roman" pitchFamily="18" charset="0"/>
              </a:rPr>
              <a:t> </a:t>
            </a:r>
          </a:p>
          <a:p>
            <a:pPr marL="342900" lvl="0" indent="-342900" fontAlgn="base">
              <a:spcBef>
                <a:spcPct val="20000"/>
              </a:spcBef>
              <a:spcAft>
                <a:spcPct val="0"/>
              </a:spcAft>
              <a:buFont typeface="Arial" charset="0"/>
              <a:buChar char="•"/>
              <a:defRPr/>
            </a:pPr>
            <a:r>
              <a:rPr lang="ru-RU" sz="3600" b="1" dirty="0">
                <a:solidFill>
                  <a:srgbClr val="002060"/>
                </a:solidFill>
                <a:latin typeface="Times New Roman"/>
                <a:ea typeface="+mj-ea"/>
                <a:cs typeface="+mj-cs"/>
              </a:rPr>
              <a:t>Т</a:t>
            </a:r>
            <a:r>
              <a:rPr lang="ru-RU" sz="3600" b="1" dirty="0" smtClean="0">
                <a:solidFill>
                  <a:srgbClr val="002060"/>
                </a:solidFill>
                <a:latin typeface="Times New Roman"/>
                <a:ea typeface="+mj-ea"/>
                <a:cs typeface="+mj-cs"/>
              </a:rPr>
              <a:t>радиции семьи </a:t>
            </a:r>
            <a:r>
              <a:rPr lang="ru-RU" sz="3600" b="1" dirty="0">
                <a:solidFill>
                  <a:srgbClr val="002060"/>
                </a:solidFill>
                <a:latin typeface="Times New Roman"/>
                <a:ea typeface="+mj-ea"/>
                <a:cs typeface="+mj-cs"/>
              </a:rPr>
              <a:t>- </a:t>
            </a:r>
            <a:r>
              <a:rPr lang="ru-RU" sz="3200" b="1" dirty="0">
                <a:solidFill>
                  <a:srgbClr val="002060"/>
                </a:solidFill>
                <a:latin typeface="Times New Roman"/>
                <a:ea typeface="+mj-ea"/>
                <a:cs typeface="+mj-cs"/>
              </a:rPr>
              <a:t>это духовная атмосфера </a:t>
            </a:r>
            <a:r>
              <a:rPr lang="ru-RU" sz="3200" b="1" dirty="0" smtClean="0">
                <a:solidFill>
                  <a:srgbClr val="002060"/>
                </a:solidFill>
                <a:latin typeface="Times New Roman"/>
                <a:ea typeface="+mj-ea"/>
                <a:cs typeface="+mj-cs"/>
              </a:rPr>
              <a:t>дома, это действие или порядок вещей устоявшихся временем, повторяющихся в неизменном виде раз за разом. Это то, к чему привыкаешь и что воспринимаешь как должное</a:t>
            </a:r>
            <a:r>
              <a:rPr lang="ru-RU" sz="3200" b="1" dirty="0" smtClean="0">
                <a:solidFill>
                  <a:srgbClr val="5504F8"/>
                </a:solidFill>
                <a:latin typeface="Times New Roman"/>
                <a:ea typeface="+mj-ea"/>
                <a:cs typeface="+mj-cs"/>
              </a:rPr>
              <a:t>.</a:t>
            </a:r>
            <a:endParaRPr lang="ru-RU"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334003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1256</TotalTime>
  <Words>1339</Words>
  <Application>Microsoft Office PowerPoint</Application>
  <PresentationFormat>Экран (4:3)</PresentationFormat>
  <Paragraphs>133</Paragraphs>
  <Slides>32</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32</vt:i4>
      </vt:variant>
    </vt:vector>
  </HeadingPairs>
  <TitlesOfParts>
    <vt:vector size="40" baseType="lpstr">
      <vt:lpstr>Arial</vt:lpstr>
      <vt:lpstr>Calibri</vt:lpstr>
      <vt:lpstr>Century Gothic</vt:lpstr>
      <vt:lpstr>Courier New CYR</vt:lpstr>
      <vt:lpstr>Times New Roman</vt:lpstr>
      <vt:lpstr>Wingdings</vt:lpstr>
      <vt:lpstr>Wingdings 3</vt:lpstr>
      <vt:lpstr>Сектор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user</cp:lastModifiedBy>
  <cp:revision>127</cp:revision>
  <dcterms:created xsi:type="dcterms:W3CDTF">2022-01-23T09:46:24Z</dcterms:created>
  <dcterms:modified xsi:type="dcterms:W3CDTF">2022-11-26T18:22:27Z</dcterms:modified>
</cp:coreProperties>
</file>