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0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36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44825"/>
            <a:ext cx="7632848" cy="237626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sz="6000" b="1" i="1" dirty="0" smtClean="0">
                <a:solidFill>
                  <a:srgbClr val="943634"/>
                </a:solidFill>
                <a:latin typeface="Georgia" panose="02040502050405020303" pitchFamily="18" charset="0"/>
              </a:rPr>
              <a:t>Игра</a:t>
            </a:r>
            <a:br>
              <a:rPr lang="ru-RU" sz="6000" b="1" i="1" dirty="0" smtClean="0">
                <a:solidFill>
                  <a:srgbClr val="943634"/>
                </a:solidFill>
                <a:latin typeface="Georgia" panose="02040502050405020303" pitchFamily="18" charset="0"/>
              </a:rPr>
            </a:br>
            <a:r>
              <a:rPr lang="ru-RU" sz="6000" b="1" i="1" dirty="0" smtClean="0">
                <a:solidFill>
                  <a:srgbClr val="943634"/>
                </a:solidFill>
                <a:latin typeface="Georgia" panose="02040502050405020303" pitchFamily="18" charset="0"/>
              </a:rPr>
              <a:t>«Делим слова на слоги»</a:t>
            </a:r>
            <a:br>
              <a:rPr lang="ru-RU" sz="6000" b="1" i="1" dirty="0" smtClean="0">
                <a:solidFill>
                  <a:srgbClr val="943634"/>
                </a:solidFill>
                <a:latin typeface="Georgia" panose="02040502050405020303" pitchFamily="18" charset="0"/>
              </a:rPr>
            </a:br>
            <a:r>
              <a:rPr lang="ru-RU" sz="3100" i="1" dirty="0" smtClean="0">
                <a:solidFill>
                  <a:srgbClr val="943634"/>
                </a:solidFill>
                <a:latin typeface="Georgia" panose="02040502050405020303" pitchFamily="18" charset="0"/>
              </a:rPr>
              <a:t>(для детей 6-8 лет)</a:t>
            </a:r>
            <a:endParaRPr lang="ru-RU" sz="3100" i="1" dirty="0">
              <a:solidFill>
                <a:srgbClr val="943634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301208"/>
            <a:ext cx="6400800" cy="108012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9436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Автор-разработчик:</a:t>
            </a:r>
          </a:p>
          <a:p>
            <a:r>
              <a:rPr lang="ru-RU" dirty="0" smtClean="0">
                <a:solidFill>
                  <a:srgbClr val="9436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Коротаева Татьяна Леонидовна, воспитатель МБДОУ г. Иркутск детский сад №79</a:t>
            </a:r>
            <a:endParaRPr lang="ru-RU" dirty="0">
              <a:solidFill>
                <a:srgbClr val="9436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7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371918"/>
            <a:ext cx="7416824" cy="400898"/>
          </a:xfrm>
        </p:spPr>
        <p:txBody>
          <a:bodyPr>
            <a:noAutofit/>
          </a:bodyPr>
          <a:lstStyle/>
          <a:p>
            <a:pPr algn="l"/>
            <a:r>
              <a:rPr lang="ru-RU" sz="2800" i="1" dirty="0">
                <a:solidFill>
                  <a:srgbClr val="F79646">
                    <a:lumMod val="50000"/>
                  </a:srgbClr>
                </a:solidFill>
                <a:latin typeface="Georgia" panose="02040502050405020303" pitchFamily="18" charset="0"/>
              </a:rPr>
              <a:t>Помоги Маше назвать овощ и определить количество слогов в </a:t>
            </a:r>
            <a:r>
              <a:rPr lang="ru-RU" sz="2800" i="1" dirty="0" smtClean="0">
                <a:solidFill>
                  <a:srgbClr val="F79646">
                    <a:lumMod val="50000"/>
                  </a:srgbClr>
                </a:solidFill>
                <a:latin typeface="Georgia" panose="02040502050405020303" pitchFamily="18" charset="0"/>
              </a:rPr>
              <a:t>слове. </a:t>
            </a:r>
            <a:r>
              <a:rPr lang="ru-RU" sz="2800" i="1" dirty="0">
                <a:solidFill>
                  <a:srgbClr val="F79646">
                    <a:lumMod val="50000"/>
                  </a:srgbClr>
                </a:solidFill>
                <a:latin typeface="Georgia" panose="02040502050405020303" pitchFamily="18" charset="0"/>
              </a:rPr>
              <a:t>Наведи стрелку на схему и найди правильный ответ. Если ответ неправильный, то схема пропадёт. При правильном ответе – схема закачается.</a:t>
            </a:r>
            <a:endParaRPr lang="ru-RU" sz="2800" dirty="0"/>
          </a:p>
        </p:txBody>
      </p:sp>
      <p:pic>
        <p:nvPicPr>
          <p:cNvPr id="13" name="Рисунок 12" descr="https://ds05.infourok.ru/uploads/ex/0afe/000932bd-e4680b62/img4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83175" r="65856" b="5156"/>
          <a:stretch/>
        </p:blipFill>
        <p:spPr bwMode="auto">
          <a:xfrm>
            <a:off x="5508104" y="5354870"/>
            <a:ext cx="1627778" cy="5193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https://ds05.infourok.ru/uploads/ex/0afe/000932bd-e4680b62/img4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" t="83940" r="85367" b="5156"/>
          <a:stretch/>
        </p:blipFill>
        <p:spPr bwMode="auto">
          <a:xfrm>
            <a:off x="3347864" y="5373216"/>
            <a:ext cx="1440160" cy="4826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https://ds05.infourok.ru/uploads/ex/0afe/000932bd-e4680b62/img4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2" t="82027" r="38451" b="6112"/>
          <a:stretch/>
        </p:blipFill>
        <p:spPr bwMode="auto">
          <a:xfrm>
            <a:off x="583155" y="5265303"/>
            <a:ext cx="1872208" cy="5905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 descr="https://avatars.mds.yandex.net/get-zen_doc/5253732/pub_60f011c92790f528f2effccd_60f0204bcc08d86f87b05861/scale_120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1" t="16296" r="10880" b="13882"/>
          <a:stretch/>
        </p:blipFill>
        <p:spPr bwMode="auto">
          <a:xfrm rot="20356301">
            <a:off x="2543772" y="3152129"/>
            <a:ext cx="3351052" cy="17472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65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412776"/>
            <a:ext cx="7488832" cy="504056"/>
          </a:xfrm>
        </p:spPr>
        <p:txBody>
          <a:bodyPr>
            <a:noAutofit/>
          </a:bodyPr>
          <a:lstStyle/>
          <a:p>
            <a:pPr algn="l"/>
            <a:r>
              <a:rPr lang="ru-RU" sz="2800" i="1" dirty="0">
                <a:solidFill>
                  <a:srgbClr val="F79646">
                    <a:lumMod val="50000"/>
                  </a:srgbClr>
                </a:solidFill>
                <a:latin typeface="Georgia" panose="02040502050405020303" pitchFamily="18" charset="0"/>
              </a:rPr>
              <a:t>Помоги Маше назвать овощ и определить количество слогов в </a:t>
            </a:r>
            <a:r>
              <a:rPr lang="ru-RU" sz="2800" i="1" dirty="0" smtClean="0">
                <a:solidFill>
                  <a:srgbClr val="F79646">
                    <a:lumMod val="50000"/>
                  </a:srgbClr>
                </a:solidFill>
                <a:latin typeface="Georgia" panose="02040502050405020303" pitchFamily="18" charset="0"/>
              </a:rPr>
              <a:t>слове. </a:t>
            </a:r>
            <a:r>
              <a:rPr lang="ru-RU" sz="2800" i="1" dirty="0">
                <a:solidFill>
                  <a:srgbClr val="F79646">
                    <a:lumMod val="50000"/>
                  </a:srgbClr>
                </a:solidFill>
                <a:latin typeface="Georgia" panose="02040502050405020303" pitchFamily="18" charset="0"/>
              </a:rPr>
              <a:t>Наведи стрелку на схему и найди правильный ответ. Если ответ неправильный, то схема пропадёт. При правильном ответе – схема закачается.</a:t>
            </a:r>
            <a:endParaRPr lang="ru-RU" sz="2800" dirty="0"/>
          </a:p>
        </p:txBody>
      </p:sp>
      <p:pic>
        <p:nvPicPr>
          <p:cNvPr id="15" name="Picture 2" descr="https://freepngimg.com/thumb/eggplant/147057-photos-brinjal-eggplant-free-download-imag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391" y="3068960"/>
            <a:ext cx="2344236" cy="167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https://ds05.infourok.ru/uploads/ex/0afe/000932bd-e4680b62/img4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83175" r="65856" b="5156"/>
          <a:stretch/>
        </p:blipFill>
        <p:spPr bwMode="auto">
          <a:xfrm>
            <a:off x="5436096" y="5379661"/>
            <a:ext cx="1627778" cy="5193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https://ds05.infourok.ru/uploads/ex/0afe/000932bd-e4680b62/img4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" t="83940" r="85367" b="5156"/>
          <a:stretch/>
        </p:blipFill>
        <p:spPr bwMode="auto">
          <a:xfrm>
            <a:off x="3419541" y="5379661"/>
            <a:ext cx="1440160" cy="4826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 descr="https://ds05.infourok.ru/uploads/ex/0afe/000932bd-e4680b62/img4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2" t="82027" r="38451" b="6112"/>
          <a:stretch/>
        </p:blipFill>
        <p:spPr bwMode="auto">
          <a:xfrm>
            <a:off x="827584" y="5271748"/>
            <a:ext cx="1872208" cy="5905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8348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772816"/>
            <a:ext cx="7416824" cy="3024336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5400" b="1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ea typeface="+mn-ea"/>
                <a:cs typeface="+mn-cs"/>
              </a:rPr>
              <a:t>Ты молодец!</a:t>
            </a:r>
            <a:br>
              <a:rPr lang="ru-RU" sz="5400" b="1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ea typeface="+mn-ea"/>
                <a:cs typeface="+mn-cs"/>
              </a:rPr>
            </a:br>
            <a:r>
              <a:rPr lang="ru-RU" sz="4800" b="1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lang="ru-RU" sz="3100" b="1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ea typeface="+mn-ea"/>
                <a:cs typeface="+mn-cs"/>
              </a:rPr>
              <a:t>А теперь научи  играть </a:t>
            </a:r>
            <a:br>
              <a:rPr lang="ru-RU" sz="3100" b="1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ea typeface="+mn-ea"/>
                <a:cs typeface="+mn-cs"/>
              </a:rPr>
            </a:br>
            <a:r>
              <a:rPr lang="ru-RU" sz="3100" b="1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ea typeface="+mn-ea"/>
                <a:cs typeface="+mn-cs"/>
              </a:rPr>
              <a:t> в эту игру своих друзей.</a:t>
            </a:r>
            <a:br>
              <a:rPr lang="ru-RU" sz="3100" b="1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ea typeface="+mn-ea"/>
                <a:cs typeface="+mn-cs"/>
              </a:rPr>
            </a:br>
            <a:endParaRPr lang="ru-RU" sz="31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13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700808"/>
            <a:ext cx="7632848" cy="3744416"/>
          </a:xfrm>
        </p:spPr>
        <p:txBody>
          <a:bodyPr>
            <a:noAutofit/>
          </a:bodyPr>
          <a:lstStyle/>
          <a:p>
            <a:pPr algn="l"/>
            <a:r>
              <a:rPr lang="ru-RU" sz="2800" b="1" i="1" dirty="0" smtClean="0">
                <a:solidFill>
                  <a:srgbClr val="C0504D">
                    <a:lumMod val="75000"/>
                  </a:srgbClr>
                </a:solidFill>
                <a:latin typeface="Georgia" panose="02040502050405020303" pitchFamily="18" charset="0"/>
                <a:cs typeface="Times New Roman" pitchFamily="18" charset="0"/>
              </a:rPr>
              <a:t>                        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  <a:t>Литература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  <a:t/>
            </a:r>
            <a:b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</a:b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  <a:t> 1. Программа </a:t>
            </a:r>
            <a:r>
              <a:rPr lang="ru-RU" sz="2800" i="1" dirty="0" err="1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  <a:t>коррекционно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  <a:t> – развивающей работы в логопедической группе детского сада для детей с общим недоразвитием речи (с 4 до 7 лет). Н. В. </a:t>
            </a:r>
            <a:r>
              <a:rPr lang="ru-RU" sz="2800" i="1" dirty="0" err="1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  <a:t>Нищева.С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  <a:t>- Пб, «Детство – пресс», 2011</a:t>
            </a:r>
            <a:b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</a:b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  <a:t>2.Современная система коррекционной работы в группе компенсирующей направленности для детей с нарушениями речи. Н. В. </a:t>
            </a:r>
            <a:r>
              <a:rPr lang="ru-RU" sz="2800" i="1" dirty="0" err="1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  <a:t>Нищева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  <a:t>. С –Пб .</a:t>
            </a: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  <a:t>2013</a:t>
            </a:r>
            <a:b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  <a:t>3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  <a:t>. Картинки из открытого доступа в интернет- ресурсах.</a:t>
            </a:r>
            <a:b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</a:b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29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7416824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Цель игры: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выполнять слоговой анализ слов из одного, двух и трёх слогов;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закреплять навыки произношения и использования в активной речи одно, двух и трёхсложных слов со стечением согласных и без.</a:t>
            </a:r>
          </a:p>
          <a:p>
            <a:pPr marL="0" indent="0">
              <a:buNone/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Ход игры:</a:t>
            </a: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взрослый предлагает ребёнку посмотреть на слайд, назвать овощ, определить количество слогов в названии овоща, навести левой клавишей мышки на схему, которая соответствует количеству слогов.  </a:t>
            </a:r>
            <a:endParaRPr lang="ru-RU" sz="2800" b="1" i="1" dirty="0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67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96752"/>
            <a:ext cx="7596336" cy="4378498"/>
          </a:xfrm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ea typeface="+mn-ea"/>
                <a:cs typeface="+mn-cs"/>
              </a:rPr>
              <a:t>Это девочка Маша. </a:t>
            </a:r>
            <a:b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ea typeface="+mn-ea"/>
                <a:cs typeface="+mn-cs"/>
              </a:rPr>
            </a:b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ea typeface="+mn-ea"/>
                <a:cs typeface="+mn-cs"/>
              </a:rPr>
              <a:t>     Хочешь с ней поиграть? </a:t>
            </a:r>
            <a:b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ea typeface="+mn-ea"/>
                <a:cs typeface="+mn-cs"/>
              </a:rPr>
            </a:b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ea typeface="+mn-ea"/>
                <a:cs typeface="+mn-cs"/>
              </a:rPr>
              <a:t>     Тогда нажимай на левую </a:t>
            </a:r>
            <a:b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ea typeface="+mn-ea"/>
                <a:cs typeface="+mn-cs"/>
              </a:rPr>
            </a:b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ea typeface="+mn-ea"/>
                <a:cs typeface="+mn-cs"/>
              </a:rPr>
              <a:t>      клавишу мышки и начинай игру. </a:t>
            </a:r>
            <a:b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ea typeface="+mn-ea"/>
                <a:cs typeface="+mn-cs"/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812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1" y="1052736"/>
            <a:ext cx="7416824" cy="1080120"/>
          </a:xfrm>
        </p:spPr>
        <p:txBody>
          <a:bodyPr>
            <a:noAutofit/>
          </a:bodyPr>
          <a:lstStyle/>
          <a:p>
            <a:pPr algn="l"/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Помоги Маше назвать овощ и определить количество слогов в слове. 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Н</a:t>
            </a: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аведи стрелку на схему и найди правильный ответ. Если ответ неправильный, то схема пропадёт. При правильном ответе – схема закачается.</a:t>
            </a:r>
            <a:endParaRPr lang="ru-RU" sz="2800" i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1" name="Picture 13" descr="https://ds05.infourok.ru/uploads/ex/017a/00029989-b324619b/6/hello_html_4d4f9d5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0" b="5201"/>
          <a:stretch/>
        </p:blipFill>
        <p:spPr bwMode="auto">
          <a:xfrm>
            <a:off x="3106038" y="2924944"/>
            <a:ext cx="2001803" cy="198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https://ds05.infourok.ru/uploads/ex/0afe/000932bd-e4680b62/img4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" t="83940" r="85367" b="5156"/>
          <a:stretch/>
        </p:blipFill>
        <p:spPr bwMode="auto">
          <a:xfrm>
            <a:off x="539552" y="5489996"/>
            <a:ext cx="1440160" cy="4826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https://ds05.infourok.ru/uploads/ex/0afe/000932bd-e4680b62/img4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83175" r="65856" b="5156"/>
          <a:stretch/>
        </p:blipFill>
        <p:spPr bwMode="auto">
          <a:xfrm>
            <a:off x="3106038" y="5453306"/>
            <a:ext cx="1627778" cy="5193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https://ds05.infourok.ru/uploads/ex/0afe/000932bd-e4680b62/img4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2" t="82027" r="38451" b="6112"/>
          <a:stretch/>
        </p:blipFill>
        <p:spPr bwMode="auto">
          <a:xfrm>
            <a:off x="5364088" y="5382083"/>
            <a:ext cx="1872208" cy="5905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304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836712"/>
            <a:ext cx="7776864" cy="1440160"/>
          </a:xfrm>
        </p:spPr>
        <p:txBody>
          <a:bodyPr>
            <a:noAutofit/>
          </a:bodyPr>
          <a:lstStyle/>
          <a:p>
            <a:pPr algn="l"/>
            <a:r>
              <a:rPr lang="ru-RU" sz="2800" i="1" dirty="0">
                <a:solidFill>
                  <a:srgbClr val="F79646">
                    <a:lumMod val="50000"/>
                  </a:srgbClr>
                </a:solidFill>
                <a:latin typeface="Georgia" panose="02040502050405020303" pitchFamily="18" charset="0"/>
              </a:rPr>
              <a:t>Помоги Маше назвать овощ и определить количество слогов в </a:t>
            </a:r>
            <a:r>
              <a:rPr lang="ru-RU" sz="2800" i="1" dirty="0" smtClean="0">
                <a:solidFill>
                  <a:srgbClr val="F79646">
                    <a:lumMod val="50000"/>
                  </a:srgbClr>
                </a:solidFill>
                <a:latin typeface="Georgia" panose="02040502050405020303" pitchFamily="18" charset="0"/>
              </a:rPr>
              <a:t>слове. </a:t>
            </a:r>
            <a:r>
              <a:rPr lang="ru-RU" sz="2800" i="1" dirty="0">
                <a:solidFill>
                  <a:srgbClr val="F79646">
                    <a:lumMod val="50000"/>
                  </a:srgbClr>
                </a:solidFill>
                <a:latin typeface="Georgia" panose="02040502050405020303" pitchFamily="18" charset="0"/>
              </a:rPr>
              <a:t>Наведи стрелку на схему и найди правильный ответ. Если ответ неправильный, то схема пропадёт. При правильном ответе – схема закачается.</a:t>
            </a:r>
            <a:endParaRPr lang="ru-RU" sz="2800" dirty="0"/>
          </a:p>
        </p:txBody>
      </p:sp>
      <p:pic>
        <p:nvPicPr>
          <p:cNvPr id="9" name="Рисунок 8" descr="https://papik.pro/uploads/posts/2021-09/1630506106_13-papik-pro-p-tikva-risunok-13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" r="161" b="-949"/>
          <a:stretch/>
        </p:blipFill>
        <p:spPr bwMode="auto">
          <a:xfrm>
            <a:off x="3059832" y="2996952"/>
            <a:ext cx="2016224" cy="1800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https://ds05.infourok.ru/uploads/ex/0afe/000932bd-e4680b62/img4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" t="83940" r="85367" b="5156"/>
          <a:stretch/>
        </p:blipFill>
        <p:spPr bwMode="auto">
          <a:xfrm>
            <a:off x="3347864" y="5373216"/>
            <a:ext cx="1440160" cy="4826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https://ds05.infourok.ru/uploads/ex/0afe/000932bd-e4680b62/img4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83175" r="65856" b="5156"/>
          <a:stretch/>
        </p:blipFill>
        <p:spPr bwMode="auto">
          <a:xfrm>
            <a:off x="827584" y="5354870"/>
            <a:ext cx="1627778" cy="5193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https://ds05.infourok.ru/uploads/ex/0afe/000932bd-e4680b62/img4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2" t="82027" r="38451" b="6112"/>
          <a:stretch/>
        </p:blipFill>
        <p:spPr bwMode="auto">
          <a:xfrm>
            <a:off x="5508104" y="5265303"/>
            <a:ext cx="1872208" cy="5905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9910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96752"/>
            <a:ext cx="7416824" cy="576064"/>
          </a:xfrm>
        </p:spPr>
        <p:txBody>
          <a:bodyPr>
            <a:noAutofit/>
          </a:bodyPr>
          <a:lstStyle/>
          <a:p>
            <a:pPr algn="l"/>
            <a:r>
              <a:rPr lang="ru-RU" sz="2800" i="1" dirty="0">
                <a:solidFill>
                  <a:srgbClr val="F79646">
                    <a:lumMod val="50000"/>
                  </a:srgbClr>
                </a:solidFill>
                <a:latin typeface="Georgia" panose="02040502050405020303" pitchFamily="18" charset="0"/>
              </a:rPr>
              <a:t>Помоги Маше назвать овощ и определить количество слогов в </a:t>
            </a:r>
            <a:r>
              <a:rPr lang="ru-RU" sz="2800" i="1" dirty="0" smtClean="0">
                <a:solidFill>
                  <a:srgbClr val="F79646">
                    <a:lumMod val="50000"/>
                  </a:srgbClr>
                </a:solidFill>
                <a:latin typeface="Georgia" panose="02040502050405020303" pitchFamily="18" charset="0"/>
              </a:rPr>
              <a:t>слове. </a:t>
            </a:r>
            <a:r>
              <a:rPr lang="ru-RU" sz="2800" i="1" dirty="0">
                <a:solidFill>
                  <a:srgbClr val="F79646">
                    <a:lumMod val="50000"/>
                  </a:srgbClr>
                </a:solidFill>
                <a:latin typeface="Georgia" panose="02040502050405020303" pitchFamily="18" charset="0"/>
              </a:rPr>
              <a:t>Наведи стрелку на схему и найди правильный ответ. Если ответ неправильный, то схема пропадёт. При правильном ответе – схема закачается.</a:t>
            </a:r>
            <a:endParaRPr lang="ru-RU" sz="2800" dirty="0"/>
          </a:p>
        </p:txBody>
      </p:sp>
      <p:pic>
        <p:nvPicPr>
          <p:cNvPr id="14" name="Picture 10" descr="http://mothersguide.ru/wp-content/uploads/2018/07/b404963fee27f6edc2d54dd6a1db7148-300x2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959" y="2924944"/>
            <a:ext cx="2489295" cy="2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https://ds05.infourok.ru/uploads/ex/0afe/000932bd-e4680b62/img4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83175" r="65856" b="5156"/>
          <a:stretch/>
        </p:blipFill>
        <p:spPr bwMode="auto">
          <a:xfrm>
            <a:off x="827584" y="5354870"/>
            <a:ext cx="1627778" cy="5193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 descr="https://ds05.infourok.ru/uploads/ex/0afe/000932bd-e4680b62/img4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" t="83940" r="85367" b="5156"/>
          <a:stretch/>
        </p:blipFill>
        <p:spPr bwMode="auto">
          <a:xfrm>
            <a:off x="5796136" y="5309439"/>
            <a:ext cx="1440160" cy="4826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 descr="https://ds05.infourok.ru/uploads/ex/0afe/000932bd-e4680b62/img4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2" t="82027" r="38451" b="6112"/>
          <a:stretch/>
        </p:blipFill>
        <p:spPr bwMode="auto">
          <a:xfrm>
            <a:off x="5508104" y="5265303"/>
            <a:ext cx="1872208" cy="5905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 descr="https://ds05.infourok.ru/uploads/ex/0afe/000932bd-e4680b62/img4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" t="83940" r="85367" b="5156"/>
          <a:stretch/>
        </p:blipFill>
        <p:spPr bwMode="auto">
          <a:xfrm>
            <a:off x="3347864" y="5373216"/>
            <a:ext cx="1440160" cy="4826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3603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484784"/>
            <a:ext cx="7560840" cy="648072"/>
          </a:xfrm>
        </p:spPr>
        <p:txBody>
          <a:bodyPr>
            <a:noAutofit/>
          </a:bodyPr>
          <a:lstStyle/>
          <a:p>
            <a:pPr algn="l"/>
            <a:r>
              <a:rPr lang="ru-RU" sz="2800" i="1" dirty="0">
                <a:solidFill>
                  <a:srgbClr val="F79646">
                    <a:lumMod val="50000"/>
                  </a:srgbClr>
                </a:solidFill>
                <a:latin typeface="Georgia" panose="02040502050405020303" pitchFamily="18" charset="0"/>
              </a:rPr>
              <a:t>Помоги Маше назвать овощ и определить количество слогов в </a:t>
            </a:r>
            <a:r>
              <a:rPr lang="ru-RU" sz="2800" i="1" dirty="0" smtClean="0">
                <a:solidFill>
                  <a:srgbClr val="F79646">
                    <a:lumMod val="50000"/>
                  </a:srgbClr>
                </a:solidFill>
                <a:latin typeface="Georgia" panose="02040502050405020303" pitchFamily="18" charset="0"/>
              </a:rPr>
              <a:t>слове. </a:t>
            </a:r>
            <a:r>
              <a:rPr lang="ru-RU" sz="2800" i="1" dirty="0">
                <a:solidFill>
                  <a:srgbClr val="F79646">
                    <a:lumMod val="50000"/>
                  </a:srgbClr>
                </a:solidFill>
                <a:latin typeface="Georgia" panose="02040502050405020303" pitchFamily="18" charset="0"/>
              </a:rPr>
              <a:t>Наведи стрелку на схему и найди правильный ответ. Если ответ неправильный, то схема пропадёт. </a:t>
            </a:r>
            <a:r>
              <a:rPr lang="ru-RU" sz="2800" i="1" dirty="0" smtClean="0">
                <a:solidFill>
                  <a:srgbClr val="F79646">
                    <a:lumMod val="50000"/>
                  </a:srgbClr>
                </a:solidFill>
                <a:latin typeface="Georgia" panose="02040502050405020303" pitchFamily="18" charset="0"/>
              </a:rPr>
              <a:t/>
            </a:r>
            <a:br>
              <a:rPr lang="ru-RU" sz="2800" i="1" dirty="0" smtClean="0">
                <a:solidFill>
                  <a:srgbClr val="F79646">
                    <a:lumMod val="50000"/>
                  </a:srgbClr>
                </a:solidFill>
                <a:latin typeface="Georgia" panose="02040502050405020303" pitchFamily="18" charset="0"/>
              </a:rPr>
            </a:br>
            <a:r>
              <a:rPr lang="ru-RU" sz="2800" i="1" dirty="0" smtClean="0">
                <a:solidFill>
                  <a:srgbClr val="F79646">
                    <a:lumMod val="50000"/>
                  </a:srgbClr>
                </a:solidFill>
                <a:latin typeface="Georgia" panose="02040502050405020303" pitchFamily="18" charset="0"/>
              </a:rPr>
              <a:t>При </a:t>
            </a:r>
            <a:r>
              <a:rPr lang="ru-RU" sz="2800" i="1" dirty="0">
                <a:solidFill>
                  <a:srgbClr val="F79646">
                    <a:lumMod val="50000"/>
                  </a:srgbClr>
                </a:solidFill>
                <a:latin typeface="Georgia" panose="02040502050405020303" pitchFamily="18" charset="0"/>
              </a:rPr>
              <a:t>правильном ответе – </a:t>
            </a:r>
            <a:r>
              <a:rPr lang="ru-RU" sz="2800" i="1" dirty="0" smtClean="0">
                <a:solidFill>
                  <a:srgbClr val="F79646">
                    <a:lumMod val="50000"/>
                  </a:srgbClr>
                </a:solidFill>
                <a:latin typeface="Georgia" panose="02040502050405020303" pitchFamily="18" charset="0"/>
              </a:rPr>
              <a:t>схема закачается</a:t>
            </a:r>
            <a:r>
              <a:rPr lang="ru-RU" sz="2800" i="1" dirty="0">
                <a:solidFill>
                  <a:srgbClr val="F79646">
                    <a:lumMod val="50000"/>
                  </a:srgbClr>
                </a:solidFill>
                <a:latin typeface="Georgia" panose="02040502050405020303" pitchFamily="18" charset="0"/>
              </a:rPr>
              <a:t>.</a:t>
            </a:r>
            <a:endParaRPr lang="ru-RU" sz="28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5" t="22689" r="10556" b="21567"/>
          <a:stretch/>
        </p:blipFill>
        <p:spPr>
          <a:xfrm rot="19724129">
            <a:off x="2695553" y="3252946"/>
            <a:ext cx="2888795" cy="1495139"/>
          </a:xfrm>
          <a:prstGeom prst="rect">
            <a:avLst/>
          </a:prstGeom>
        </p:spPr>
      </p:pic>
      <p:pic>
        <p:nvPicPr>
          <p:cNvPr id="15" name="Рисунок 14" descr="https://ds05.infourok.ru/uploads/ex/0afe/000932bd-e4680b62/img4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83175" r="65856" b="5156"/>
          <a:stretch/>
        </p:blipFill>
        <p:spPr bwMode="auto">
          <a:xfrm>
            <a:off x="827584" y="5354870"/>
            <a:ext cx="1627778" cy="5193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https://ds05.infourok.ru/uploads/ex/0afe/000932bd-e4680b62/img4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" t="83940" r="85367" b="5156"/>
          <a:stretch/>
        </p:blipFill>
        <p:spPr bwMode="auto">
          <a:xfrm>
            <a:off x="5730599" y="5373214"/>
            <a:ext cx="1440160" cy="4826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 descr="https://ds05.infourok.ru/uploads/ex/0afe/000932bd-e4680b62/img4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2" t="82027" r="38451" b="6112"/>
          <a:stretch/>
        </p:blipFill>
        <p:spPr bwMode="auto">
          <a:xfrm>
            <a:off x="3203848" y="5255481"/>
            <a:ext cx="1872208" cy="5905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3603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484784"/>
            <a:ext cx="7488832" cy="360040"/>
          </a:xfrm>
        </p:spPr>
        <p:txBody>
          <a:bodyPr>
            <a:noAutofit/>
          </a:bodyPr>
          <a:lstStyle/>
          <a:p>
            <a:pPr algn="l"/>
            <a:r>
              <a:rPr lang="ru-RU" sz="2800" i="1" dirty="0">
                <a:solidFill>
                  <a:srgbClr val="F79646">
                    <a:lumMod val="50000"/>
                  </a:srgbClr>
                </a:solidFill>
                <a:latin typeface="Georgia" panose="02040502050405020303" pitchFamily="18" charset="0"/>
              </a:rPr>
              <a:t>Помоги Маше назвать овощ и определить количество слогов в словах. Наведи стрелку на схему и найди правильный ответ. Если ответ неправильный, то схема пропадёт. При правильном ответе – схема закачается.</a:t>
            </a:r>
            <a:endParaRPr lang="ru-RU" sz="2800" dirty="0"/>
          </a:p>
        </p:txBody>
      </p:sp>
      <p:pic>
        <p:nvPicPr>
          <p:cNvPr id="12" name="Рисунок 11" descr="https://ds05.infourok.ru/uploads/ex/0afe/000932bd-e4680b62/img4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83175" r="65856" b="5156"/>
          <a:stretch/>
        </p:blipFill>
        <p:spPr bwMode="auto">
          <a:xfrm>
            <a:off x="827584" y="5354870"/>
            <a:ext cx="1627778" cy="5193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https://ds05.infourok.ru/uploads/ex/0afe/000932bd-e4680b62/img4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" t="83940" r="85367" b="5156"/>
          <a:stretch/>
        </p:blipFill>
        <p:spPr bwMode="auto">
          <a:xfrm>
            <a:off x="3347864" y="5373216"/>
            <a:ext cx="1440160" cy="4826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https://ds05.infourok.ru/uploads/ex/0afe/000932bd-e4680b62/img4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2" t="82027" r="38451" b="6112"/>
          <a:stretch/>
        </p:blipFill>
        <p:spPr bwMode="auto">
          <a:xfrm>
            <a:off x="5508104" y="5265303"/>
            <a:ext cx="1872208" cy="5905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4" descr="https://clipart-best.com/img/green-bean/green-bean-clip-art-15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" t="17183" r="6347" b="26625"/>
          <a:stretch/>
        </p:blipFill>
        <p:spPr bwMode="auto">
          <a:xfrm>
            <a:off x="2699792" y="2852936"/>
            <a:ext cx="2952328" cy="19290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3603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92696"/>
            <a:ext cx="7560840" cy="1584176"/>
          </a:xfrm>
        </p:spPr>
        <p:txBody>
          <a:bodyPr>
            <a:noAutofit/>
          </a:bodyPr>
          <a:lstStyle/>
          <a:p>
            <a:pPr algn="l"/>
            <a:r>
              <a:rPr lang="ru-RU" sz="2800" i="1" dirty="0">
                <a:solidFill>
                  <a:srgbClr val="F79646">
                    <a:lumMod val="50000"/>
                  </a:srgbClr>
                </a:solidFill>
                <a:latin typeface="Georgia" panose="02040502050405020303" pitchFamily="18" charset="0"/>
              </a:rPr>
              <a:t>Помоги Маше назвать овощ и определить количество слогов в </a:t>
            </a:r>
            <a:r>
              <a:rPr lang="ru-RU" sz="2800" i="1" dirty="0" smtClean="0">
                <a:solidFill>
                  <a:srgbClr val="F79646">
                    <a:lumMod val="50000"/>
                  </a:srgbClr>
                </a:solidFill>
                <a:latin typeface="Georgia" panose="02040502050405020303" pitchFamily="18" charset="0"/>
              </a:rPr>
              <a:t>слове. </a:t>
            </a:r>
            <a:r>
              <a:rPr lang="ru-RU" sz="2800" i="1" dirty="0">
                <a:solidFill>
                  <a:srgbClr val="F79646">
                    <a:lumMod val="50000"/>
                  </a:srgbClr>
                </a:solidFill>
                <a:latin typeface="Georgia" panose="02040502050405020303" pitchFamily="18" charset="0"/>
              </a:rPr>
              <a:t>Наведи стрелку на схему и найди правильный ответ. Если ответ неправильный, то схема пропадёт. При правильном ответе – схема закачается.</a:t>
            </a:r>
            <a:endParaRPr lang="ru-RU" sz="2800" dirty="0"/>
          </a:p>
        </p:txBody>
      </p:sp>
      <p:pic>
        <p:nvPicPr>
          <p:cNvPr id="12" name="Рисунок 11" descr="https://ds05.infourok.ru/uploads/ex/0afe/000932bd-e4680b62/img4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" t="83940" r="85367" b="5156"/>
          <a:stretch/>
        </p:blipFill>
        <p:spPr bwMode="auto">
          <a:xfrm>
            <a:off x="3347864" y="5373216"/>
            <a:ext cx="1440160" cy="4826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https://ds05.infourok.ru/uploads/ex/0afe/000932bd-e4680b62/img4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83175" r="65856" b="5156"/>
          <a:stretch/>
        </p:blipFill>
        <p:spPr bwMode="auto">
          <a:xfrm>
            <a:off x="827584" y="5354870"/>
            <a:ext cx="1627778" cy="5193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https://ds05.infourok.ru/uploads/ex/0afe/000932bd-e4680b62/img4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2" t="82027" r="38451" b="6112"/>
          <a:stretch/>
        </p:blipFill>
        <p:spPr bwMode="auto">
          <a:xfrm>
            <a:off x="5508104" y="5265303"/>
            <a:ext cx="1872208" cy="5905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https://clipart-best.com/img/salad/salad-clip-art-2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41" t="-1" r="-2219" b="-2985"/>
          <a:stretch/>
        </p:blipFill>
        <p:spPr bwMode="auto">
          <a:xfrm>
            <a:off x="3133176" y="2996952"/>
            <a:ext cx="2385814" cy="20031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065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365</Words>
  <Application>Microsoft Office PowerPoint</Application>
  <PresentationFormat>Экран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Игра «Делим слова на слоги» (для детей 6-8 лет)</vt:lpstr>
      <vt:lpstr>Презентация PowerPoint</vt:lpstr>
      <vt:lpstr>Это девочка Маша.       Хочешь с ней поиграть?       Тогда нажимай на левую        клавишу мышки и начинай игру.  </vt:lpstr>
      <vt:lpstr>Помоги Маше назвать овощ и определить количество слогов в слове. Наведи стрелку на схему и найди правильный ответ. Если ответ неправильный, то схема пропадёт. При правильном ответе – схема закачается.</vt:lpstr>
      <vt:lpstr>Помоги Маше назвать овощ и определить количество слогов в слове. Наведи стрелку на схему и найди правильный ответ. Если ответ неправильный, то схема пропадёт. При правильном ответе – схема закачается.</vt:lpstr>
      <vt:lpstr>Помоги Маше назвать овощ и определить количество слогов в слове. Наведи стрелку на схему и найди правильный ответ. Если ответ неправильный, то схема пропадёт. При правильном ответе – схема закачается.</vt:lpstr>
      <vt:lpstr>Помоги Маше назвать овощ и определить количество слогов в слове. Наведи стрелку на схему и найди правильный ответ. Если ответ неправильный, то схема пропадёт.  При правильном ответе – схема закачается.</vt:lpstr>
      <vt:lpstr>Помоги Маше назвать овощ и определить количество слогов в словах. Наведи стрелку на схему и найди правильный ответ. Если ответ неправильный, то схема пропадёт. При правильном ответе – схема закачается.</vt:lpstr>
      <vt:lpstr>Помоги Маше назвать овощ и определить количество слогов в слове. Наведи стрелку на схему и найди правильный ответ. Если ответ неправильный, то схема пропадёт. При правильном ответе – схема закачается.</vt:lpstr>
      <vt:lpstr>Помоги Маше назвать овощ и определить количество слогов в слове. Наведи стрелку на схему и найди правильный ответ. Если ответ неправильный, то схема пропадёт. При правильном ответе – схема закачается.</vt:lpstr>
      <vt:lpstr>Помоги Маше назвать овощ и определить количество слогов в слове. Наведи стрелку на схему и найди правильный ответ. Если ответ неправильный, то схема пропадёт. При правильном ответе – схема закачается.</vt:lpstr>
      <vt:lpstr>Ты молодец!  А теперь научи  играть   в эту игру своих друзей. </vt:lpstr>
      <vt:lpstr>                         Литература  1. Программа коррекционно – развивающей работы в логопедической группе детского сада для детей с общим недоразвитием речи (с 4 до 7 лет). Н. В. Нищева.С- Пб, «Детство – пресс», 2011 2.Современная система коррекционной работы в группе компенсирующей направленности для детей с нарушениями речи. Н. В. Нищева. С –Пб .2013 3. Картинки из открытого доступа в интернет- ресурсах.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Игра  «Делим слова на слоги» (для детей 6-7лет)</dc:title>
  <dc:creator>Группа 6 Звуковичок</dc:creator>
  <cp:lastModifiedBy>k0ndyr</cp:lastModifiedBy>
  <cp:revision>33</cp:revision>
  <dcterms:created xsi:type="dcterms:W3CDTF">2022-04-11T05:27:41Z</dcterms:created>
  <dcterms:modified xsi:type="dcterms:W3CDTF">2023-11-16T13:08:09Z</dcterms:modified>
</cp:coreProperties>
</file>