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4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hingle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microsoft.com/office/2007/relationships/hdphoto" Target="../media/hdphoto2.wdp"/><Relationship Id="rId4" Type="http://schemas.openxmlformats.org/officeDocument/2006/relationships/image" Target="../media/image4.jpeg"/><Relationship Id="rId9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image" Target="../media/image13.png"/><Relationship Id="rId18" Type="http://schemas.microsoft.com/office/2007/relationships/hdphoto" Target="../media/hdphoto12.wdp"/><Relationship Id="rId3" Type="http://schemas.microsoft.com/office/2007/relationships/hdphoto" Target="../media/hdphoto5.wdp"/><Relationship Id="rId7" Type="http://schemas.openxmlformats.org/officeDocument/2006/relationships/image" Target="../media/image10.png"/><Relationship Id="rId12" Type="http://schemas.microsoft.com/office/2007/relationships/hdphoto" Target="../media/hdphoto9.wdp"/><Relationship Id="rId17" Type="http://schemas.openxmlformats.org/officeDocument/2006/relationships/image" Target="../media/image15.png"/><Relationship Id="rId2" Type="http://schemas.openxmlformats.org/officeDocument/2006/relationships/image" Target="../media/image7.png"/><Relationship Id="rId16" Type="http://schemas.microsoft.com/office/2007/relationships/hdphoto" Target="../media/hdphoto11.wdp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5" Type="http://schemas.openxmlformats.org/officeDocument/2006/relationships/image" Target="../media/image14.png"/><Relationship Id="rId10" Type="http://schemas.microsoft.com/office/2007/relationships/hdphoto" Target="../media/hdphoto8.wdp"/><Relationship Id="rId4" Type="http://schemas.openxmlformats.org/officeDocument/2006/relationships/image" Target="../media/image8.png"/><Relationship Id="rId9" Type="http://schemas.openxmlformats.org/officeDocument/2006/relationships/image" Target="../media/image11.png"/><Relationship Id="rId14" Type="http://schemas.microsoft.com/office/2007/relationships/hdphoto" Target="../media/hdphoto10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hdphoto" Target="../media/hdphoto13.wdp"/><Relationship Id="rId7" Type="http://schemas.microsoft.com/office/2007/relationships/hdphoto" Target="../media/hdphoto1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microsoft.com/office/2007/relationships/hdphoto" Target="../media/hdphoto17.wdp"/><Relationship Id="rId5" Type="http://schemas.microsoft.com/office/2007/relationships/hdphoto" Target="../media/hdphoto14.wdp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microsoft.com/office/2007/relationships/hdphoto" Target="../media/hdphoto16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microsoft.com/office/2007/relationships/hdphoto" Target="../media/hdphoto23.wdp"/><Relationship Id="rId3" Type="http://schemas.microsoft.com/office/2007/relationships/hdphoto" Target="../media/hdphoto18.wdp"/><Relationship Id="rId7" Type="http://schemas.microsoft.com/office/2007/relationships/hdphoto" Target="../media/hdphoto20.wdp"/><Relationship Id="rId12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microsoft.com/office/2007/relationships/hdphoto" Target="../media/hdphoto22.wdp"/><Relationship Id="rId5" Type="http://schemas.microsoft.com/office/2007/relationships/hdphoto" Target="../media/hdphoto19.wdp"/><Relationship Id="rId10" Type="http://schemas.openxmlformats.org/officeDocument/2006/relationships/image" Target="../media/image25.jpeg"/><Relationship Id="rId4" Type="http://schemas.openxmlformats.org/officeDocument/2006/relationships/image" Target="../media/image22.jpeg"/><Relationship Id="rId9" Type="http://schemas.microsoft.com/office/2007/relationships/hdphoto" Target="../media/hdphoto2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-684584" y="476673"/>
            <a:ext cx="102971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    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1026" name="Picture 2" descr="C:\воспитатели\фон для фильма\семь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280" y="1"/>
            <a:ext cx="91972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539552" y="3212976"/>
            <a:ext cx="799288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 </a:t>
            </a:r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Мастер-класс</a:t>
            </a:r>
          </a:p>
          <a:p>
            <a:pPr algn="ctr"/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  для родителей</a:t>
            </a:r>
          </a:p>
          <a:p>
            <a:pPr algn="ctr"/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«Создание </a:t>
            </a:r>
            <a:r>
              <a:rPr lang="ru-RU" sz="3600" b="1" i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мультфильма </a:t>
            </a:r>
            <a:endParaRPr lang="ru-RU" sz="3600" b="1" i="1" dirty="0" smtClean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в </a:t>
            </a:r>
            <a:r>
              <a:rPr lang="ru-RU" sz="3600" b="1" i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домашних условиях</a:t>
            </a:r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»</a:t>
            </a:r>
          </a:p>
          <a:p>
            <a:pPr algn="ctr"/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Подготовили педагоги </a:t>
            </a:r>
          </a:p>
          <a:p>
            <a:pPr algn="ctr"/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МБДОУ г. Иркутск детский сад №79</a:t>
            </a:r>
          </a:p>
          <a:p>
            <a:pPr algn="ctr"/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000" b="1" i="1" dirty="0" err="1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Легкодимова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 О.В., </a:t>
            </a:r>
            <a:r>
              <a:rPr lang="ru-RU" sz="2000" b="1" i="1" dirty="0" err="1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Коротаева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 Т.Л.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91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548680"/>
            <a:ext cx="8928992" cy="557748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После съёмки 10-15 кадров </a:t>
            </a:r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прокручиваем </a:t>
            </a:r>
            <a:r>
              <a:rPr lang="ru-RU" sz="2800" i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кадры в просмотровом режиме в быстром темпе, примерно так движение будет выглядеть в вашем мультфильме</a:t>
            </a:r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800" i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Делаем выводы - нравится как двигается, не нравится; ошибки, как правило, сразу заметны. </a:t>
            </a:r>
            <a:endParaRPr lang="ru-RU" sz="2800" i="1" dirty="0" smtClean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Продолжаем</a:t>
            </a:r>
            <a:r>
              <a:rPr lang="ru-RU" sz="2800" i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: двигаем, снимаем, двигаем, снимаем</a:t>
            </a:r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Делайте </a:t>
            </a:r>
            <a:r>
              <a:rPr lang="ru-RU" sz="2800" i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на отдельный эпизод-элемент (например, машина приехала и уехала) не меньше 30 кадров (5 секунд на выходе), иначе он будет слишком коротким и невнятным для зрителя. </a:t>
            </a:r>
            <a:endParaRPr lang="ru-RU" sz="2800" i="1" dirty="0" smtClean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34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548680"/>
            <a:ext cx="8784976" cy="630932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когда </a:t>
            </a:r>
            <a:r>
              <a:rPr lang="ru-RU" sz="2800" i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вы сняли, все что хотели, можно подумать о титрах и названии. </a:t>
            </a:r>
            <a:endParaRPr lang="ru-RU" sz="2800" i="1" dirty="0" smtClean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название и титры интереснее </a:t>
            </a:r>
            <a:r>
              <a:rPr lang="ru-RU" sz="2800" i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сделать </a:t>
            </a:r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в </a:t>
            </a:r>
            <a:r>
              <a:rPr lang="ru-RU" sz="2800" i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стилистике мультфильма: например, слепить из пластилина или написать на бумаге прямо под камерой. Если вы пишете, то кладете лист на фон и пишете по одной или по </a:t>
            </a:r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пол - буквы</a:t>
            </a:r>
            <a:r>
              <a:rPr lang="ru-RU" sz="2800" i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, и не забываете фотографировать.</a:t>
            </a:r>
            <a:br>
              <a:rPr lang="ru-RU" sz="2800" i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</a:br>
            <a:r>
              <a:rPr lang="ru-RU" sz="2800" i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/>
            </a:r>
            <a:br>
              <a:rPr lang="ru-RU" sz="2800" i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</a:br>
            <a:r>
              <a:rPr lang="ru-RU" sz="2800" i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/>
            </a:r>
            <a:br>
              <a:rPr lang="ru-RU" sz="2800" i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</a:br>
            <a:endParaRPr lang="ru-RU" sz="2800" i="1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D:\Desktop\фон для фильма\123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941168"/>
            <a:ext cx="2048143" cy="14365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972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1008111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III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 этап </a:t>
            </a:r>
            <a:b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</a:b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Монтаж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23528" y="1196752"/>
            <a:ext cx="8640960" cy="5661248"/>
          </a:xfrm>
        </p:spPr>
        <p:txBody>
          <a:bodyPr>
            <a:normAutofit fontScale="55000" lnSpcReduction="20000"/>
          </a:bodyPr>
          <a:lstStyle/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u-RU" sz="5100" i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Для монтажа мультфильма можно использовать программы: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5100" i="1" dirty="0" err="1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Windows</a:t>
            </a:r>
            <a:r>
              <a:rPr lang="ru-RU" sz="5100" i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5100" i="1" dirty="0" err="1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Movie</a:t>
            </a:r>
            <a:r>
              <a:rPr lang="ru-RU" sz="5100" i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5100" i="1" dirty="0" err="1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Maker</a:t>
            </a:r>
            <a:r>
              <a:rPr lang="ru-RU" sz="5100" i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5100" i="1" dirty="0" err="1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Sony</a:t>
            </a:r>
            <a:r>
              <a:rPr lang="ru-RU" sz="5100" i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5100" i="1" dirty="0" err="1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Vegas</a:t>
            </a:r>
            <a:r>
              <a:rPr lang="ru-RU" sz="5100" i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endParaRPr lang="ru-RU" sz="5100" i="1" dirty="0" smtClean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u-RU" sz="5100" i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з</a:t>
            </a:r>
            <a:r>
              <a:rPr lang="ru-RU" sz="5100" i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агрузите все фотографии  в компьютер и сложите в отдельную папку;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u-RU" sz="5100" i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о</a:t>
            </a:r>
            <a:r>
              <a:rPr lang="ru-RU" sz="5100" i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ткройте редактор для работы с фотографиями;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u-RU" sz="5100" i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сделайте фотографии нужного размера;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u-RU" sz="5100" i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переименуйте, чтобы все файлы имели порядковые номера, идущие подряд;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endParaRPr lang="ru-RU" sz="5100" i="1" dirty="0" smtClean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i="1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4" name="Объект 3" descr="D:\Desktop\фон для фильма\123.png"/>
          <p:cNvPicPr>
            <a:picLocks noGrp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229200"/>
            <a:ext cx="2049462" cy="1433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70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-315416"/>
            <a:ext cx="8640960" cy="5904656"/>
          </a:xfrm>
        </p:spPr>
        <p:txBody>
          <a:bodyPr/>
          <a:lstStyle/>
          <a:p>
            <a:pPr marL="0" indent="0">
              <a:buNone/>
            </a:pPr>
            <a:endParaRPr lang="ru-RU" sz="3600" i="1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i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откройте вашу монтажную программу;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i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 на видео дорожку наложите последовательность фотографий;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i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 установите нужную скорость;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i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наложите на аудио дорожку подходящую музыку;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i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сохраните файл;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i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фильм </a:t>
            </a:r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готов;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ru-RU" sz="2800" i="1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0" indent="0" algn="ctr">
              <a:buNone/>
            </a:pPr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Приятного просмотра!</a:t>
            </a:r>
            <a:endParaRPr lang="ru-RU" sz="2800" i="1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endParaRPr lang="ru-RU" dirty="0"/>
          </a:p>
        </p:txBody>
      </p:sp>
      <p:pic>
        <p:nvPicPr>
          <p:cNvPr id="4" name="Объект 3" descr="D:\Desktop\фон для фильма\123.pn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177127"/>
            <a:ext cx="2049462" cy="1433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103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51520" y="836712"/>
            <a:ext cx="8892480" cy="1037977"/>
          </a:xfrm>
        </p:spPr>
        <p:txBody>
          <a:bodyPr>
            <a:noAutofit/>
          </a:bodyPr>
          <a:lstStyle/>
          <a:p>
            <a:pPr lvl="0" algn="l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Цель</a:t>
            </a: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: </a:t>
            </a:r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познакомить  родителей  с процессом  </a:t>
            </a:r>
            <a:r>
              <a:rPr lang="ru-RU" sz="2800" i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создания </a:t>
            </a:r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мультфильма в домашних </a:t>
            </a:r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условиях.</a:t>
            </a:r>
            <a:r>
              <a:rPr lang="ru-RU" sz="2800" i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/>
            </a:r>
            <a:br>
              <a:rPr lang="ru-RU" sz="2800" i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</a:br>
            <a:endParaRPr lang="ru-RU" sz="2800" i="1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79512" y="1988840"/>
            <a:ext cx="8640960" cy="3649960"/>
          </a:xfrm>
        </p:spPr>
        <p:txBody>
          <a:bodyPr>
            <a:normAutofit fontScale="77500" lnSpcReduction="20000"/>
          </a:bodyPr>
          <a:lstStyle/>
          <a:p>
            <a:pPr lvl="0" algn="l"/>
            <a:r>
              <a:rPr lang="ru-RU" sz="46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Задачи: </a:t>
            </a:r>
          </a:p>
          <a:p>
            <a:pPr marL="571500" lvl="0" indent="-571500" algn="l">
              <a:buFont typeface="Wingdings" panose="05000000000000000000" pitchFamily="2" charset="2"/>
              <a:buChar char="ü"/>
            </a:pPr>
            <a:r>
              <a:rPr lang="ru-RU" sz="3600" i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привлечь </a:t>
            </a:r>
            <a:r>
              <a:rPr lang="ru-RU" sz="3600" i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к сотрудничеству в плане единых подходов в воспитании ребёнка</a:t>
            </a:r>
            <a:r>
              <a:rPr lang="ru-RU" sz="3600" i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;</a:t>
            </a:r>
          </a:p>
          <a:p>
            <a:pPr marL="571500" lvl="0" indent="-571500" algn="l">
              <a:buFont typeface="Wingdings" panose="05000000000000000000" pitchFamily="2" charset="2"/>
              <a:buChar char="ü"/>
            </a:pPr>
            <a:r>
              <a:rPr lang="ru-RU" sz="3600" i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активизировать </a:t>
            </a:r>
            <a:r>
              <a:rPr lang="ru-RU" sz="3600" i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и обогатить воспитательные умения </a:t>
            </a:r>
            <a:r>
              <a:rPr lang="ru-RU" sz="3600" i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родителей;</a:t>
            </a:r>
          </a:p>
          <a:p>
            <a:pPr marL="571500" lvl="0" indent="-571500" algn="l">
              <a:buFont typeface="Wingdings" panose="05000000000000000000" pitchFamily="2" charset="2"/>
              <a:buChar char="ü"/>
            </a:pPr>
            <a:r>
              <a:rPr lang="ru-RU" sz="3600" i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поддерживать </a:t>
            </a:r>
            <a:r>
              <a:rPr lang="ru-RU" sz="3600" i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их уверенность в собственных педагогических возможностях;</a:t>
            </a:r>
          </a:p>
          <a:p>
            <a:r>
              <a:rPr lang="ru-RU" sz="3600" dirty="0">
                <a:latin typeface="Georgia" panose="02040502050405020303" pitchFamily="18" charset="0"/>
              </a:rPr>
              <a:t> </a:t>
            </a:r>
          </a:p>
          <a:p>
            <a:pPr algn="l"/>
            <a:endParaRPr lang="ru-RU" sz="3600" b="1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6" name="Рисунок 5" descr="D:\Desktop\фон для фильма\123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199" y="5021222"/>
            <a:ext cx="2048143" cy="14365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211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48680"/>
            <a:ext cx="8352928" cy="57606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i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Создание мультфильма способствует</a:t>
            </a:r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:</a:t>
            </a:r>
            <a:endParaRPr lang="ru-RU" sz="3600" i="1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800" i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выполнению общего интересного дела;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2800" i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 проявлению творческих способностей всех членов семьи;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2800" i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 возможности реализации собственных идей;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2800" i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   общению, обмену мнениями; </a:t>
            </a:r>
          </a:p>
          <a:p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Рисунок 3" descr="D:\Desktop\фон для фильма\123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050702"/>
            <a:ext cx="2048143" cy="14365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869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77809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Этапы работы: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836712"/>
            <a:ext cx="8820472" cy="554461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I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этап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000" i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знакомство </a:t>
            </a:r>
            <a:r>
              <a:rPr lang="ru-RU" sz="3000" i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с разными видами мультфильмов (пластилиновые, нарисованные, комбинированные</a:t>
            </a:r>
            <a:r>
              <a:rPr lang="ru-RU" sz="3000" i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000" i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 материалами;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000" i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  оборудованием;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000" i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последовательностью </a:t>
            </a:r>
            <a:r>
              <a:rPr lang="ru-RU" sz="3000" i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выполнения работы;</a:t>
            </a:r>
            <a:endParaRPr lang="ru-RU" sz="3000" dirty="0" smtClean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II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 этап: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000" i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съёмка;</a:t>
            </a:r>
            <a:endParaRPr lang="ru-RU" sz="3000" b="1" i="1" dirty="0" smtClean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III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 этап: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000" i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монтаж;</a:t>
            </a:r>
          </a:p>
          <a:p>
            <a:pPr marL="0" indent="0">
              <a:buNone/>
            </a:pPr>
            <a:r>
              <a:rPr lang="en-US" sz="3000" b="1" i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IV</a:t>
            </a:r>
            <a:r>
              <a:rPr lang="ru-RU" sz="3000" b="1" i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 этап:</a:t>
            </a:r>
            <a:endParaRPr lang="ru-RU" sz="3000" b="1" i="1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3000" i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д</a:t>
            </a:r>
            <a:r>
              <a:rPr lang="ru-RU" sz="3000" i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емонстрация фильма;</a:t>
            </a:r>
            <a:endParaRPr lang="ru-RU" sz="3000" i="1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4" name="Рисунок 3" descr="D:\Desktop\фон для фильма\123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050702"/>
            <a:ext cx="2048143" cy="14365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440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859216" cy="648072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I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 этап</a:t>
            </a:r>
            <a:b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</a:br>
            <a:r>
              <a:rPr lang="ru-RU" sz="31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Виды мультфильмов:</a:t>
            </a:r>
            <a:endParaRPr lang="ru-RU" sz="3100" b="1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half" idx="1"/>
          </p:nvPr>
        </p:nvSpPr>
        <p:spPr>
          <a:xfrm>
            <a:off x="0" y="1196752"/>
            <a:ext cx="5868144" cy="5400600"/>
          </a:xfrm>
        </p:spPr>
        <p:txBody>
          <a:bodyPr/>
          <a:lstStyle/>
          <a:p>
            <a:pPr marL="0" indent="0">
              <a:buNone/>
            </a:pP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       аппликационный</a:t>
            </a:r>
          </a:p>
          <a:p>
            <a:pPr marL="0" indent="0">
              <a:buNone/>
            </a:pPr>
            <a:endParaRPr lang="ru-RU" i="1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ru-RU" i="1" dirty="0" smtClean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ru-RU" i="1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ru-RU" i="1" dirty="0" smtClean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            рисованный  </a:t>
            </a:r>
            <a:endParaRPr lang="ru-RU" i="1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>
            <a:off x="4572000" y="1268760"/>
            <a:ext cx="4182616" cy="4741987"/>
          </a:xfrm>
        </p:spPr>
        <p:txBody>
          <a:bodyPr/>
          <a:lstStyle/>
          <a:p>
            <a:pPr marL="0" indent="0">
              <a:buNone/>
            </a:pP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         пластилиновый</a:t>
            </a:r>
          </a:p>
          <a:p>
            <a:pPr marL="0" indent="0">
              <a:buNone/>
            </a:pPr>
            <a:endParaRPr lang="ru-RU" i="1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ru-RU" i="1" dirty="0" smtClean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ru-RU" i="1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ru-RU" i="1" dirty="0" smtClean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        комбинированный</a:t>
            </a:r>
            <a:endParaRPr lang="ru-RU" i="1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4" name="Рисунок 3" descr="D:\Desktop\для фильма 2\DSC01147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71" y="1772816"/>
            <a:ext cx="3272278" cy="1802647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</p:pic>
      <p:pic>
        <p:nvPicPr>
          <p:cNvPr id="5" name="Рисунок 4" descr="D:\Desktop\DSC05196.JPG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845" t="36144" r="26640" b="27309"/>
          <a:stretch/>
        </p:blipFill>
        <p:spPr bwMode="auto">
          <a:xfrm>
            <a:off x="5148063" y="1818900"/>
            <a:ext cx="3360311" cy="1831991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C:\воспитатели\рабочие документы\мастер-класс мультфильм 2020г\Кузнецова Марго мультфильм\мультфильм снеговик и кадры\мультик\IMG_9051.JPG"/>
          <p:cNvPicPr/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33" t="21395" r="14904" b="5529"/>
          <a:stretch/>
        </p:blipFill>
        <p:spPr bwMode="auto">
          <a:xfrm>
            <a:off x="5148064" y="4509120"/>
            <a:ext cx="3451417" cy="1826501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https://c.radikal.ru/c08/1806/2a/24b2c5697e18.jpg"/>
          <p:cNvPicPr/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438756"/>
            <a:ext cx="3280797" cy="1896865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2351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Материалы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4" name="Объект 3" descr="https://c7.hotpng.com/preview/683/336/857/clay-modeling-dough-polymer-clay-color-plastic-plasticene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42" t="14713" r="5143" b="15191"/>
          <a:stretch/>
        </p:blipFill>
        <p:spPr bwMode="auto">
          <a:xfrm rot="19190643">
            <a:off x="253661" y="1347571"/>
            <a:ext cx="1831263" cy="14560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https://kancmarket.com/upload/uf/54e/spetsialnaya-bumaga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62583">
            <a:off x="210104" y="3267772"/>
            <a:ext cx="2178050" cy="1744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c7.hotpng.com/preview/557/352/898/school-supplies-drawing-scissors-and-comb.jpg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72142">
            <a:off x="2362936" y="1333854"/>
            <a:ext cx="1329690" cy="2219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mosprivoz.ru/upload/iblock/97a/97a8bce209215389256b5e5d937a67fb.jpeg"/>
          <p:cNvPicPr/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711" t="827" r="33884"/>
          <a:stretch/>
        </p:blipFill>
        <p:spPr bwMode="auto">
          <a:xfrm>
            <a:off x="7740352" y="1021715"/>
            <a:ext cx="708660" cy="22390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https://img2.freepng.ru/20180816/gqx/kisspng-adhesive-tape-scotch-tape-pressure-sensitive-tape--5b753962cb9362.6005427215344090588339.jpg"/>
          <p:cNvPicPr/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244" r="15881"/>
          <a:stretch/>
        </p:blipFill>
        <p:spPr bwMode="auto">
          <a:xfrm rot="1830743">
            <a:off x="3682229" y="2004421"/>
            <a:ext cx="1642110" cy="16179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https://banner2.cleanpng.com/20180313/cfw/kisspng-school-supplies-stock-photography-clip-art-abstract-color-circle-irregular-pattern-5aa8868dc34244.2500912215209939337998.jpg"/>
          <p:cNvPicPr/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2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70" r="13226"/>
          <a:stretch/>
        </p:blipFill>
        <p:spPr bwMode="auto">
          <a:xfrm>
            <a:off x="4241570" y="3789040"/>
            <a:ext cx="1823090" cy="19737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 descr="https://img2.freepng.ru/20180705/os/kisspng-construction-paper-cardboard-bookshop-card-stock-papel-5b3dab08d23ba8.9877041515307681368611.jpg"/>
          <p:cNvPicPr/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11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651" b="8743"/>
          <a:stretch/>
        </p:blipFill>
        <p:spPr bwMode="auto">
          <a:xfrm>
            <a:off x="1506109" y="4187214"/>
            <a:ext cx="2715309" cy="22195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 descr="https://img2.freepng.ru/20180326/yeq/kisspng-colored-pencil-drawing-clip-art-crayons-5ab92c555cb2d9.3070621115220849493797.jpg"/>
          <p:cNvPicPr/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273" b="100000" l="0" r="9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021715"/>
            <a:ext cx="1753870" cy="2575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ttps://img2.freepng.ru/20180416/pge/kisspng-marker-pen-painting-paintbrush-paint-5ad46c1690bbd8.1523200015238707425928.jpg"/>
          <p:cNvPicPr/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09998">
            <a:off x="6333629" y="4656674"/>
            <a:ext cx="2093413" cy="12436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520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Оборудование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6" name="Рисунок 5" descr="http://binar-shop.ru/upload/iblock/492/492ca4f2d56a18ebbca1aab4916d2119.jp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94" r="994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037" t="-3334" r="28148"/>
          <a:stretch/>
        </p:blipFill>
        <p:spPr bwMode="auto">
          <a:xfrm>
            <a:off x="7380312" y="476672"/>
            <a:ext cx="1322065" cy="26642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https://gonkopt.ru/images/detailed/122/j10011.jpg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5667" r="752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12" t="-1685" r="25000" b="1"/>
          <a:stretch/>
        </p:blipFill>
        <p:spPr bwMode="auto">
          <a:xfrm>
            <a:off x="4427984" y="1484784"/>
            <a:ext cx="1166178" cy="23704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https://img2.freepng.ru/20171202/8e6/photo-camera-png-image-5a229ad03c1106.273687271512217296246.jpg"/>
          <p:cNvPicPr/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6888" r="25000" b="12414"/>
          <a:stretch/>
        </p:blipFill>
        <p:spPr bwMode="auto">
          <a:xfrm rot="21107796">
            <a:off x="611560" y="1249897"/>
            <a:ext cx="1642110" cy="15297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 descr="https://p7.hiclipart.com/preview/997/143/724/5bbe311be287a.jpg"/>
          <p:cNvPicPr/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750" b="93875" l="2000" r="98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66" t="5618" r="1966" b="6179"/>
          <a:stretch/>
        </p:blipFill>
        <p:spPr bwMode="auto">
          <a:xfrm>
            <a:off x="740235" y="3573016"/>
            <a:ext cx="3228340" cy="29635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 descr="https://img2.freepng.ru/20180719/uz/kisspng-yoga-pilates-mats-intersport-krumholz-outdoor-an-world-yoga-day-5b510e4eef9c12.6169830515320387349815.jpg"/>
          <p:cNvPicPr/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231" b="88462" l="122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4" t="9731" b="11939"/>
          <a:stretch/>
        </p:blipFill>
        <p:spPr bwMode="auto">
          <a:xfrm>
            <a:off x="4754617" y="4437112"/>
            <a:ext cx="3676015" cy="16859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7789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35280" cy="108012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Последовательность </a:t>
            </a:r>
            <a:b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</a:b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выполнения работы: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8363272" cy="492941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800" i="1" dirty="0" smtClean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выбрать  материалы;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 определить героя, придумать историю;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сделать раскадровку фильма;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установить штатив в удобном месте, закрепить на нём фотокамеру</a:t>
            </a:r>
            <a:r>
              <a:rPr lang="ru-RU" sz="2800" i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;</a:t>
            </a:r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установить свет;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выбрать фон (поле) и закрепить на столе;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2800" i="1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4" name="Рисунок 3" descr="D:\Desktop\фон для фильма\123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458" y="5229200"/>
            <a:ext cx="2048143" cy="14365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334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II 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этап</a:t>
            </a:r>
            <a:b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</a:b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Съёмка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4006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делаем </a:t>
            </a:r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1-2 кадра поля (фона) </a:t>
            </a:r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без героя;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постепенно добавляем героя, героев, детали (солнышко, тучки и т.д</a:t>
            </a:r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.), при этом плавно изменяя движения. </a:t>
            </a:r>
            <a:endParaRPr lang="ru-RU" sz="2800" i="1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4" name="Рисунок 3" descr="C:\воспитатели\рабочие документы\мастер-класс мультфильм 2020г\Кузнецова Марго мультфильм\мультфильм снеговик и кадры\мультик\IMG_9082.JP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r="9856" b="16956"/>
          <a:stretch/>
        </p:blipFill>
        <p:spPr bwMode="auto">
          <a:xfrm>
            <a:off x="395536" y="3140968"/>
            <a:ext cx="2400682" cy="1374269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C:\воспитатели\рабочие документы\мастер-класс мультфильм 2020г\Кузнецова Марго мультфильм\мультфильм снеговик и кадры\мультик\IMG_9047.JPG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51" t="27488" r="19356" b="3746"/>
          <a:stretch/>
        </p:blipFill>
        <p:spPr bwMode="auto">
          <a:xfrm>
            <a:off x="3347864" y="3140968"/>
            <a:ext cx="2451564" cy="1374268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C:\воспитатели\рабочие документы\мастер-класс мультфильм 2020г\Кузнецова Марго мультфильм\мультфильм снеговик и кадры\мультик\IMG_9049.JPG"/>
          <p:cNvPicPr/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37" t="24416" r="20959" b="6597"/>
          <a:stretch/>
        </p:blipFill>
        <p:spPr bwMode="auto">
          <a:xfrm>
            <a:off x="6335350" y="3140968"/>
            <a:ext cx="2250207" cy="1394424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C:\воспитатели\рабочие документы\мастер-класс мультфильм 2020г\Кузнецова Марго мультфильм\мультфильм снеговик и кадры\мультик\IMG_9050.JPG"/>
          <p:cNvPicPr/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93" t="24057" r="20407" b="5565"/>
          <a:stretch/>
        </p:blipFill>
        <p:spPr bwMode="auto">
          <a:xfrm>
            <a:off x="395536" y="4725144"/>
            <a:ext cx="2400682" cy="1599054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C:\воспитатели\рабочие документы\мастер-класс мультфильм 2020г\Кузнецова Марго мультфильм\мультфильм снеговик и кадры\мультик\IMG_9051.JPG"/>
          <p:cNvPicPr/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934" t="25853" r="20840" b="6418"/>
          <a:stretch/>
        </p:blipFill>
        <p:spPr bwMode="auto">
          <a:xfrm>
            <a:off x="3347864" y="4725144"/>
            <a:ext cx="2451564" cy="1599054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 descr="C:\воспитатели\рабочие документы\мастер-класс мультфильм 2020г\Кузнецова Марго мультфильм\мультфильм снеговик и кадры\мультик\IMG_9052.JPG"/>
          <p:cNvPicPr/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91" t="26751" r="20121" b="5700"/>
          <a:stretch/>
        </p:blipFill>
        <p:spPr bwMode="auto">
          <a:xfrm>
            <a:off x="6335350" y="4725144"/>
            <a:ext cx="2250207" cy="1599053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7591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455</Words>
  <Application>Microsoft Office PowerPoint</Application>
  <PresentationFormat>Экран (4:3)</PresentationFormat>
  <Paragraphs>80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Цель: познакомить  родителей  с процессом  создания мультфильма в домашних условиях. </vt:lpstr>
      <vt:lpstr>Презентация PowerPoint</vt:lpstr>
      <vt:lpstr>Этапы работы:</vt:lpstr>
      <vt:lpstr>I этап Виды мультфильмов:</vt:lpstr>
      <vt:lpstr>Материалы</vt:lpstr>
      <vt:lpstr>Оборудование</vt:lpstr>
      <vt:lpstr>Последовательность  выполнения работы:</vt:lpstr>
      <vt:lpstr>II этап Съёмка</vt:lpstr>
      <vt:lpstr>Презентация PowerPoint</vt:lpstr>
      <vt:lpstr>Презентация PowerPoint</vt:lpstr>
      <vt:lpstr>III этап  Монтаж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Группа 6 Звуковичок</dc:creator>
  <cp:lastModifiedBy>Пользователь Windows</cp:lastModifiedBy>
  <cp:revision>31</cp:revision>
  <dcterms:created xsi:type="dcterms:W3CDTF">2020-11-16T06:09:47Z</dcterms:created>
  <dcterms:modified xsi:type="dcterms:W3CDTF">2020-11-17T07:11:40Z</dcterms:modified>
</cp:coreProperties>
</file>