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1" r:id="rId3"/>
    <p:sldId id="264" r:id="rId4"/>
    <p:sldId id="266" r:id="rId5"/>
    <p:sldId id="263" r:id="rId6"/>
    <p:sldId id="258" r:id="rId7"/>
    <p:sldId id="256" r:id="rId8"/>
    <p:sldId id="259" r:id="rId9"/>
    <p:sldId id="257" r:id="rId10"/>
    <p:sldId id="267" r:id="rId1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EBBA-10E7-4818-9B09-6AA0A3F549C6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ABD5-4BCF-415F-96AC-6AE52DD1C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724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EBBA-10E7-4818-9B09-6AA0A3F549C6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ABD5-4BCF-415F-96AC-6AE52DD1C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970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EBBA-10E7-4818-9B09-6AA0A3F549C6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ABD5-4BCF-415F-96AC-6AE52DD1C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83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EBBA-10E7-4818-9B09-6AA0A3F549C6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ABD5-4BCF-415F-96AC-6AE52DD1C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93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EBBA-10E7-4818-9B09-6AA0A3F549C6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ABD5-4BCF-415F-96AC-6AE52DD1C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831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EBBA-10E7-4818-9B09-6AA0A3F549C6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ABD5-4BCF-415F-96AC-6AE52DD1C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069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EBBA-10E7-4818-9B09-6AA0A3F549C6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ABD5-4BCF-415F-96AC-6AE52DD1C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20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EBBA-10E7-4818-9B09-6AA0A3F549C6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ABD5-4BCF-415F-96AC-6AE52DD1C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810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EBBA-10E7-4818-9B09-6AA0A3F549C6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ABD5-4BCF-415F-96AC-6AE52DD1C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133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EBBA-10E7-4818-9B09-6AA0A3F549C6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ABD5-4BCF-415F-96AC-6AE52DD1C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1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EBBA-10E7-4818-9B09-6AA0A3F549C6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ABD5-4BCF-415F-96AC-6AE52DD1C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39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6EBBA-10E7-4818-9B09-6AA0A3F549C6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6ABD5-4BCF-415F-96AC-6AE52DD1C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66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E452A4E-27D3-490A-9FED-3DAD51B78694}"/>
              </a:ext>
            </a:extLst>
          </p:cNvPr>
          <p:cNvSpPr/>
          <p:nvPr/>
        </p:nvSpPr>
        <p:spPr>
          <a:xfrm>
            <a:off x="288101" y="1534321"/>
            <a:ext cx="9329797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/>
                <a:latin typeface="Bookman Old Style" panose="02050604050505020204" pitchFamily="18" charset="0"/>
              </a:rPr>
              <a:t>ТЕМА</a:t>
            </a:r>
          </a:p>
          <a:p>
            <a:pPr algn="ctr"/>
            <a:r>
              <a:rPr lang="ru-RU" sz="88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latin typeface="Bookman Old Style" panose="02050604050505020204" pitchFamily="18" charset="0"/>
              </a:rPr>
              <a:t>«</a:t>
            </a:r>
            <a:r>
              <a:rPr lang="ru-RU" sz="8800" b="1" cap="none" spc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/>
                <a:latin typeface="Bookman Old Style" panose="02050604050505020204" pitchFamily="18" charset="0"/>
              </a:rPr>
              <a:t>НАСЕКОМЫЕ»</a:t>
            </a:r>
          </a:p>
        </p:txBody>
      </p:sp>
    </p:spTree>
    <p:extLst>
      <p:ext uri="{BB962C8B-B14F-4D97-AF65-F5344CB8AC3E}">
        <p14:creationId xmlns:p14="http://schemas.microsoft.com/office/powerpoint/2010/main" val="1243012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C62246DA-9331-4CA6-80D8-5A78611D5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5" y="1511995"/>
            <a:ext cx="6330950" cy="474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0B8DECF-F201-4BEF-BC2D-E08258616359}"/>
              </a:ext>
            </a:extLst>
          </p:cNvPr>
          <p:cNvSpPr/>
          <p:nvPr/>
        </p:nvSpPr>
        <p:spPr>
          <a:xfrm>
            <a:off x="0" y="25400"/>
            <a:ext cx="99060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/>
                <a:latin typeface="Bookman Old Style" panose="02050604050505020204" pitchFamily="18" charset="0"/>
              </a:rPr>
              <a:t>Задание отправить видеофайлом:</a:t>
            </a:r>
          </a:p>
          <a:p>
            <a:pPr algn="ctr"/>
            <a:r>
              <a:rPr lang="ru-RU" sz="28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latin typeface="Bookman Old Style" panose="02050604050505020204" pitchFamily="18" charset="0"/>
              </a:rPr>
              <a:t>Сделать описательный рассказ одного насекомого.</a:t>
            </a:r>
            <a:endParaRPr lang="ru-RU" sz="28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  <a:effectLst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451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98B32C6-DF19-45EE-A185-CCA563236624}"/>
              </a:ext>
            </a:extLst>
          </p:cNvPr>
          <p:cNvSpPr/>
          <p:nvPr/>
        </p:nvSpPr>
        <p:spPr>
          <a:xfrm>
            <a:off x="279210" y="238795"/>
            <a:ext cx="932881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Задание 1. Родителям рекомендуется:</a:t>
            </a:r>
          </a:p>
          <a:p>
            <a:pPr algn="just"/>
            <a:endParaRPr lang="ru-RU" sz="16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спросить ребенка, какое сейчас время года, какие изменения произошли</a:t>
            </a:r>
            <a:br>
              <a:rPr lang="ru-RU" sz="1600" dirty="0">
                <a:solidFill>
                  <a:srgbClr val="000000"/>
                </a:solidFill>
                <a:latin typeface="Bookman Old Style" panose="020506040505050202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в природе, в жизни насекомых;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побеседовать с ребенком о насекомых;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рассмотреть жука, божью коровку, бабочку, гусеницу, муравья, пчелу, стрекозу, кузнечика и муху;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рассмотреть части тела насекомых (голову, грудь, брюшко, ноги, крылья, усики);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рассказать ребенку, какую пользу приносят насекомые человеку, учить его бережному отношению к природе;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рассказать, что муха — вредное насекомое, переносчик различных заболеваний.</a:t>
            </a:r>
            <a:endParaRPr lang="ru-RU" sz="1600" b="0" i="0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42D0D207-D9BA-4A89-8898-4DEF433B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616" y="3053210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732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>
            <a:extLst>
              <a:ext uri="{FF2B5EF4-FFF2-40B4-BE49-F238E27FC236}">
                <a16:creationId xmlns:a16="http://schemas.microsoft.com/office/drawing/2014/main" id="{E918BDF5-A616-42AD-B55F-5A7C5A0772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1" r="1914"/>
          <a:stretch/>
        </p:blipFill>
        <p:spPr bwMode="auto">
          <a:xfrm>
            <a:off x="613725" y="189000"/>
            <a:ext cx="4041103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3E05488D-1A5D-49BF-826C-56AC176E0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828" y="189000"/>
            <a:ext cx="4861168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86478B05-B4EC-4403-8BFF-087208D40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5" y="3429000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387615C3-C0DE-4FEB-BABD-44A93E5FCA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3" r="8269"/>
          <a:stretch/>
        </p:blipFill>
        <p:spPr bwMode="auto">
          <a:xfrm>
            <a:off x="4972277" y="3429000"/>
            <a:ext cx="4569273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620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8" name="Picture 14">
            <a:extLst>
              <a:ext uri="{FF2B5EF4-FFF2-40B4-BE49-F238E27FC236}">
                <a16:creationId xmlns:a16="http://schemas.microsoft.com/office/drawing/2014/main" id="{F481D6EE-D5C9-4635-B3EB-D61F8D19BB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" r="28838"/>
          <a:stretch/>
        </p:blipFill>
        <p:spPr bwMode="auto">
          <a:xfrm>
            <a:off x="682663" y="189000"/>
            <a:ext cx="3425589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97BE6C4E-6D63-4CC9-BF43-5AC963671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587" y="189000"/>
            <a:ext cx="5184000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9305C3D-BC2C-4B9E-BBD5-29BCF1247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63" y="3429000"/>
            <a:ext cx="3894000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17AC2400-7922-4FCB-814B-7E9589805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87" y="3429000"/>
            <a:ext cx="4641000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210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9FB20A4-5563-4F2A-ABDF-4A45179A6AA4}"/>
              </a:ext>
            </a:extLst>
          </p:cNvPr>
          <p:cNvSpPr/>
          <p:nvPr/>
        </p:nvSpPr>
        <p:spPr>
          <a:xfrm>
            <a:off x="279209" y="301809"/>
            <a:ext cx="93100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Задание 2. Рассказ:</a:t>
            </a:r>
          </a:p>
          <a:p>
            <a:pPr algn="just"/>
            <a:endParaRPr lang="ru-RU" sz="1600" dirty="0">
              <a:latin typeface="Bookman Old Style" panose="02050604050505020204" pitchFamily="18" charset="0"/>
            </a:endParaRPr>
          </a:p>
          <a:p>
            <a:pPr algn="just"/>
            <a:r>
              <a:rPr lang="ru-RU" sz="1600" dirty="0">
                <a:latin typeface="Bookman Old Style" panose="02050604050505020204" pitchFamily="18" charset="0"/>
              </a:rPr>
              <a:t>На земле великое множество насекомых. На брюшке у них поперечные полоски, как бы насечки. Вот откуда название «насекомое».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A8BD528-27DA-45C5-B244-4C85C2384BC0}"/>
              </a:ext>
            </a:extLst>
          </p:cNvPr>
          <p:cNvSpPr/>
          <p:nvPr/>
        </p:nvSpPr>
        <p:spPr>
          <a:xfrm>
            <a:off x="260442" y="4227988"/>
            <a:ext cx="93288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Bookman Old Style" panose="02050604050505020204" pitchFamily="18" charset="0"/>
              </a:rPr>
              <a:t>Насекомые – обжоры: они едят всё; зелень, мелких насекомых, отходы. Насекомые бывают большие и маленькие. Одни летают, другие ползают или прыгают. Одни живут несколько лет, другие – один день. В природе появляются только тогда, когда тепло (весной, летом). Насекомых поедают птицы. Среди насекомых имеются вредители – переносчики болезней человека и животных (мухи), есть и полезные – опыляют растения, дают продукты и сырьё (пчёлы – мёд, воск).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A7A1A05-814F-4BA2-BEE7-1B57EC2F6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16" y="1474563"/>
            <a:ext cx="378591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91EAF84D-EE5E-44C8-8279-1C22A144E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74563"/>
            <a:ext cx="394925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602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5D37DA1-D7DE-4689-9DD7-707AA92701FF}"/>
              </a:ext>
            </a:extLst>
          </p:cNvPr>
          <p:cNvSpPr/>
          <p:nvPr/>
        </p:nvSpPr>
        <p:spPr>
          <a:xfrm>
            <a:off x="795795" y="557749"/>
            <a:ext cx="3960000" cy="3600000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Задание 3. Загадки: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 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Шевелились у цветка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Все четыре лепестка,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Я сорвать его хотел,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Он вспорхнул и улетел. (бабочка)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 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Не зверь, не птица,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А нос как спица. (комар)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 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Осенью в щель забьётся,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А весной проснётся. (муха)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 </a:t>
            </a:r>
          </a:p>
          <a:p>
            <a:endParaRPr lang="ru-RU" sz="1600" b="0" i="0" dirty="0">
              <a:effectLst/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9A7D333-0C2E-40E6-87CD-5775A22902B7}"/>
              </a:ext>
            </a:extLst>
          </p:cNvPr>
          <p:cNvSpPr/>
          <p:nvPr/>
        </p:nvSpPr>
        <p:spPr>
          <a:xfrm>
            <a:off x="5150207" y="2364357"/>
            <a:ext cx="3960000" cy="3600000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600" dirty="0">
                <a:latin typeface="Bookman Old Style" panose="02050604050505020204" pitchFamily="18" charset="0"/>
              </a:rPr>
              <a:t>Сок цветов душистый пьёт,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Дарит нам и воск, и мёд,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Людям всем она мила,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А зовут её …(пчела)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 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Он работник настоящий,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Очень, очень работящий,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Под сосной в лесу густом,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Из хвоинок строит дом. (муравей)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 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Всех жуков она милей,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Спинка алая на ней,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А на ней кружочки,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Чёрненькие точки. (божья коровка)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42313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79836B8-243F-4F81-B7FB-12B11B4E2E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9" t="19104" r="4017"/>
          <a:stretch/>
        </p:blipFill>
        <p:spPr bwMode="auto">
          <a:xfrm>
            <a:off x="464643" y="163774"/>
            <a:ext cx="4320000" cy="293658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7D61DB7C-52E4-44B9-A86F-E4013E340D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278427"/>
              </p:ext>
            </p:extLst>
          </p:nvPr>
        </p:nvGraphicFramePr>
        <p:xfrm>
          <a:off x="464643" y="3313413"/>
          <a:ext cx="1835905" cy="27826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5905">
                  <a:extLst>
                    <a:ext uri="{9D8B030D-6E8A-4147-A177-3AD203B41FA5}">
                      <a16:colId xmlns:a16="http://schemas.microsoft.com/office/drawing/2014/main" val="984949104"/>
                    </a:ext>
                  </a:extLst>
                </a:gridCol>
              </a:tblGrid>
              <a:tr h="3520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Словарик: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699634"/>
                  </a:ext>
                </a:extLst>
              </a:tr>
              <a:tr h="24305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Летать</a:t>
                      </a:r>
                    </a:p>
                    <a:p>
                      <a:pPr algn="ctr"/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Порхать</a:t>
                      </a:r>
                    </a:p>
                    <a:p>
                      <a:pPr algn="ctr"/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Опылять</a:t>
                      </a:r>
                    </a:p>
                    <a:p>
                      <a:pPr algn="ctr"/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Кусаться</a:t>
                      </a:r>
                    </a:p>
                    <a:p>
                      <a:pPr algn="ctr"/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Плести</a:t>
                      </a:r>
                    </a:p>
                    <a:p>
                      <a:pPr algn="ctr"/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Ползать</a:t>
                      </a:r>
                    </a:p>
                    <a:p>
                      <a:pPr algn="ctr"/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Пищать</a:t>
                      </a:r>
                    </a:p>
                    <a:p>
                      <a:pPr algn="ctr"/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Жужжать</a:t>
                      </a:r>
                    </a:p>
                    <a:p>
                      <a:pPr algn="ctr"/>
                      <a:r>
                        <a:rPr lang="ru-RU" sz="1600" dirty="0">
                          <a:latin typeface="Bookman Old Style" panose="02050604050505020204" pitchFamily="18" charset="0"/>
                        </a:rPr>
                        <a:t>Вредить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688360"/>
                  </a:ext>
                </a:extLst>
              </a:tr>
            </a:tbl>
          </a:graphicData>
        </a:graphic>
      </p:graphicFrame>
      <p:pic>
        <p:nvPicPr>
          <p:cNvPr id="10" name="Picture 2">
            <a:extLst>
              <a:ext uri="{FF2B5EF4-FFF2-40B4-BE49-F238E27FC236}">
                <a16:creationId xmlns:a16="http://schemas.microsoft.com/office/drawing/2014/main" id="{E21A9440-F1DA-4F22-8F5B-5C11FD3703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" t="78405" r="3780" b="4141"/>
          <a:stretch/>
        </p:blipFill>
        <p:spPr bwMode="auto">
          <a:xfrm>
            <a:off x="3341077" y="3975100"/>
            <a:ext cx="5931923" cy="166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9DAEA52-86E4-4B8F-8DFA-7B9FE0C140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" t="33924" r="1493" b="21687"/>
          <a:stretch/>
        </p:blipFill>
        <p:spPr bwMode="auto">
          <a:xfrm>
            <a:off x="4953000" y="125336"/>
            <a:ext cx="4320000" cy="297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879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194E8DF-1066-44CE-8048-647BE497C4B0}"/>
              </a:ext>
            </a:extLst>
          </p:cNvPr>
          <p:cNvSpPr/>
          <p:nvPr/>
        </p:nvSpPr>
        <p:spPr>
          <a:xfrm>
            <a:off x="148989" y="166513"/>
            <a:ext cx="94903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Задание 4. </a:t>
            </a:r>
            <a:r>
              <a:rPr lang="ru-RU" sz="1600" b="1" dirty="0">
                <a:latin typeface="Bookman Old Style" panose="02050604050505020204" pitchFamily="18" charset="0"/>
              </a:rPr>
              <a:t>Артикуляционная гимнастика: (каждое упражнение по 5-7 раз)</a:t>
            </a:r>
            <a:endParaRPr lang="ru-RU" sz="1600" dirty="0">
              <a:latin typeface="Bookman Old Style" panose="02050604050505020204" pitchFamily="18" charset="0"/>
            </a:endParaRPr>
          </a:p>
          <a:p>
            <a:r>
              <a:rPr lang="ru-RU" sz="1600" dirty="0">
                <a:latin typeface="Bookman Old Style" panose="02050604050505020204" pitchFamily="18" charset="0"/>
              </a:rPr>
              <a:t> 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 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 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 </a:t>
            </a:r>
          </a:p>
          <a:p>
            <a:r>
              <a:rPr lang="ru-RU" sz="1600" dirty="0">
                <a:latin typeface="Bookman Old Style" panose="02050604050505020204" pitchFamily="18" charset="0"/>
              </a:rPr>
              <a:t> 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3306EDC7-9AD5-403A-BAD6-E0F4172F0F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216563"/>
              </p:ext>
            </p:extLst>
          </p:nvPr>
        </p:nvGraphicFramePr>
        <p:xfrm>
          <a:off x="229833" y="661507"/>
          <a:ext cx="9360000" cy="6029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0">
                  <a:extLst>
                    <a:ext uri="{9D8B030D-6E8A-4147-A177-3AD203B41FA5}">
                      <a16:colId xmlns:a16="http://schemas.microsoft.com/office/drawing/2014/main" val="4292394310"/>
                    </a:ext>
                  </a:extLst>
                </a:gridCol>
                <a:gridCol w="4680000">
                  <a:extLst>
                    <a:ext uri="{9D8B030D-6E8A-4147-A177-3AD203B41FA5}">
                      <a16:colId xmlns:a16="http://schemas.microsoft.com/office/drawing/2014/main" val="3848823376"/>
                    </a:ext>
                  </a:extLst>
                </a:gridCol>
              </a:tblGrid>
              <a:tr h="59703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На полянку выходите, на меня вы посмотрите.</a:t>
                      </a:r>
                    </a:p>
                    <a:p>
                      <a:pPr algn="ctr"/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Предлагаю поиграть и насекомых изображать.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996342"/>
                  </a:ext>
                </a:extLst>
              </a:tr>
              <a:tr h="55866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Божья коровка хоть мала, листья – лучшая еда!</a:t>
                      </a:r>
                    </a:p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Она много листьев съела и, конечно, потолстела.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(Щеки «надуть и сдуть»)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69221"/>
                  </a:ext>
                </a:extLst>
              </a:tr>
              <a:tr h="177800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Муха, муха-цокотуха - позолоченное брюхо.</a:t>
                      </a:r>
                    </a:p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Муха села на цветок – будет чистить хоботок.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(«Заборчик – трубочка»)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Заборчик – улыбнуться, зубы видны, удерживать в таком положении.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193858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Наш кузнечик – озорник тянет губки к ушкам.</a:t>
                      </a:r>
                    </a:p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- Посмотрите, - говорит, - я теперь – лягушка!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(«Улыбка») – удерживать сильно растянутые губы в улыбке, зубы не видны.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536423"/>
                  </a:ext>
                </a:extLst>
              </a:tr>
              <a:tr h="5765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Кто играет на гитаре, а муравей на дудочке,</a:t>
                      </a:r>
                    </a:p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Губы тянет он вперёд узкой – узкой трубочкой.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(«Трубочка»)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45995"/>
                  </a:ext>
                </a:extLst>
              </a:tr>
              <a:tr h="187200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Бабочка – красавица, над полянкой пляшет –</a:t>
                      </a:r>
                    </a:p>
                    <a:p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Крылышками машет.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Bookman Old Style" panose="02050604050505020204" pitchFamily="18" charset="0"/>
                        </a:rPr>
                        <a:t>(«Качели»)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487205"/>
                  </a:ext>
                </a:extLst>
              </a:tr>
            </a:tbl>
          </a:graphicData>
        </a:graphic>
      </p:graphicFrame>
      <p:pic>
        <p:nvPicPr>
          <p:cNvPr id="3076" name="Picture 4">
            <a:extLst>
              <a:ext uri="{FF2B5EF4-FFF2-40B4-BE49-F238E27FC236}">
                <a16:creationId xmlns:a16="http://schemas.microsoft.com/office/drawing/2014/main" id="{26CD5040-ACEF-40FC-A876-BB85B99BDA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9" t="39595" r="529" b="19061"/>
          <a:stretch/>
        </p:blipFill>
        <p:spPr bwMode="auto">
          <a:xfrm>
            <a:off x="4953000" y="2680289"/>
            <a:ext cx="2768600" cy="85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C75DBAB0-93D0-4CBB-887A-8A8A9E98B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5018278"/>
            <a:ext cx="2197100" cy="154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434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24F542C-8990-451D-BE10-7A46EC04841B}"/>
              </a:ext>
            </a:extLst>
          </p:cNvPr>
          <p:cNvSpPr/>
          <p:nvPr/>
        </p:nvSpPr>
        <p:spPr>
          <a:xfrm>
            <a:off x="136477" y="253504"/>
            <a:ext cx="7254923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Задание 5. КТО КАК ПЕРЕДВИГАЕТСЯ: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Зеленый кузнечик прыгает, а полосатая пчела … (летает).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Майский жук ползает, а маленький кузнечик …(прыгает).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Большеглазая стрекоза летает, а трудолюбивый муравей …(ползает).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Надоедливая муха летает, а красивая бабочка …(порхает).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Маленький комар летает, а большой кузнечик….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Красный муравей ползает, а </a:t>
            </a:r>
            <a:r>
              <a:rPr lang="ru-RU" sz="16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прозрачнокрылая</a:t>
            </a:r>
            <a:r>
              <a:rPr lang="ru-RU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стрекоза ….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Сильный муравей ползает, а беззаботный кузнечик ….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16E2237-D3D1-4E3F-A862-65873F58B117}"/>
              </a:ext>
            </a:extLst>
          </p:cNvPr>
          <p:cNvSpPr/>
          <p:nvPr/>
        </p:nvSpPr>
        <p:spPr>
          <a:xfrm>
            <a:off x="4787900" y="3115866"/>
            <a:ext cx="4686300" cy="28007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Задание 6. ИСПРАВЬ ОШИБКИ: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Муравей живет в улье.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Муха плетет паутину.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Комар ловит птиц.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Шмели строя муравейник.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Муравей вылез в муравейник.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Стрекоза летает под землей.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Гусеница ползает над веткой.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Бабочка порхает в цветком.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Пчела залетела из улей.</a:t>
            </a:r>
            <a:br>
              <a:rPr lang="ru-RU" sz="1600" dirty="0">
                <a:latin typeface="Bookman Old Style" panose="02050604050505020204" pitchFamily="18" charset="0"/>
              </a:rPr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326602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648</Words>
  <Application>Microsoft Office PowerPoint</Application>
  <PresentationFormat>Лист A4 (210x297 мм)</PresentationFormat>
  <Paragraphs>95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Bookman Old Style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Толя Ягудина</dc:creator>
  <cp:lastModifiedBy>Толя Ягудина</cp:lastModifiedBy>
  <cp:revision>10</cp:revision>
  <dcterms:created xsi:type="dcterms:W3CDTF">2020-05-13T02:06:21Z</dcterms:created>
  <dcterms:modified xsi:type="dcterms:W3CDTF">2020-05-13T03:36:33Z</dcterms:modified>
</cp:coreProperties>
</file>