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4" r:id="rId10"/>
    <p:sldId id="266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D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78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11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7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46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92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08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99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224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69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09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23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DAC58-73C1-4EB9-96E5-079F611DE72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245A4-876F-4A09-B342-2354FC04A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4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3689" y="530578"/>
            <a:ext cx="9708443" cy="1106311"/>
          </a:xfrm>
        </p:spPr>
        <p:txBody>
          <a:bodyPr>
            <a:normAutofit fontScale="90000"/>
          </a:bodyPr>
          <a:lstStyle/>
          <a:p>
            <a:r>
              <a:rPr lang="ru-RU" sz="4400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Лэпбук</a:t>
            </a:r>
            <a:r>
              <a:rPr lang="ru-RU" sz="4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br>
              <a:rPr lang="ru-RU" sz="4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</a:t>
            </a:r>
            <a:r>
              <a:rPr lang="ru-RU" sz="4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РОССИЯ – </a:t>
            </a:r>
            <a:r>
              <a:rPr lang="ru-RU" sz="4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м</a:t>
            </a:r>
            <a:r>
              <a:rPr lang="ru-RU" sz="4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ногонациональная страна»</a:t>
            </a:r>
            <a:endParaRPr lang="ru-RU" sz="4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55557" y="5384800"/>
            <a:ext cx="3127022" cy="1365955"/>
          </a:xfrm>
        </p:spPr>
        <p:txBody>
          <a:bodyPr>
            <a:normAutofit/>
          </a:bodyPr>
          <a:lstStyle/>
          <a:p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87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2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4090" y="1122363"/>
            <a:ext cx="6050844" cy="4355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Дидактическая игра «Народы России»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401" y="1557867"/>
            <a:ext cx="6676846" cy="1868419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Monotype Corsiva" panose="03010101010201010101" pitchFamily="66" charset="0"/>
              </a:rPr>
              <a:t>Цель:</a:t>
            </a:r>
            <a:r>
              <a:rPr lang="ru-RU" sz="1800" dirty="0" smtClean="0">
                <a:latin typeface="Monotype Corsiva" panose="03010101010201010101" pitchFamily="66" charset="0"/>
              </a:rPr>
              <a:t> </a:t>
            </a:r>
            <a:r>
              <a:rPr lang="ru-RU" sz="1800" dirty="0" smtClean="0">
                <a:latin typeface="Monotype Corsiva" panose="03010101010201010101" pitchFamily="66" charset="0"/>
              </a:rPr>
              <a:t>закреплять</a:t>
            </a:r>
            <a:r>
              <a:rPr lang="ru-RU" sz="1800" dirty="0" smtClean="0">
                <a:latin typeface="Monotype Corsiva" panose="03010101010201010101" pitchFamily="66" charset="0"/>
              </a:rPr>
              <a:t> представления детей </a:t>
            </a:r>
            <a:r>
              <a:rPr lang="ru-RU" sz="1800" dirty="0" smtClean="0">
                <a:latin typeface="Monotype Corsiva" panose="03010101010201010101" pitchFamily="66" charset="0"/>
              </a:rPr>
              <a:t>о народах, проживающих на территории России.</a:t>
            </a:r>
          </a:p>
          <a:p>
            <a:pPr algn="l"/>
            <a:r>
              <a:rPr lang="ru-RU" sz="1800" b="1" dirty="0" smtClean="0">
                <a:latin typeface="Monotype Corsiva" panose="03010101010201010101" pitchFamily="66" charset="0"/>
              </a:rPr>
              <a:t>Ход игры:</a:t>
            </a:r>
          </a:p>
          <a:p>
            <a:pPr algn="l"/>
            <a:r>
              <a:rPr lang="ru-RU" sz="1800" b="1" dirty="0" smtClean="0">
                <a:latin typeface="Monotype Corsiva" panose="03010101010201010101" pitchFamily="66" charset="0"/>
              </a:rPr>
              <a:t>1 вариант: </a:t>
            </a:r>
            <a:r>
              <a:rPr lang="ru-RU" sz="1800" dirty="0" smtClean="0">
                <a:latin typeface="Monotype Corsiva" panose="03010101010201010101" pitchFamily="66" charset="0"/>
              </a:rPr>
              <a:t>Дети самостоятельно выбирают изображение людей в национальном костюме и называют народ.</a:t>
            </a:r>
          </a:p>
          <a:p>
            <a:pPr algn="l"/>
            <a:r>
              <a:rPr lang="ru-RU" sz="1800" b="1" dirty="0" smtClean="0">
                <a:latin typeface="Monotype Corsiva" panose="03010101010201010101" pitchFamily="66" charset="0"/>
              </a:rPr>
              <a:t>2 вариант: </a:t>
            </a:r>
            <a:r>
              <a:rPr lang="ru-RU" sz="1800" dirty="0" smtClean="0">
                <a:latin typeface="Monotype Corsiva" panose="03010101010201010101" pitchFamily="66" charset="0"/>
              </a:rPr>
              <a:t>Ведущий описывает народ (особенности внешнего вида, национальную одежду, предметы быта, национальное блюдо), дети показывают и называют народ, о котором идёт речь.</a:t>
            </a:r>
            <a:endParaRPr lang="ru-RU" sz="18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4" y="4090482"/>
            <a:ext cx="2025911" cy="20259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47" y="978780"/>
            <a:ext cx="4349575" cy="43495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68" y="4090481"/>
            <a:ext cx="2025911" cy="20259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942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9555" y="1122364"/>
            <a:ext cx="10250311" cy="1733726"/>
          </a:xfrm>
        </p:spPr>
        <p:txBody>
          <a:bodyPr>
            <a:normAutofit/>
          </a:bodyPr>
          <a:lstStyle/>
          <a:p>
            <a:r>
              <a:rPr lang="ru-RU" sz="2700" b="1" dirty="0">
                <a:latin typeface="Monotype Corsiva" panose="03010101010201010101" pitchFamily="66" charset="0"/>
              </a:rPr>
              <a:t>Россия </a:t>
            </a:r>
            <a:r>
              <a:rPr lang="ru-RU" sz="2700" dirty="0">
                <a:latin typeface="Monotype Corsiva" panose="03010101010201010101" pitchFamily="66" charset="0"/>
              </a:rPr>
              <a:t>славится как многонациональное государство. На территории страны проживает более 190 народов. Большинство из них оказалось в РФ мирным путем, благодаря присоединению новых территорий. Каждый народ отличается своей историей, культурой и </a:t>
            </a:r>
            <a:r>
              <a:rPr lang="ru-RU" sz="2700" dirty="0" smtClean="0">
                <a:latin typeface="Monotype Corsiva" panose="03010101010201010101" pitchFamily="66" charset="0"/>
              </a:rPr>
              <a:t>наследием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032" y="2968978"/>
            <a:ext cx="5447936" cy="32624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33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933" y="1038577"/>
            <a:ext cx="9911645" cy="4989689"/>
          </a:xfrm>
        </p:spPr>
        <p:txBody>
          <a:bodyPr>
            <a:normAutofit/>
          </a:bodyPr>
          <a:lstStyle/>
          <a:p>
            <a:r>
              <a:rPr lang="ru-RU" sz="2700" b="1" dirty="0" err="1" smtClean="0">
                <a:latin typeface="Monotype Corsiva" panose="03010101010201010101" pitchFamily="66" charset="0"/>
              </a:rPr>
              <a:t>Лэпбук</a:t>
            </a:r>
            <a:r>
              <a:rPr lang="ru-RU" sz="2700" b="1" dirty="0" smtClean="0">
                <a:latin typeface="Monotype Corsiva" panose="03010101010201010101" pitchFamily="66" charset="0"/>
              </a:rPr>
              <a:t> </a:t>
            </a:r>
            <a:r>
              <a:rPr lang="ru-RU" sz="2700" dirty="0" smtClean="0">
                <a:latin typeface="Monotype Corsiva" panose="03010101010201010101" pitchFamily="66" charset="0"/>
              </a:rPr>
              <a:t>- это самодельная интерактивная папка с кармашками,</a:t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>мини-книжками, окошками, подвижными деталями, вставками, которые</a:t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>ребенок может доставать, перекладывать, складывать по  своему</a:t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>усмотрению. В ней собирается материал по какой-то определенной</a:t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>теме.</a:t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b="1" dirty="0" err="1" smtClean="0">
                <a:latin typeface="Monotype Corsiva" panose="03010101010201010101" pitchFamily="66" charset="0"/>
              </a:rPr>
              <a:t>Лэпбук</a:t>
            </a:r>
            <a:r>
              <a:rPr lang="ru-RU" sz="2700" b="1" dirty="0" smtClean="0">
                <a:latin typeface="Monotype Corsiva" panose="03010101010201010101" pitchFamily="66" charset="0"/>
              </a:rPr>
              <a:t> </a:t>
            </a:r>
            <a:r>
              <a:rPr lang="ru-RU" sz="2700" dirty="0" smtClean="0">
                <a:latin typeface="Monotype Corsiva" panose="03010101010201010101" pitchFamily="66" charset="0"/>
              </a:rPr>
              <a:t>- это не только мощный справочный инструмент и особая форма</a:t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>организации учебного материала, это, прежде всего, основа партнерской</a:t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>проектной деятельности взрослого с детьми (педагога с воспитанниками,</a:t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>родителя с ребенком).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5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42307"/>
            <a:ext cx="4561035" cy="45353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1524000" y="4498611"/>
            <a:ext cx="9144000" cy="16594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1242307"/>
            <a:ext cx="4535311" cy="45353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085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88" y="824089"/>
            <a:ext cx="9798755" cy="53848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Monotype Corsiva" panose="03010101010201010101" pitchFamily="66" charset="0"/>
              </a:rPr>
              <a:t>Данная методическая разработка (</a:t>
            </a:r>
            <a:r>
              <a:rPr lang="ru-RU" sz="3600" dirty="0" err="1" smtClean="0">
                <a:latin typeface="Monotype Corsiva" panose="03010101010201010101" pitchFamily="66" charset="0"/>
              </a:rPr>
              <a:t>лэпбук</a:t>
            </a:r>
            <a:r>
              <a:rPr lang="ru-RU" sz="3600" dirty="0" smtClean="0">
                <a:latin typeface="Monotype Corsiva" panose="03010101010201010101" pitchFamily="66" charset="0"/>
              </a:rPr>
              <a:t>) содержит информацию о нашей стране, её столице, символах, президенте, народах, населяющих Российскую Федерацию, их жилищах и национальных блюдах. Так же включены интересные факты, раскраски и дидактическая игра «Народы России». Можно использовать на занятиях в детском саду и дома для закрепления и повторения пройденного материала, как коллективно, так и индивидуально.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5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95423"/>
            <a:ext cx="6025586" cy="6366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«Государственная власть и символы России»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910" y="1632030"/>
            <a:ext cx="6536267" cy="44978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Monotype Corsiva" panose="03010101010201010101" pitchFamily="66" charset="0"/>
              </a:rPr>
              <a:t>Портрет президента России.</a:t>
            </a:r>
          </a:p>
          <a:p>
            <a:pPr marL="0" indent="0">
              <a:buNone/>
            </a:pPr>
            <a:r>
              <a:rPr lang="ru-RU" sz="2000" b="1" dirty="0" smtClean="0">
                <a:latin typeface="Monotype Corsiva" panose="03010101010201010101" pitchFamily="66" charset="0"/>
              </a:rPr>
              <a:t>Цель:</a:t>
            </a:r>
            <a:r>
              <a:rPr lang="ru-RU" sz="2000" dirty="0" smtClean="0">
                <a:latin typeface="Monotype Corsiva" panose="03010101010201010101" pitchFamily="66" charset="0"/>
              </a:rPr>
              <a:t> формировать и закреплять знания детей о президенте нашей страны.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Monotype Corsiva" panose="03010101010201010101" pitchFamily="66" charset="0"/>
              </a:rPr>
              <a:t>Государственный гимн России.</a:t>
            </a:r>
          </a:p>
          <a:p>
            <a:pPr marL="0" indent="0">
              <a:buNone/>
            </a:pPr>
            <a:r>
              <a:rPr lang="ru-RU" sz="2000" b="1" dirty="0" smtClean="0">
                <a:latin typeface="Monotype Corsiva" panose="03010101010201010101" pitchFamily="66" charset="0"/>
              </a:rPr>
              <a:t>Цель:</a:t>
            </a:r>
            <a:r>
              <a:rPr lang="ru-RU" sz="2000" dirty="0" smtClean="0">
                <a:latin typeface="Monotype Corsiva" panose="03010101010201010101" pitchFamily="66" charset="0"/>
              </a:rPr>
              <a:t> развивать слуховое восприятие, внимание, патриотизм у детей дошкольного возраста.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Monotype Corsiva" panose="03010101010201010101" pitchFamily="66" charset="0"/>
              </a:rPr>
              <a:t>Герб России.</a:t>
            </a:r>
          </a:p>
          <a:p>
            <a:pPr marL="0" indent="0">
              <a:buNone/>
            </a:pPr>
            <a:r>
              <a:rPr lang="ru-RU" sz="2000" b="1" dirty="0" smtClean="0">
                <a:latin typeface="Monotype Corsiva" panose="03010101010201010101" pitchFamily="66" charset="0"/>
              </a:rPr>
              <a:t>Цель:</a:t>
            </a:r>
            <a:r>
              <a:rPr lang="ru-RU" sz="2000" dirty="0" smtClean="0">
                <a:latin typeface="Monotype Corsiva" panose="03010101010201010101" pitchFamily="66" charset="0"/>
              </a:rPr>
              <a:t> формировать представление о значении герба России как государственного символа Российской Федерации у детей дошкольного возраста.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Monotype Corsiva" panose="03010101010201010101" pitchFamily="66" charset="0"/>
              </a:rPr>
              <a:t>Государственный флаг России.</a:t>
            </a:r>
          </a:p>
          <a:p>
            <a:pPr marL="0" indent="0">
              <a:buNone/>
            </a:pPr>
            <a:r>
              <a:rPr lang="ru-RU" sz="2000" b="1" dirty="0" smtClean="0">
                <a:latin typeface="Monotype Corsiva" panose="03010101010201010101" pitchFamily="66" charset="0"/>
              </a:rPr>
              <a:t>Цель: </a:t>
            </a:r>
            <a:r>
              <a:rPr lang="ru-RU" sz="2000" dirty="0" smtClean="0">
                <a:latin typeface="Monotype Corsiva" panose="03010101010201010101" pitchFamily="66" charset="0"/>
              </a:rPr>
              <a:t>закреплять и обобщать знания детей о цветах государственного флага, их расположении.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72" y="995423"/>
            <a:ext cx="3251201" cy="48412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113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933" y="959556"/>
            <a:ext cx="10066867" cy="7311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Это интересно…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931" y="1343378"/>
            <a:ext cx="8571091" cy="48335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 smtClean="0"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Monotype Corsiva" panose="03010101010201010101" pitchFamily="66" charset="0"/>
              </a:rPr>
              <a:t>На гербе России – могучая птица орёл, причём необыкновенный! У него не одна голова, а две. Головы орла венчают золотые короны, и сам орёл тоже золотой. Золотой двуглавый орёл – символ солнца и образ солнечной колесницы. В древности славяне полагали, что солнце выезжает на золотой колеснице, запряжённой двумя птицами. Солнце всходит на востоке, а заходит на западе. Поэтому и головы орла повёрнуты в противоположные стороны.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Monotype Corsiva" panose="03010101010201010101" pitchFamily="66" charset="0"/>
              </a:rPr>
              <a:t>Создателями гимна являются композитор Александр Васильевич Александров и поэт Сергей Владимирович Михалков. Гимн России можно услышать при поднятии Российского флага, во время парада на Красной      площади в День Победы 9 мая, ежедневно по радио в 6 утра, перед началом спортивных состязаний и во время международных соревнований, при награждении медалями российских спортсменов. Государственный гимн слушают стоя, мужчины – без головных уборов.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Monotype Corsiva" panose="03010101010201010101" pitchFamily="66" charset="0"/>
              </a:rPr>
              <a:t>Флаг – это государственный символ России, он состоит из трёх полос: белой, синей, красной. Белый цвет символизирует благородство, чистоту. Синий – верность и правду, а красный – отвагу и любовь. Российский флаг можно увидеть на границе, при въезде в нашу страну, над зданиями посольств и торговых представительств за рубежом.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933" y="1428294"/>
            <a:ext cx="1960766" cy="14967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933" y="3044623"/>
            <a:ext cx="1963290" cy="14967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4933" y="4660952"/>
            <a:ext cx="2021922" cy="1344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11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0844" y="1122363"/>
            <a:ext cx="6073423" cy="67256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«Москва - столица нашей Родины»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200" y="2122311"/>
            <a:ext cx="6773333" cy="4064000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Monotype Corsiva" panose="03010101010201010101" pitchFamily="66" charset="0"/>
              </a:rPr>
              <a:t>Москва – столица России.</a:t>
            </a:r>
          </a:p>
          <a:p>
            <a:pPr algn="l"/>
            <a:r>
              <a:rPr lang="ru-RU" b="1" dirty="0" smtClean="0">
                <a:latin typeface="Monotype Corsiva" panose="03010101010201010101" pitchFamily="66" charset="0"/>
              </a:rPr>
              <a:t>Цель:</a:t>
            </a:r>
            <a:r>
              <a:rPr lang="ru-RU" dirty="0" smtClean="0">
                <a:latin typeface="Monotype Corsiva" panose="03010101010201010101" pitchFamily="66" charset="0"/>
              </a:rPr>
              <a:t> закреплять знания детей о столице России и её достопримечательностях, воспитывать у детей любовь к Родине.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Monotype Corsiva" panose="03010101010201010101" pitchFamily="66" charset="0"/>
              </a:rPr>
              <a:t>Карта России.</a:t>
            </a:r>
          </a:p>
          <a:p>
            <a:pPr algn="l"/>
            <a:r>
              <a:rPr lang="ru-RU" b="1" dirty="0" smtClean="0">
                <a:latin typeface="Monotype Corsiva" panose="03010101010201010101" pitchFamily="66" charset="0"/>
              </a:rPr>
              <a:t>Цель: </a:t>
            </a:r>
            <a:r>
              <a:rPr lang="ru-RU" dirty="0" smtClean="0">
                <a:latin typeface="Monotype Corsiva" panose="03010101010201010101" pitchFamily="66" charset="0"/>
              </a:rPr>
              <a:t>закреплять знания детей о карте России, развивать зрительную память, воспитывать у детей патриотические чувства и гордость за нашу Родину.</a:t>
            </a:r>
          </a:p>
          <a:p>
            <a:pPr algn="l"/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18" y="445953"/>
            <a:ext cx="2763630" cy="45500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659" y="2122311"/>
            <a:ext cx="2498877" cy="39095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616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4444" y="828852"/>
            <a:ext cx="7270045" cy="85319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«Национальные костюмы, жилища и блюда народов России»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6356" y="2032000"/>
            <a:ext cx="6355645" cy="3601156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Monotype Corsiva" panose="03010101010201010101" pitchFamily="66" charset="0"/>
              </a:rPr>
              <a:t>Национальные костюмы народов России.</a:t>
            </a:r>
          </a:p>
          <a:p>
            <a:pPr algn="l"/>
            <a:r>
              <a:rPr lang="ru-RU" b="1" dirty="0" smtClean="0">
                <a:latin typeface="Monotype Corsiva" panose="03010101010201010101" pitchFamily="66" charset="0"/>
              </a:rPr>
              <a:t>Цель:</a:t>
            </a:r>
            <a:r>
              <a:rPr lang="ru-RU" dirty="0" smtClean="0">
                <a:latin typeface="Monotype Corsiva" panose="03010101010201010101" pitchFamily="66" charset="0"/>
              </a:rPr>
              <a:t> расширять знания детей о национальных костюмах народов, населяющих нашу страну.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Monotype Corsiva" panose="03010101010201010101" pitchFamily="66" charset="0"/>
              </a:rPr>
              <a:t>Национальные жилища народов России.</a:t>
            </a:r>
          </a:p>
          <a:p>
            <a:pPr algn="l"/>
            <a:r>
              <a:rPr lang="ru-RU" b="1" dirty="0" smtClean="0">
                <a:latin typeface="Monotype Corsiva" panose="03010101010201010101" pitchFamily="66" charset="0"/>
              </a:rPr>
              <a:t>Цель: </a:t>
            </a:r>
            <a:r>
              <a:rPr lang="ru-RU" dirty="0" smtClean="0">
                <a:latin typeface="Monotype Corsiva" panose="03010101010201010101" pitchFamily="66" charset="0"/>
              </a:rPr>
              <a:t>закреплять знания детей о традиционных типах жилищ народов России.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Monotype Corsiva" panose="03010101010201010101" pitchFamily="66" charset="0"/>
              </a:rPr>
              <a:t>Национальные блюда народов России.</a:t>
            </a:r>
          </a:p>
          <a:p>
            <a:pPr algn="l"/>
            <a:r>
              <a:rPr lang="ru-RU" b="1" dirty="0" smtClean="0">
                <a:latin typeface="Monotype Corsiva" panose="03010101010201010101" pitchFamily="66" charset="0"/>
              </a:rPr>
              <a:t>Цель: </a:t>
            </a:r>
            <a:r>
              <a:rPr lang="ru-RU" dirty="0" smtClean="0">
                <a:latin typeface="Monotype Corsiva" panose="03010101010201010101" pitchFamily="66" charset="0"/>
              </a:rPr>
              <a:t>закреплять знания детей о национальных блюдах народов России.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841" y="828852"/>
            <a:ext cx="3090940" cy="5102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1" y="3974429"/>
            <a:ext cx="2173190" cy="21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9244" y="993421"/>
            <a:ext cx="3292881" cy="74506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«Раскраски»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0481" y="1998133"/>
            <a:ext cx="4299566" cy="1817511"/>
          </a:xfrm>
        </p:spPr>
        <p:txBody>
          <a:bodyPr/>
          <a:lstStyle/>
          <a:p>
            <a:pPr algn="l"/>
            <a:r>
              <a:rPr lang="ru-RU" b="1" dirty="0" smtClean="0">
                <a:latin typeface="Monotype Corsiva" panose="03010101010201010101" pitchFamily="66" charset="0"/>
              </a:rPr>
              <a:t>Цель:</a:t>
            </a:r>
            <a:r>
              <a:rPr lang="ru-RU" dirty="0" smtClean="0">
                <a:latin typeface="Monotype Corsiva" panose="03010101010201010101" pitchFamily="66" charset="0"/>
              </a:rPr>
              <a:t> расширять знания детей о народах, населяющих Россию, поддерживать интерес к их истории и культуре.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82" y="864692"/>
            <a:ext cx="3075929" cy="50044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48" y="3959307"/>
            <a:ext cx="1261625" cy="18884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05" y="993422"/>
            <a:ext cx="1406815" cy="19724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056" y="4185881"/>
            <a:ext cx="1359598" cy="20145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563" y="798507"/>
            <a:ext cx="1275991" cy="18174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8287" y="4489553"/>
            <a:ext cx="1133116" cy="16216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8557" y="2849455"/>
            <a:ext cx="1373074" cy="19387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" y="3965611"/>
            <a:ext cx="1494409" cy="20987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2243" y="2716247"/>
            <a:ext cx="1174920" cy="16730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548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616</Words>
  <Application>Microsoft Office PowerPoint</Application>
  <PresentationFormat>Широкоэкранный</PresentationFormat>
  <Paragraphs>38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Wingdings</vt:lpstr>
      <vt:lpstr>Тема Office</vt:lpstr>
      <vt:lpstr>Лэпбук  «РОССИЯ – многонациональная страна»</vt:lpstr>
      <vt:lpstr>Лэпбук - это самодельная интерактивная папка с кармашками, мини-книжками, окошками, подвижными деталями, вставками, которые ребенок может доставать, перекладывать, складывать по  своему усмотрению. В ней собирается материал по какой-то определенной теме. Лэпбук - это не только мощный справочный инструмент и особая форма организации учебного материала, это, прежде всего, основа партнерской проектной деятельности взрослого с детьми (педагога с воспитанниками, родителя с ребенком). </vt:lpstr>
      <vt:lpstr>Презентация PowerPoint</vt:lpstr>
      <vt:lpstr>Данная методическая разработка (лэпбук) содержит информацию о нашей стране, её столице, символах, президенте, народах, населяющих Российскую Федерацию, их жилищах и национальных блюдах. Так же включены интересные факты, раскраски и дидактическая игра «Народы России». Можно использовать на занятиях в детском саду и дома для закрепления и повторения пройденного материала, как коллективно, так и индивидуально.</vt:lpstr>
      <vt:lpstr>«Государственная власть и символы России»</vt:lpstr>
      <vt:lpstr>Это интересно…</vt:lpstr>
      <vt:lpstr>«Москва - столица нашей Родины»</vt:lpstr>
      <vt:lpstr>«Национальные костюмы, жилища и блюда народов России»</vt:lpstr>
      <vt:lpstr>«Раскраски»</vt:lpstr>
      <vt:lpstr>Дидактическая игра «Народы России»</vt:lpstr>
      <vt:lpstr>Россия славится как многонациональное государство. На территории страны проживает более 190 народов. Большинство из них оказалось в РФ мирным путем, благодаря присоединению новых территорий. Каждый народ отличается своей историей, культурой и наследием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2023-12-06T06:23:07Z</dcterms:created>
  <dcterms:modified xsi:type="dcterms:W3CDTF">2023-12-07T01:47:08Z</dcterms:modified>
</cp:coreProperties>
</file>