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9" r:id="rId3"/>
    <p:sldId id="258" r:id="rId4"/>
    <p:sldId id="267" r:id="rId5"/>
    <p:sldId id="261" r:id="rId6"/>
    <p:sldId id="274" r:id="rId7"/>
    <p:sldId id="271" r:id="rId8"/>
    <p:sldId id="275" r:id="rId9"/>
    <p:sldId id="273" r:id="rId10"/>
    <p:sldId id="277" r:id="rId11"/>
    <p:sldId id="265" r:id="rId12"/>
    <p:sldId id="266" r:id="rId13"/>
    <p:sldId id="280" r:id="rId14"/>
    <p:sldId id="282" r:id="rId15"/>
    <p:sldId id="283" r:id="rId16"/>
    <p:sldId id="278" r:id="rId17"/>
    <p:sldId id="279" r:id="rId18"/>
    <p:sldId id="264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08A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01.05.2023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01.05.2023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01.05.2023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01.05.2023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5.wdp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9000" contras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367"/>
            <a:ext cx="9143999" cy="6868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712968" cy="4176464"/>
          </a:xfrm>
        </p:spPr>
        <p:txBody>
          <a:bodyPr/>
          <a:lstStyle/>
          <a:p>
            <a:pPr algn="ctr"/>
            <a:r>
              <a:rPr lang="ru-RU" sz="3600" dirty="0" smtClean="0"/>
              <a:t>Развитие детского творчества у дошкольников с использованием неклассических технологий в процессе ручного труда</a:t>
            </a:r>
            <a:endParaRPr lang="ru-RU" sz="3600" dirty="0"/>
          </a:p>
        </p:txBody>
      </p:sp>
      <p:sp>
        <p:nvSpPr>
          <p:cNvPr id="3" name="Подзаголовок 2"/>
          <p:cNvSpPr>
            <a:spLocks noGrp="1"/>
          </p:cNvSpPr>
          <p:nvPr>
            <p:ph idx="1"/>
          </p:nvPr>
        </p:nvSpPr>
        <p:spPr>
          <a:xfrm>
            <a:off x="822960" y="116632"/>
            <a:ext cx="7520940" cy="4563845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г. Иркутска детский сад №81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45286" y="4017694"/>
            <a:ext cx="2930186" cy="21976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3203848" y="4793348"/>
            <a:ext cx="47525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Выполнила</a:t>
            </a:r>
            <a:r>
              <a:rPr lang="en-US" dirty="0"/>
              <a:t>:</a:t>
            </a:r>
            <a:r>
              <a:rPr lang="ru-RU" dirty="0"/>
              <a:t> </a:t>
            </a:r>
            <a:r>
              <a:rPr lang="ru-RU" dirty="0" err="1"/>
              <a:t>Лубсанова</a:t>
            </a:r>
            <a:r>
              <a:rPr lang="ru-RU" dirty="0"/>
              <a:t> </a:t>
            </a:r>
            <a:r>
              <a:rPr lang="ru-RU" dirty="0" err="1" smtClean="0"/>
              <a:t>ЕленаВикторовна</a:t>
            </a:r>
            <a:r>
              <a:rPr lang="ru-RU" dirty="0" smtClean="0"/>
              <a:t>, воспитатель </a:t>
            </a:r>
          </a:p>
          <a:p>
            <a:r>
              <a:rPr lang="ru-RU" dirty="0" smtClean="0"/>
              <a:t>89501136525; </a:t>
            </a:r>
            <a:r>
              <a:rPr lang="en-US" dirty="0" smtClean="0"/>
              <a:t>lubsanishe3@gmail.com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5988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0"/>
            <a:ext cx="9865096" cy="6930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476672"/>
            <a:ext cx="7520940" cy="548640"/>
          </a:xfrm>
        </p:spPr>
        <p:txBody>
          <a:bodyPr/>
          <a:lstStyle/>
          <a:p>
            <a:pPr algn="ctr"/>
            <a:r>
              <a:rPr lang="ru-RU" sz="3200" dirty="0"/>
              <a:t>Работа с детьми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3600400" cy="47995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065649"/>
            <a:ext cx="3600398" cy="47995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96386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0"/>
            <a:ext cx="9865096" cy="6930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951" y="538688"/>
            <a:ext cx="2605690" cy="25057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1567" y="692696"/>
            <a:ext cx="3061281" cy="2376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4926" y="476672"/>
            <a:ext cx="3180356" cy="24892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8743" y="3793445"/>
            <a:ext cx="3214105" cy="24105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350" b="6476"/>
          <a:stretch/>
        </p:blipFill>
        <p:spPr>
          <a:xfrm>
            <a:off x="3272907" y="3573016"/>
            <a:ext cx="2376264" cy="26642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13" r="2750" b="4326"/>
          <a:stretch/>
        </p:blipFill>
        <p:spPr>
          <a:xfrm>
            <a:off x="143127" y="3573016"/>
            <a:ext cx="2922601" cy="26642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03770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0"/>
            <a:ext cx="9865096" cy="6930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504" y="365092"/>
            <a:ext cx="2232248" cy="2808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12160" y="250669"/>
            <a:ext cx="2046339" cy="26642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06356" y="268399"/>
            <a:ext cx="2784745" cy="26642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429000"/>
            <a:ext cx="3024336" cy="2592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5173" y="3603772"/>
            <a:ext cx="1990125" cy="27572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96136" y="3645024"/>
            <a:ext cx="2827637" cy="26747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8463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0"/>
            <a:ext cx="9865096" cy="6930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66328"/>
            <a:ext cx="4949651" cy="65982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39594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0"/>
            <a:ext cx="9865096" cy="6930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76672"/>
            <a:ext cx="2880320" cy="54307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908720"/>
            <a:ext cx="2952328" cy="54331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9006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0"/>
            <a:ext cx="9865096" cy="6930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08720"/>
            <a:ext cx="3024336" cy="55892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04664"/>
            <a:ext cx="2988331" cy="55892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0814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https://gamerwall.pro/uploads/posts/2022-03/1648605958_31-gamerwall-pro-p-letnie-foni-dlya-detskogo-sada-krasivie-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0"/>
            <a:ext cx="985003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Развивающая среда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72816"/>
            <a:ext cx="3404810" cy="45388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980728"/>
            <a:ext cx="3405108" cy="45401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8812618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ttps://gamerwall.pro/uploads/posts/2022-03/1648605958_31-gamerwall-pro-p-letnie-foni-dlya-detskogo-sada-krasivie-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0"/>
            <a:ext cx="985003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27731"/>
            <a:ext cx="3458826" cy="46108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335" y="576389"/>
            <a:ext cx="3476601" cy="46345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563663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0"/>
            <a:ext cx="9721080" cy="7029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622425" y="692150"/>
            <a:ext cx="7521575" cy="549275"/>
          </a:xfrm>
        </p:spPr>
        <p:txBody>
          <a:bodyPr/>
          <a:lstStyle/>
          <a:p>
            <a:pPr algn="ctr"/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979712" y="2247799"/>
            <a:ext cx="66967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solidFill>
                  <a:srgbClr val="7030A0"/>
                </a:solidFill>
                <a:latin typeface="+mj-lt"/>
                <a:cs typeface="Aharoni" panose="02010803020104030203" pitchFamily="2" charset="-79"/>
              </a:rPr>
              <a:t>Спасибо за внимание!!!</a:t>
            </a:r>
            <a:endParaRPr lang="ru-RU" sz="4400" dirty="0">
              <a:solidFill>
                <a:srgbClr val="7030A0"/>
              </a:solidFill>
              <a:latin typeface="+mj-lt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638977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" contrast="-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367"/>
            <a:ext cx="9143999" cy="6868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620688"/>
            <a:ext cx="7520940" cy="548640"/>
          </a:xfrm>
        </p:spPr>
        <p:txBody>
          <a:bodyPr/>
          <a:lstStyle/>
          <a:p>
            <a:r>
              <a:rPr lang="ru-RU" altLang="ru-RU" dirty="0"/>
              <a:t>Цель:</a:t>
            </a:r>
            <a:br>
              <a:rPr lang="ru-RU" alt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66708" y="332656"/>
            <a:ext cx="7520940" cy="3579849"/>
          </a:xfrm>
        </p:spPr>
        <p:txBody>
          <a:bodyPr/>
          <a:lstStyle/>
          <a:p>
            <a:pPr algn="just"/>
            <a:r>
              <a:rPr lang="en-US" altLang="ru-RU" sz="1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</a:t>
            </a:r>
            <a:r>
              <a:rPr lang="ru-RU" altLang="ru-RU" sz="2000" b="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Создание </a:t>
            </a:r>
            <a:r>
              <a:rPr lang="ru-RU" altLang="ru-RU" sz="2000" b="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педагогических условий для развития детского </a:t>
            </a:r>
            <a:r>
              <a:rPr lang="ru-RU" altLang="ru-RU" sz="2000" b="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художественного творчества </a:t>
            </a:r>
            <a:r>
              <a:rPr lang="ru-RU" altLang="ru-RU" sz="2000" b="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 детей </a:t>
            </a:r>
            <a:r>
              <a:rPr lang="ru-RU" altLang="ru-RU" sz="2000" b="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altLang="ru-RU" sz="2000" b="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дошкольного возраста с использованием </a:t>
            </a:r>
            <a:r>
              <a:rPr lang="ru-RU" altLang="ru-RU" sz="2000" b="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неклассических </a:t>
            </a:r>
            <a:r>
              <a:rPr lang="ru-RU" altLang="ru-RU" sz="2000" b="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технологий в процессе ручного труда.</a:t>
            </a:r>
            <a:endParaRPr lang="ru-RU" altLang="ru-RU" sz="2000" b="0" dirty="0">
              <a:latin typeface="Arial" charset="0"/>
              <a:ea typeface="Calibri" pitchFamily="34" charset="0"/>
              <a:cs typeface="Times New Roman" pitchFamily="18" charset="0"/>
            </a:endParaRPr>
          </a:p>
          <a:p>
            <a:endParaRPr lang="ru-RU" sz="2000" b="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619672" y="1772816"/>
            <a:ext cx="713646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altLang="ru-RU" dirty="0"/>
              <a:t> </a:t>
            </a:r>
            <a:r>
              <a:rPr lang="ru-RU" dirty="0"/>
              <a:t>Познакомить детей с различными неклассическими техниками изобразительной деятельности. </a:t>
            </a:r>
            <a:endParaRPr lang="ru-RU" dirty="0" smtClean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 smtClean="0"/>
              <a:t>Научить </a:t>
            </a:r>
            <a:r>
              <a:rPr lang="ru-RU" dirty="0"/>
              <a:t>создавать свой неповторимый образ, используя различные художественные техники. </a:t>
            </a:r>
            <a:endParaRPr lang="ru-RU" dirty="0" smtClean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 smtClean="0"/>
              <a:t>Вызвать </a:t>
            </a:r>
            <a:r>
              <a:rPr lang="ru-RU" dirty="0"/>
              <a:t>интерес к различным изобразительным материалам и желание действовать с ними. </a:t>
            </a:r>
            <a:endParaRPr lang="ru-RU" dirty="0" smtClean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 smtClean="0"/>
              <a:t>Обучать </a:t>
            </a:r>
            <a:r>
              <a:rPr lang="ru-RU" dirty="0"/>
              <a:t>детей манипулированию с разнообразными по качеству, свойствам материалами, использованию нетрадиционных способов изображения. </a:t>
            </a:r>
            <a:endParaRPr lang="ru-RU" dirty="0" smtClean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 smtClean="0"/>
              <a:t>Побуждать </a:t>
            </a:r>
            <a:r>
              <a:rPr lang="ru-RU" dirty="0"/>
              <a:t>детей изображать доступными им средствами выразительности то, что для них интересно или эмоционально значимо.</a:t>
            </a:r>
            <a:endParaRPr lang="ru-RU" altLang="ru-RU" sz="2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1758396"/>
            <a:ext cx="21602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/>
              <a:t>Задачи:</a:t>
            </a:r>
          </a:p>
        </p:txBody>
      </p:sp>
    </p:spTree>
    <p:extLst>
      <p:ext uri="{BB962C8B-B14F-4D97-AF65-F5344CB8AC3E}">
        <p14:creationId xmlns:p14="http://schemas.microsoft.com/office/powerpoint/2010/main" val="3613383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2424" y="0"/>
            <a:ext cx="976235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Актуальность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1340768"/>
            <a:ext cx="7520940" cy="3579849"/>
          </a:xfrm>
        </p:spPr>
        <p:txBody>
          <a:bodyPr/>
          <a:lstStyle/>
          <a:p>
            <a:r>
              <a:rPr lang="ru-RU" dirty="0" smtClean="0"/>
              <a:t>Детское творчество является специфической деятельностью, свойственной именно ребенку, и считается его универсальной способностью. Творческая деятельность удовлетворяет познавательную активность ребенка, развивает фантазию, изобретательность. В процессе этой деятельности развиваются образные представления, образное мышление, воображение. </a:t>
            </a:r>
          </a:p>
          <a:p>
            <a:r>
              <a:rPr lang="ru-RU" dirty="0" smtClean="0"/>
              <a:t>Ручной труд в детском саду является средством развития творческих способностей дошкольников и творческой личности в целом. Внося в ручной труд художественную составляющую, мы преобразуем его в творческую деятельность. Такая деятельность дает дошкольнику развитие трудовых навыков и имеет эстетическую пользу.</a:t>
            </a:r>
          </a:p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244225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3000" contrast="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72" y="-13708"/>
            <a:ext cx="9147572" cy="6855324"/>
          </a:xfrm>
          <a:prstGeom prst="rect">
            <a:avLst/>
          </a:prstGeom>
          <a:noFill/>
          <a:ln>
            <a:noFill/>
          </a:ln>
          <a:effectLst>
            <a:outerShdw dist="35921" sx="95000" sy="95000" algn="ctr" rotWithShape="0">
              <a:schemeClr val="bg2">
                <a:alpha val="61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70209" y="188640"/>
            <a:ext cx="8007155" cy="72008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342900" lvl="0" indent="-342900" algn="ctr">
              <a:spcBef>
                <a:spcPts val="800"/>
              </a:spcBef>
            </a:pPr>
            <a:r>
              <a:rPr lang="ru-RU" sz="4000" b="1" kern="0" cap="none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</a:rPr>
              <a:t>Этапы организации ручного труда:</a:t>
            </a:r>
            <a:endParaRPr lang="ru-RU" sz="4000" dirty="0">
              <a:solidFill>
                <a:schemeClr val="tx2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217303" y="1844824"/>
            <a:ext cx="8712968" cy="5976664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marL="0" lvl="0" indent="0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defRPr/>
            </a:pPr>
            <a:r>
              <a:rPr lang="ru-RU" sz="4000" b="0" kern="0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erpetua Titling MT" pitchFamily="18" charset="0"/>
              </a:rPr>
              <a:t>Первый этап- подготовительный: </a:t>
            </a:r>
          </a:p>
          <a:p>
            <a:pPr marL="0" lvl="0" indent="0" algn="just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defRPr/>
            </a:pPr>
            <a:r>
              <a:rPr lang="ru-RU" sz="2000" kern="0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</a:rPr>
              <a:t>Познакомить детей с наиболее характерными особенностями  материала (на нем можно рисовать, он рвется, мнется, сгибается в разных направлениях).</a:t>
            </a:r>
          </a:p>
          <a:p>
            <a:pPr marL="0" lvl="0" indent="0" algn="just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defRPr/>
            </a:pPr>
            <a:r>
              <a:rPr lang="ru-RU" sz="2000" kern="0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</a:rPr>
              <a:t>Формировать представления об игровых действиях с бумагой, тканью и разнообразным бросовым и природным материалом, который можно использовать в игровых целях (скорлупки грецких орехов, листики, камешки).</a:t>
            </a:r>
          </a:p>
          <a:p>
            <a:pPr marL="0" lvl="0" indent="0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defRPr/>
            </a:pPr>
            <a:r>
              <a:rPr lang="ru-RU" sz="4000" kern="0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</a:rPr>
              <a:t>Второй этап – практический:</a:t>
            </a:r>
          </a:p>
          <a:p>
            <a:pPr marL="0" lvl="0" indent="0" algn="just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defRPr/>
            </a:pPr>
            <a:r>
              <a:rPr lang="ru-RU" sz="2000" kern="0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</a:rPr>
              <a:t>Учить приемам работы с бумагой, картоном, природным материалом.</a:t>
            </a:r>
          </a:p>
          <a:p>
            <a:pPr marL="0" lvl="0" indent="0" algn="just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defRPr/>
            </a:pPr>
            <a:r>
              <a:rPr lang="ru-RU" sz="2000" kern="0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</a:rPr>
              <a:t>Развивать планирующую и регулирующую функцию речи в процессе изготовления различных поделок</a:t>
            </a:r>
            <a:r>
              <a:rPr lang="ru-RU" sz="2400" kern="0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</a:rPr>
              <a:t>.</a:t>
            </a:r>
          </a:p>
          <a:p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2368275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" y="5353"/>
            <a:ext cx="9144000" cy="6852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381260" cy="1054394"/>
          </a:xfrm>
          <a:effectLst>
            <a:outerShdw dist="25400" dir="8280000" algn="tr" rotWithShape="0">
              <a:prstClr val="black">
                <a:alpha val="41000"/>
              </a:prstClr>
            </a:outerShdw>
          </a:effectLst>
        </p:spPr>
        <p:txBody>
          <a:bodyPr/>
          <a:lstStyle/>
          <a:p>
            <a:pPr algn="ctr"/>
            <a:r>
              <a:rPr lang="ru-RU" dirty="0">
                <a:solidFill>
                  <a:schemeClr val="accent3">
                    <a:lumMod val="50000"/>
                  </a:schemeClr>
                </a:solidFill>
              </a:rPr>
              <a:t>Содержание художественного труда 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дошкольников</a:t>
            </a:r>
            <a:endParaRPr lang="ru-RU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60" y="1484784"/>
            <a:ext cx="6567265" cy="3150089"/>
          </a:xfrm>
          <a:effectLst>
            <a:outerShdw blurRad="50800" dist="38100" dir="5400000" algn="t" rotWithShape="0">
              <a:prstClr val="black">
                <a:alpha val="29000"/>
              </a:prstClr>
            </a:outerShdw>
          </a:effectLst>
        </p:spPr>
        <p:txBody>
          <a:bodyPr>
            <a:normAutofit fontScale="92500" lnSpcReduction="10000"/>
          </a:bodyPr>
          <a:lstStyle/>
          <a:p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</a:rPr>
              <a:t>     </a:t>
            </a:r>
            <a:r>
              <a:rPr lang="ru-RU" sz="2000" dirty="0" smtClean="0">
                <a:solidFill>
                  <a:schemeClr val="accent3">
                    <a:lumMod val="75000"/>
                  </a:schemeClr>
                </a:solidFill>
              </a:rPr>
              <a:t>Работа </a:t>
            </a:r>
            <a:r>
              <a:rPr lang="ru-RU" sz="2000" dirty="0">
                <a:solidFill>
                  <a:schemeClr val="accent3">
                    <a:lumMod val="75000"/>
                  </a:schemeClr>
                </a:solidFill>
              </a:rPr>
              <a:t>с природным материалом</a:t>
            </a:r>
          </a:p>
          <a:p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</a:rPr>
              <a:t>     </a:t>
            </a:r>
            <a:r>
              <a:rPr lang="ru-RU" sz="2000" dirty="0" smtClean="0">
                <a:solidFill>
                  <a:schemeClr val="accent3">
                    <a:lumMod val="75000"/>
                  </a:schemeClr>
                </a:solidFill>
              </a:rPr>
              <a:t>Работа </a:t>
            </a:r>
            <a:r>
              <a:rPr lang="ru-RU" sz="2000" dirty="0">
                <a:solidFill>
                  <a:schemeClr val="accent3">
                    <a:lumMod val="75000"/>
                  </a:schemeClr>
                </a:solidFill>
              </a:rPr>
              <a:t>с бумагой, картоном</a:t>
            </a:r>
          </a:p>
          <a:p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</a:rPr>
              <a:t>     </a:t>
            </a:r>
            <a:r>
              <a:rPr lang="ru-RU" sz="2000" dirty="0" smtClean="0">
                <a:solidFill>
                  <a:schemeClr val="accent3">
                    <a:lumMod val="75000"/>
                  </a:schemeClr>
                </a:solidFill>
              </a:rPr>
              <a:t>Работа </a:t>
            </a:r>
            <a:r>
              <a:rPr lang="ru-RU" sz="2000" dirty="0">
                <a:solidFill>
                  <a:schemeClr val="accent3">
                    <a:lumMod val="75000"/>
                  </a:schemeClr>
                </a:solidFill>
              </a:rPr>
              <a:t>с бросовым и искусственным материалом</a:t>
            </a:r>
          </a:p>
          <a:p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</a:rPr>
              <a:t>     </a:t>
            </a:r>
            <a:r>
              <a:rPr lang="ru-RU" sz="2000" dirty="0" smtClean="0">
                <a:solidFill>
                  <a:schemeClr val="accent3">
                    <a:lumMod val="75000"/>
                  </a:schemeClr>
                </a:solidFill>
              </a:rPr>
              <a:t>Работа </a:t>
            </a:r>
            <a:r>
              <a:rPr lang="ru-RU" sz="2000" dirty="0">
                <a:solidFill>
                  <a:schemeClr val="accent3">
                    <a:lumMod val="75000"/>
                  </a:schemeClr>
                </a:solidFill>
              </a:rPr>
              <a:t>с </a:t>
            </a:r>
            <a:r>
              <a:rPr lang="ru-RU" sz="2000" dirty="0" smtClean="0">
                <a:solidFill>
                  <a:schemeClr val="accent3">
                    <a:lumMod val="75000"/>
                  </a:schemeClr>
                </a:solidFill>
              </a:rPr>
              <a:t>пластилином</a:t>
            </a:r>
            <a:endParaRPr lang="ru-RU" sz="2000" dirty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</a:rPr>
              <a:t>     </a:t>
            </a:r>
            <a:r>
              <a:rPr lang="ru-RU" sz="2000" dirty="0" smtClean="0">
                <a:solidFill>
                  <a:schemeClr val="accent3">
                    <a:lumMod val="75000"/>
                  </a:schemeClr>
                </a:solidFill>
              </a:rPr>
              <a:t>Методы </a:t>
            </a:r>
            <a:r>
              <a:rPr lang="ru-RU" sz="2000" dirty="0">
                <a:solidFill>
                  <a:schemeClr val="accent3">
                    <a:lumMod val="75000"/>
                  </a:schemeClr>
                </a:solidFill>
              </a:rPr>
              <a:t>анализа и оценки различных изделий и </a:t>
            </a:r>
            <a:r>
              <a:rPr lang="ru-RU" sz="2000" dirty="0" smtClean="0">
                <a:solidFill>
                  <a:schemeClr val="accent3">
                    <a:lumMod val="75000"/>
                  </a:schemeClr>
                </a:solidFill>
              </a:rPr>
              <a:t>поделок</a:t>
            </a:r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000" dirty="0" smtClean="0">
                <a:solidFill>
                  <a:schemeClr val="accent3">
                    <a:lumMod val="75000"/>
                  </a:schemeClr>
                </a:solidFill>
              </a:rPr>
              <a:t>используются </a:t>
            </a:r>
            <a:r>
              <a:rPr lang="ru-RU" sz="2000" dirty="0">
                <a:solidFill>
                  <a:schemeClr val="accent3">
                    <a:lumMod val="75000"/>
                  </a:schemeClr>
                </a:solidFill>
              </a:rPr>
              <a:t>общепедагогические с учетом индивидуальных особенностей и возможностей детей.</a:t>
            </a:r>
          </a:p>
          <a:p>
            <a:endParaRPr lang="ru-RU" sz="2000" dirty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</a:rPr>
              <a:t>    </a:t>
            </a:r>
            <a:endParaRPr lang="ru-RU" sz="2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8458" y="1195341"/>
            <a:ext cx="1746346" cy="13859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9157" y="4429512"/>
            <a:ext cx="3167199" cy="24284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62606" y="859852"/>
            <a:ext cx="1777058" cy="17770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36121" y="2842713"/>
            <a:ext cx="2651990" cy="295681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6833" y="4149080"/>
            <a:ext cx="3072650" cy="373671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8117" y="4318773"/>
            <a:ext cx="4038695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787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0" y="548680"/>
            <a:ext cx="7997512" cy="548640"/>
          </a:xfrm>
        </p:spPr>
        <p:txBody>
          <a:bodyPr/>
          <a:lstStyle/>
          <a:p>
            <a:pPr algn="ctr"/>
            <a:r>
              <a:rPr lang="ru-RU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ИНТЕГРИРОВАННОЙ  ФОРМЫ РАЗВИТИЯ ДЕТСКОГО ТВОРЧЕСТВА ЧЕРЕЗ РУЧНОЙ ТРУД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Овал 3"/>
          <p:cNvSpPr/>
          <p:nvPr/>
        </p:nvSpPr>
        <p:spPr>
          <a:xfrm>
            <a:off x="3058084" y="1583671"/>
            <a:ext cx="3384376" cy="118926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2"/>
                </a:solidFill>
              </a:rPr>
              <a:t>Ручной труд</a:t>
            </a:r>
            <a:endParaRPr lang="ru-RU" dirty="0">
              <a:solidFill>
                <a:schemeClr val="bg2"/>
              </a:solidFill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>
            <a:off x="4821716" y="2772932"/>
            <a:ext cx="0" cy="10081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5794388" y="2576856"/>
            <a:ext cx="648072" cy="8640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395536" y="2772932"/>
            <a:ext cx="2662549" cy="32426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 </a:t>
            </a:r>
          </a:p>
          <a:p>
            <a:pPr algn="ctr"/>
            <a:r>
              <a:rPr lang="ru-RU" sz="24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консультации;</a:t>
            </a:r>
          </a:p>
          <a:p>
            <a:pPr algn="ctr"/>
            <a:r>
              <a:rPr lang="ru-RU" sz="24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-мастер – классы;</a:t>
            </a:r>
          </a:p>
          <a:p>
            <a:pPr algn="ctr"/>
            <a:r>
              <a:rPr lang="ru-RU" sz="24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-анкетирование;</a:t>
            </a:r>
          </a:p>
          <a:p>
            <a:pPr algn="ctr"/>
            <a:r>
              <a:rPr lang="ru-RU" sz="24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-участие в конкурсах, выставках;</a:t>
            </a:r>
          </a:p>
          <a:p>
            <a:pPr algn="ctr"/>
            <a:endParaRPr lang="ru-RU" sz="24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203848" y="2924944"/>
            <a:ext cx="2880319" cy="36724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bg2"/>
              </a:solidFill>
            </a:endParaRPr>
          </a:p>
          <a:p>
            <a:pPr algn="ctr"/>
            <a:endParaRPr lang="ru-RU" dirty="0">
              <a:solidFill>
                <a:schemeClr val="bg2"/>
              </a:solidFill>
            </a:endParaRPr>
          </a:p>
          <a:p>
            <a:pPr algn="ctr"/>
            <a:endParaRPr lang="ru-RU" dirty="0" smtClean="0">
              <a:solidFill>
                <a:schemeClr val="bg2"/>
              </a:solidFill>
            </a:endParaRPr>
          </a:p>
          <a:p>
            <a:pPr algn="ctr"/>
            <a:endParaRPr lang="ru-RU" dirty="0" smtClean="0">
              <a:solidFill>
                <a:schemeClr val="bg2"/>
              </a:solidFill>
            </a:endParaRPr>
          </a:p>
          <a:p>
            <a:r>
              <a:rPr lang="ru-RU" sz="20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</a:t>
            </a:r>
          </a:p>
          <a:p>
            <a:r>
              <a:rPr lang="ru-RU" sz="20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беседа;</a:t>
            </a:r>
          </a:p>
          <a:p>
            <a:r>
              <a:rPr lang="ru-RU" sz="20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-наглядность;</a:t>
            </a:r>
          </a:p>
          <a:p>
            <a:pPr marL="285750" indent="-285750">
              <a:buFontTx/>
              <a:buChar char="-"/>
            </a:pPr>
            <a:r>
              <a:rPr lang="ru-RU" sz="20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игра;</a:t>
            </a:r>
          </a:p>
          <a:p>
            <a:pPr marL="285750" indent="-285750">
              <a:buFontTx/>
              <a:buChar char="-"/>
            </a:pPr>
            <a:r>
              <a:rPr lang="ru-RU" sz="2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0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оказ;</a:t>
            </a:r>
          </a:p>
          <a:p>
            <a:pPr marL="285750" indent="-285750">
              <a:buFontTx/>
              <a:buChar char="-"/>
            </a:pPr>
            <a:r>
              <a:rPr lang="ru-RU" sz="2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20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анятие;</a:t>
            </a:r>
          </a:p>
          <a:p>
            <a:pPr marL="285750" indent="-285750" algn="ctr">
              <a:buFontTx/>
              <a:buChar char="-"/>
            </a:pPr>
            <a:r>
              <a:rPr lang="ru-RU" sz="2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0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ндивидуальная работа;</a:t>
            </a:r>
          </a:p>
          <a:p>
            <a:pPr marL="285750" indent="-285750">
              <a:buFontTx/>
              <a:buChar char="-"/>
            </a:pPr>
            <a:r>
              <a:rPr lang="ru-RU" sz="2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20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еатрализованная деятельность</a:t>
            </a:r>
          </a:p>
          <a:p>
            <a:pPr marL="285750" indent="-285750">
              <a:buFontTx/>
              <a:buChar char="-"/>
            </a:pPr>
            <a:r>
              <a:rPr lang="ru-RU" sz="20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Проектная деятельность</a:t>
            </a:r>
          </a:p>
          <a:p>
            <a:pPr algn="ctr"/>
            <a:endParaRPr lang="ru-RU" dirty="0" smtClean="0">
              <a:solidFill>
                <a:schemeClr val="bg2"/>
              </a:solidFill>
            </a:endParaRPr>
          </a:p>
          <a:p>
            <a:pPr marL="285750" indent="-285750" algn="ctr">
              <a:buFontTx/>
              <a:buChar char="-"/>
            </a:pPr>
            <a:endParaRPr lang="ru-RU" dirty="0" smtClean="0">
              <a:solidFill>
                <a:schemeClr val="bg2"/>
              </a:solidFill>
            </a:endParaRPr>
          </a:p>
          <a:p>
            <a:pPr marL="285750" indent="-285750" algn="ctr">
              <a:buFontTx/>
              <a:buChar char="-"/>
            </a:pPr>
            <a:endParaRPr lang="ru-RU" dirty="0" smtClean="0">
              <a:solidFill>
                <a:schemeClr val="bg2"/>
              </a:solidFill>
            </a:endParaRPr>
          </a:p>
          <a:p>
            <a:pPr algn="ctr"/>
            <a:endParaRPr lang="ru-RU" dirty="0">
              <a:solidFill>
                <a:schemeClr val="bg2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300191" y="3063280"/>
            <a:ext cx="2694674" cy="27419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</a:t>
            </a:r>
          </a:p>
          <a:p>
            <a:r>
              <a:rPr lang="ru-RU" sz="24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-консультации;</a:t>
            </a:r>
          </a:p>
          <a:p>
            <a:r>
              <a:rPr lang="ru-RU" sz="24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-методические объединения;</a:t>
            </a:r>
          </a:p>
          <a:p>
            <a:pPr marL="285750" indent="-285750">
              <a:buFontTx/>
              <a:buChar char="-"/>
            </a:pPr>
            <a:r>
              <a:rPr lang="ru-RU" sz="24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– классы;</a:t>
            </a:r>
          </a:p>
          <a:p>
            <a:pPr marL="285750" indent="-285750">
              <a:buFontTx/>
              <a:buChar char="-"/>
            </a:pPr>
            <a:r>
              <a:rPr lang="ru-RU" sz="24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Семинары</a:t>
            </a:r>
          </a:p>
          <a:p>
            <a:pPr marL="285750" indent="-285750">
              <a:buFontTx/>
              <a:buChar char="-"/>
            </a:pPr>
            <a:r>
              <a:rPr lang="ru-RU" sz="24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практикумы</a:t>
            </a:r>
          </a:p>
          <a:p>
            <a:pPr algn="ctr"/>
            <a:endParaRPr lang="ru-RU" dirty="0">
              <a:solidFill>
                <a:schemeClr val="bg2"/>
              </a:solidFill>
            </a:endParaRPr>
          </a:p>
        </p:txBody>
      </p:sp>
      <p:cxnSp>
        <p:nvCxnSpPr>
          <p:cNvPr id="17" name="Прямая со стрелкой 16"/>
          <p:cNvCxnSpPr/>
          <p:nvPr/>
        </p:nvCxnSpPr>
        <p:spPr>
          <a:xfrm flipH="1">
            <a:off x="2051720" y="2420888"/>
            <a:ext cx="1006364" cy="6029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36567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2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Овал 4"/>
          <p:cNvSpPr/>
          <p:nvPr/>
        </p:nvSpPr>
        <p:spPr>
          <a:xfrm>
            <a:off x="673727" y="1122218"/>
            <a:ext cx="2438400" cy="609600"/>
          </a:xfrm>
          <a:prstGeom prst="ellipse">
            <a:avLst/>
          </a:prstGeom>
          <a:solidFill>
            <a:srgbClr val="B08AE8"/>
          </a:solidFill>
          <a:ln w="25400" cap="flat" cmpd="sng" algn="ctr">
            <a:solidFill>
              <a:schemeClr val="accent1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kern="0" dirty="0" err="1">
                <a:solidFill>
                  <a:srgbClr val="FFFFFF"/>
                </a:solidFill>
                <a:latin typeface="Garamond"/>
              </a:rPr>
              <a:t>Б</a:t>
            </a:r>
            <a:r>
              <a:rPr kumimoji="0" lang="ru-RU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t>умагопластика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3259429" y="1381991"/>
            <a:ext cx="2438400" cy="685800"/>
          </a:xfrm>
          <a:prstGeom prst="ellipse">
            <a:avLst/>
          </a:prstGeom>
          <a:solidFill>
            <a:srgbClr val="B08AE8"/>
          </a:solidFill>
          <a:ln w="25400" cap="flat" cmpd="sng" algn="ctr">
            <a:solidFill>
              <a:schemeClr val="accent1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kern="0" dirty="0" err="1">
                <a:solidFill>
                  <a:srgbClr val="FFFFFF"/>
                </a:solidFill>
                <a:latin typeface="Garamond"/>
              </a:rPr>
              <a:t>Т</a:t>
            </a:r>
            <a:r>
              <a:rPr kumimoji="0" lang="ru-RU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t>естопластика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685800" y="3649960"/>
            <a:ext cx="2313112" cy="931168"/>
          </a:xfrm>
          <a:prstGeom prst="ellipse">
            <a:avLst/>
          </a:prstGeom>
          <a:solidFill>
            <a:srgbClr val="B08AE8"/>
          </a:solidFill>
          <a:ln w="25400" cap="flat" cmpd="sng" algn="ctr">
            <a:solidFill>
              <a:schemeClr val="accent1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kern="0" dirty="0">
                <a:solidFill>
                  <a:srgbClr val="FFFFFF"/>
                </a:solidFill>
                <a:latin typeface="Garamond"/>
              </a:rPr>
              <a:t>Б</a:t>
            </a:r>
            <a:r>
              <a:rPr kumimoji="0" lang="ru-RU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t>росовый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t> 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t>материал</a:t>
            </a:r>
          </a:p>
        </p:txBody>
      </p:sp>
      <p:sp>
        <p:nvSpPr>
          <p:cNvPr id="8" name="Овал 7"/>
          <p:cNvSpPr/>
          <p:nvPr/>
        </p:nvSpPr>
        <p:spPr>
          <a:xfrm>
            <a:off x="6366745" y="838200"/>
            <a:ext cx="1981200" cy="1066800"/>
          </a:xfrm>
          <a:prstGeom prst="ellipse">
            <a:avLst/>
          </a:prstGeom>
          <a:solidFill>
            <a:srgbClr val="B08AE8"/>
          </a:solidFill>
          <a:ln w="25400" cap="flat" cmpd="sng" algn="ctr">
            <a:solidFill>
              <a:schemeClr val="accent1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t>Ватные диски</a:t>
            </a:r>
          </a:p>
        </p:txBody>
      </p:sp>
      <p:sp>
        <p:nvSpPr>
          <p:cNvPr id="9" name="Овал 8"/>
          <p:cNvSpPr/>
          <p:nvPr/>
        </p:nvSpPr>
        <p:spPr>
          <a:xfrm>
            <a:off x="6304401" y="2511493"/>
            <a:ext cx="2438400" cy="1066800"/>
          </a:xfrm>
          <a:prstGeom prst="ellipse">
            <a:avLst/>
          </a:prstGeom>
          <a:solidFill>
            <a:srgbClr val="B08AE8"/>
          </a:solidFill>
          <a:ln w="25400" cap="flat" cmpd="sng" algn="ctr">
            <a:solidFill>
              <a:schemeClr val="accent1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t>Пластилиновая мозаика</a:t>
            </a:r>
          </a:p>
        </p:txBody>
      </p:sp>
      <p:sp>
        <p:nvSpPr>
          <p:cNvPr id="10" name="Овал 9"/>
          <p:cNvSpPr/>
          <p:nvPr/>
        </p:nvSpPr>
        <p:spPr>
          <a:xfrm>
            <a:off x="6084168" y="4869160"/>
            <a:ext cx="2209800" cy="990600"/>
          </a:xfrm>
          <a:prstGeom prst="ellipse">
            <a:avLst/>
          </a:prstGeom>
          <a:solidFill>
            <a:srgbClr val="B08AE8"/>
          </a:solidFill>
          <a:ln w="25400" cap="flat" cmpd="sng" algn="ctr">
            <a:solidFill>
              <a:schemeClr val="accent1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t>Бумажная мозаика</a:t>
            </a:r>
          </a:p>
        </p:txBody>
      </p:sp>
      <p:sp>
        <p:nvSpPr>
          <p:cNvPr id="11" name="Овал 10"/>
          <p:cNvSpPr/>
          <p:nvPr/>
        </p:nvSpPr>
        <p:spPr>
          <a:xfrm>
            <a:off x="408112" y="2359092"/>
            <a:ext cx="2147664" cy="853883"/>
          </a:xfrm>
          <a:prstGeom prst="ellipse">
            <a:avLst/>
          </a:prstGeom>
          <a:solidFill>
            <a:srgbClr val="B08AE8"/>
          </a:solidFill>
          <a:ln w="25400" cap="flat" cmpd="sng" algn="ctr">
            <a:solidFill>
              <a:schemeClr val="accent1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kern="0" dirty="0">
                <a:solidFill>
                  <a:srgbClr val="FFFFFF"/>
                </a:solidFill>
                <a:latin typeface="Garamond"/>
              </a:rPr>
              <a:t>В</a:t>
            </a:r>
            <a:r>
              <a:rPr kumimoji="0" lang="ru-RU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t>атные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t> 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t>палочки</a:t>
            </a:r>
          </a:p>
        </p:txBody>
      </p:sp>
      <p:sp>
        <p:nvSpPr>
          <p:cNvPr id="12" name="Овал 11"/>
          <p:cNvSpPr/>
          <p:nvPr/>
        </p:nvSpPr>
        <p:spPr>
          <a:xfrm>
            <a:off x="3719186" y="188640"/>
            <a:ext cx="2057400" cy="762000"/>
          </a:xfrm>
          <a:prstGeom prst="ellipse">
            <a:avLst/>
          </a:prstGeom>
          <a:solidFill>
            <a:srgbClr val="B08AE8"/>
          </a:solidFill>
          <a:ln w="25400" cap="flat" cmpd="sng" algn="ctr">
            <a:solidFill>
              <a:schemeClr val="accent1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kern="0" dirty="0">
                <a:solidFill>
                  <a:srgbClr val="FFFFFF"/>
                </a:solidFill>
                <a:latin typeface="Garamond"/>
              </a:rPr>
              <a:t>Ж</a:t>
            </a:r>
            <a:r>
              <a:rPr kumimoji="0" lang="ru-RU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t>гутики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t> 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t>из пластилина</a:t>
            </a:r>
          </a:p>
        </p:txBody>
      </p:sp>
      <p:sp>
        <p:nvSpPr>
          <p:cNvPr id="13" name="Овал 12"/>
          <p:cNvSpPr/>
          <p:nvPr/>
        </p:nvSpPr>
        <p:spPr>
          <a:xfrm>
            <a:off x="1093912" y="5038165"/>
            <a:ext cx="2514600" cy="838200"/>
          </a:xfrm>
          <a:prstGeom prst="ellipse">
            <a:avLst/>
          </a:prstGeom>
          <a:solidFill>
            <a:srgbClr val="B08AE8"/>
          </a:solidFill>
          <a:ln w="25400" cap="flat" cmpd="sng" algn="ctr">
            <a:solidFill>
              <a:schemeClr val="accent1"/>
            </a:solidFill>
            <a:prstDash val="solid"/>
          </a:ln>
          <a:effectLst/>
        </p:spPr>
        <p:txBody>
          <a:bodyPr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kern="0" dirty="0" smtClean="0">
                <a:solidFill>
                  <a:srgbClr val="FFFFFF"/>
                </a:solidFill>
                <a:latin typeface="Garamond"/>
              </a:rPr>
              <a:t>Макароны</a:t>
            </a:r>
            <a:endParaRPr lang="ru-RU" kern="0" dirty="0">
              <a:solidFill>
                <a:srgbClr val="FFFFFF"/>
              </a:solidFill>
              <a:latin typeface="Garamond"/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3613804" y="4023320"/>
            <a:ext cx="2514600" cy="838200"/>
          </a:xfrm>
          <a:prstGeom prst="ellipse">
            <a:avLst/>
          </a:prstGeom>
          <a:solidFill>
            <a:srgbClr val="B08AE8"/>
          </a:solidFill>
          <a:ln w="25400" cap="flat" cmpd="sng" algn="ctr">
            <a:solidFill>
              <a:schemeClr val="accent1"/>
            </a:solidFill>
            <a:prstDash val="solid"/>
          </a:ln>
          <a:effectLst/>
        </p:spPr>
        <p:txBody>
          <a:bodyPr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kern="0" dirty="0" smtClean="0">
                <a:solidFill>
                  <a:srgbClr val="FFFFFF"/>
                </a:solidFill>
                <a:latin typeface="Garamond"/>
              </a:rPr>
              <a:t>Природный материал</a:t>
            </a:r>
            <a:endParaRPr lang="ru-RU" kern="0" dirty="0">
              <a:solidFill>
                <a:srgbClr val="FFFFFF"/>
              </a:solidFill>
              <a:latin typeface="Garamond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378737" y="2359093"/>
            <a:ext cx="2586810" cy="1219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2"/>
                </a:solidFill>
              </a:rPr>
              <a:t>Неклассические технологии ручного труда</a:t>
            </a:r>
            <a:endParaRPr lang="ru-RU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45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1530" y="692696"/>
            <a:ext cx="7520940" cy="548640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Сравнительный анализ уровня развития детского творчества в процессе ручного труда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198" y="1772816"/>
            <a:ext cx="6632856" cy="4262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27354" y="5939988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В начале  года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4712924" y="5939988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 конце года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73315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1150" y="0"/>
            <a:ext cx="97663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631" y="1412776"/>
            <a:ext cx="8496944" cy="4320480"/>
          </a:xfrm>
        </p:spPr>
        <p:txBody>
          <a:bodyPr>
            <a:normAutofit/>
          </a:bodyPr>
          <a:lstStyle/>
          <a:p>
            <a:r>
              <a:rPr lang="ru-RU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время </a:t>
            </a:r>
            <a:r>
              <a:rPr lang="ru-RU" sz="2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</a:t>
            </a:r>
            <a:r>
              <a:rPr lang="ru-RU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наблюдаются следующие результаты:</a:t>
            </a:r>
          </a:p>
          <a:p>
            <a:r>
              <a:rPr lang="ru-RU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положительная динамика развития мелкой моторики</a:t>
            </a:r>
          </a:p>
          <a:p>
            <a:r>
              <a:rPr lang="ru-RU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воспитанников на </a:t>
            </a:r>
            <a:r>
              <a:rPr lang="ru-RU" sz="2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середину года</a:t>
            </a:r>
            <a:r>
              <a:rPr lang="ru-RU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развиваются </a:t>
            </a:r>
            <a:r>
              <a:rPr lang="ru-RU" sz="2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познавательные </a:t>
            </a:r>
            <a:r>
              <a:rPr lang="ru-RU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способности, память, </a:t>
            </a:r>
            <a:r>
              <a:rPr lang="ru-RU" sz="2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внимание, мышление</a:t>
            </a:r>
            <a:r>
              <a:rPr lang="ru-RU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воображение;</a:t>
            </a:r>
          </a:p>
          <a:p>
            <a:r>
              <a:rPr lang="ru-RU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у детей появилось желание экспериментировать с материалами, </a:t>
            </a:r>
            <a:r>
              <a:rPr lang="ru-RU" sz="2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придумывать, создавать предметы, </a:t>
            </a:r>
            <a:r>
              <a:rPr lang="ru-RU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игрушки, </a:t>
            </a:r>
            <a:r>
              <a:rPr lang="ru-RU" sz="2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поделки на </a:t>
            </a:r>
            <a:r>
              <a:rPr lang="ru-RU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занятиях и в свободное время.</a:t>
            </a:r>
          </a:p>
          <a:p>
            <a:r>
              <a:rPr lang="ru-RU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 план-прогноз по приоритетному направлению работы с детьми.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11886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Углы">
  <a:themeElements>
    <a:clrScheme name="Углы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Углы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Углы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601</TotalTime>
  <Words>527</Words>
  <Application>Microsoft Office PowerPoint</Application>
  <PresentationFormat>Экран (4:3)</PresentationFormat>
  <Paragraphs>82</Paragraphs>
  <Slides>18</Slides>
  <Notes>0</Notes>
  <HiddenSlides>1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Углы</vt:lpstr>
      <vt:lpstr>Развитие детского творчества у дошкольников с использованием неклассических технологий в процессе ручного труда</vt:lpstr>
      <vt:lpstr>Цель: </vt:lpstr>
      <vt:lpstr>Актуальность</vt:lpstr>
      <vt:lpstr>Этапы организации ручного труда:</vt:lpstr>
      <vt:lpstr>Содержание художественного труда дошкольников</vt:lpstr>
      <vt:lpstr>МОДЕЛЬ ИНТЕГРИРОВАННОЙ  ФОРМЫ РАЗВИТИЯ ДЕТСКОГО ТВОРЧЕСТВА ЧЕРЕЗ РУЧНОЙ ТРУД.</vt:lpstr>
      <vt:lpstr>Презентация PowerPoint</vt:lpstr>
      <vt:lpstr>Сравнительный анализ уровня развития детского творчества в процессе ручного труда </vt:lpstr>
      <vt:lpstr>Презентация PowerPoint</vt:lpstr>
      <vt:lpstr>Работа с детьми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Развивающая среда</vt:lpstr>
      <vt:lpstr>Презентация PowerPoint</vt:lpstr>
      <vt:lpstr>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Развитие творчества у детей в процессе ручного труда</dc:title>
  <dc:creator>user</dc:creator>
  <cp:lastModifiedBy>user</cp:lastModifiedBy>
  <cp:revision>59</cp:revision>
  <dcterms:created xsi:type="dcterms:W3CDTF">2022-05-03T13:38:33Z</dcterms:created>
  <dcterms:modified xsi:type="dcterms:W3CDTF">2023-05-01T09:21:43Z</dcterms:modified>
</cp:coreProperties>
</file>