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7" r:id="rId3"/>
    <p:sldId id="294" r:id="rId4"/>
    <p:sldId id="269" r:id="rId5"/>
    <p:sldId id="270" r:id="rId6"/>
    <p:sldId id="282" r:id="rId7"/>
    <p:sldId id="289" r:id="rId8"/>
    <p:sldId id="274" r:id="rId9"/>
    <p:sldId id="275" r:id="rId10"/>
    <p:sldId id="277" r:id="rId11"/>
    <p:sldId id="290" r:id="rId12"/>
    <p:sldId id="291" r:id="rId13"/>
    <p:sldId id="292" r:id="rId14"/>
    <p:sldId id="295" r:id="rId15"/>
    <p:sldId id="293" r:id="rId16"/>
    <p:sldId id="28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92" d="100"/>
          <a:sy n="92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375"/>
                    </a14:imgEffect>
                    <a14:imgEffect>
                      <a14:saturation sat="32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556792"/>
            <a:ext cx="8136904" cy="2808312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ТРУДОВОЕ </a:t>
            </a:r>
            <a:r>
              <a:rPr lang="ru-RU" sz="4400" dirty="0"/>
              <a:t>ВОСПИТАНИЕ В ДОУ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4591438"/>
            <a:ext cx="4555232" cy="1800200"/>
          </a:xfrm>
        </p:spPr>
        <p:txBody>
          <a:bodyPr/>
          <a:lstStyle/>
          <a:p>
            <a:r>
              <a:rPr lang="ru-RU" dirty="0" smtClean="0"/>
              <a:t>Выполнила: </a:t>
            </a:r>
            <a:r>
              <a:rPr lang="ru-RU" dirty="0" err="1" smtClean="0"/>
              <a:t>Лубсанова</a:t>
            </a:r>
            <a:r>
              <a:rPr lang="ru-RU" dirty="0" smtClean="0"/>
              <a:t> Е.В.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3116" y="3449579"/>
            <a:ext cx="3044957" cy="22837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1600" y="339044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Муниципальное бюджетное дошкольное образовательное учреждение г. Иркутска детский сад №81</a:t>
            </a:r>
          </a:p>
        </p:txBody>
      </p:sp>
    </p:spTree>
    <p:extLst>
      <p:ext uri="{BB962C8B-B14F-4D97-AF65-F5344CB8AC3E}">
        <p14:creationId xmlns:p14="http://schemas.microsoft.com/office/powerpoint/2010/main" val="2431517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9036496" cy="258574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Самообслуживание</a:t>
            </a:r>
            <a:r>
              <a:rPr lang="ru-RU" sz="2400" dirty="0" smtClean="0"/>
              <a:t> -это </a:t>
            </a:r>
            <a:r>
              <a:rPr lang="ru-RU" sz="2400" dirty="0"/>
              <a:t>труд ребенка, направленный на обслуживание самого себя (одевание, раздевание, прием пищи, уборка постели, игрушек,  подготовка рабочего места, санитарно-гигиенические </a:t>
            </a:r>
            <a:br>
              <a:rPr lang="ru-RU" sz="2400" dirty="0"/>
            </a:br>
            <a:r>
              <a:rPr lang="ru-RU" sz="2400" dirty="0"/>
              <a:t>процедуры и т.д.)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1092" r="12231" b="11261"/>
          <a:stretch/>
        </p:blipFill>
        <p:spPr bwMode="auto">
          <a:xfrm>
            <a:off x="136949" y="2525628"/>
            <a:ext cx="2592288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2272087"/>
            <a:ext cx="2908044" cy="45906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900" y="2132856"/>
            <a:ext cx="2487384" cy="4200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49" y="4725144"/>
            <a:ext cx="2850875" cy="2061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580" y="4692022"/>
            <a:ext cx="2792304" cy="2094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9459" t="7035" r="2950" b="3854"/>
          <a:stretch/>
        </p:blipFill>
        <p:spPr>
          <a:xfrm>
            <a:off x="6516216" y="4413234"/>
            <a:ext cx="1745421" cy="2368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84780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18722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Труд </a:t>
            </a:r>
            <a:r>
              <a:rPr lang="ru-RU" dirty="0">
                <a:solidFill>
                  <a:srgbClr val="FF0000"/>
                </a:solidFill>
              </a:rPr>
              <a:t>в </a:t>
            </a:r>
            <a:r>
              <a:rPr lang="ru-RU" dirty="0" smtClean="0">
                <a:solidFill>
                  <a:srgbClr val="FF0000"/>
                </a:solidFill>
              </a:rPr>
              <a:t>природе </a:t>
            </a:r>
            <a:r>
              <a:rPr lang="ru-RU" dirty="0"/>
              <a:t>– активное, посильное участие детей в работе на цветнике, огороде, а также уход за комнатными </a:t>
            </a:r>
            <a:r>
              <a:rPr lang="ru-RU" dirty="0" smtClean="0"/>
              <a:t>растениями.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9" y="2132856"/>
            <a:ext cx="2127688" cy="55905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728" y="1988840"/>
            <a:ext cx="1908213" cy="56392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396" y="1893098"/>
            <a:ext cx="1969179" cy="5373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21" y="4796722"/>
            <a:ext cx="2688569" cy="39932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2610" y="4611429"/>
            <a:ext cx="3029975" cy="44931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1242" y="1772816"/>
            <a:ext cx="1923781" cy="5414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7448" y="4568393"/>
            <a:ext cx="3087952" cy="453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1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81048" cy="158417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Хозяйственно-бытовой </a:t>
            </a:r>
            <a:r>
              <a:rPr lang="ru-RU" sz="2000" dirty="0">
                <a:solidFill>
                  <a:srgbClr val="FF0000"/>
                </a:solidFill>
              </a:rPr>
              <a:t>труд</a:t>
            </a:r>
            <a:r>
              <a:rPr lang="ru-RU" sz="2000" dirty="0"/>
              <a:t> – развитие у детей хозяйственных трудовых навыков в быту (протирание и мытье игрушек, детской и кукольной мебели, стирка кукольного и детского белья, уборка игрушек и наведение порядка в комнате, помощь </a:t>
            </a:r>
            <a:r>
              <a:rPr lang="ru-RU" sz="2000" dirty="0" smtClean="0"/>
              <a:t>родителям, воспитателям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61072"/>
            <a:ext cx="2046351" cy="271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500" y="1982134"/>
            <a:ext cx="2433102" cy="2082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221" y="1982134"/>
            <a:ext cx="2664183" cy="41029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4338" t="4829" r="6794"/>
          <a:stretch/>
        </p:blipFill>
        <p:spPr>
          <a:xfrm>
            <a:off x="2046352" y="4342422"/>
            <a:ext cx="2808312" cy="2255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10461" r="31021"/>
          <a:stretch/>
        </p:blipFill>
        <p:spPr>
          <a:xfrm>
            <a:off x="5082015" y="4075302"/>
            <a:ext cx="2145436" cy="2454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2906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09040" cy="18002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Ручной труд </a:t>
            </a:r>
            <a:r>
              <a:rPr lang="ru-RU" sz="2000" dirty="0"/>
              <a:t>– самостоятельное и с помощью взрослых изготовление из бумаги, картона, природного и бросового материала простейших предметов, необходимых в быту и для игр ребенка (коробочки, </a:t>
            </a:r>
            <a:r>
              <a:rPr lang="ru-RU" sz="2000" dirty="0" smtClean="0"/>
              <a:t>игровой материал, ремонт </a:t>
            </a:r>
            <a:r>
              <a:rPr lang="ru-RU" sz="2000" dirty="0"/>
              <a:t>книги</a:t>
            </a:r>
            <a:r>
              <a:rPr lang="ru-RU" sz="2000" dirty="0" smtClean="0"/>
              <a:t> </a:t>
            </a:r>
            <a:r>
              <a:rPr lang="ru-RU" sz="2000" dirty="0"/>
              <a:t>и пр.).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72816"/>
            <a:ext cx="2347163" cy="3907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440" r="5200" b="6153"/>
          <a:stretch/>
        </p:blipFill>
        <p:spPr>
          <a:xfrm>
            <a:off x="2699792" y="1782835"/>
            <a:ext cx="2521120" cy="2006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201" b="5179"/>
          <a:stretch/>
        </p:blipFill>
        <p:spPr>
          <a:xfrm>
            <a:off x="5436096" y="1864558"/>
            <a:ext cx="2538265" cy="1903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r="14691" b="6116"/>
          <a:stretch/>
        </p:blipFill>
        <p:spPr>
          <a:xfrm>
            <a:off x="92952" y="3789039"/>
            <a:ext cx="2606839" cy="2726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351" y="3941334"/>
            <a:ext cx="3224014" cy="2418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1681" t="7395" b="11499"/>
          <a:stretch/>
        </p:blipFill>
        <p:spPr>
          <a:xfrm>
            <a:off x="6121868" y="4005064"/>
            <a:ext cx="2850195" cy="2354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372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Труд дома </a:t>
            </a:r>
            <a:r>
              <a:rPr lang="ru-RU" dirty="0" smtClean="0">
                <a:solidFill>
                  <a:schemeClr val="tx1"/>
                </a:solidFill>
              </a:rPr>
              <a:t>(совместная трудовая деятельность взрослых и детей)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12776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8864" t="4348"/>
          <a:stretch/>
        </p:blipFill>
        <p:spPr>
          <a:xfrm>
            <a:off x="3059832" y="1453493"/>
            <a:ext cx="2221195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4685"/>
          <a:stretch/>
        </p:blipFill>
        <p:spPr>
          <a:xfrm>
            <a:off x="5580112" y="1459375"/>
            <a:ext cx="2754253" cy="2439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4074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614015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Таким образом, </a:t>
            </a:r>
            <a:r>
              <a:rPr lang="ru-RU" sz="2000" dirty="0" smtClean="0"/>
              <a:t>Трудовое </a:t>
            </a:r>
            <a:r>
              <a:rPr lang="ru-RU" sz="2000" dirty="0"/>
              <a:t>воспитание ребенка начинается с формирования в </a:t>
            </a:r>
            <a:r>
              <a:rPr lang="ru-RU" sz="2000" dirty="0" smtClean="0"/>
              <a:t>семье элементарных </a:t>
            </a:r>
            <a:r>
              <a:rPr lang="ru-RU" sz="2000" dirty="0"/>
              <a:t>представлений о трудовых обязанностях. Труд был и остается необходимым и важным средством развития психики и нравственных представлений личности. </a:t>
            </a:r>
            <a:br>
              <a:rPr lang="ru-RU" sz="2000" dirty="0"/>
            </a:br>
            <a:r>
              <a:rPr lang="ru-RU" sz="2000" dirty="0" smtClean="0"/>
              <a:t>	В </a:t>
            </a:r>
            <a:r>
              <a:rPr lang="ru-RU" sz="2000" dirty="0"/>
              <a:t>процессе трудовой деятельности дошкольник имеет возможность применить на практике свои знания, приобрести новые, наглядно убедиться в существовании в природе различных взаимосвязей (растение, животное </a:t>
            </a:r>
            <a:r>
              <a:rPr lang="ru-RU" sz="2000" dirty="0" smtClean="0"/>
              <a:t> </a:t>
            </a:r>
            <a:r>
              <a:rPr lang="ru-RU" sz="2000" dirty="0"/>
              <a:t>и окружающая среда). У него формируются необходимые навыки ухода, чувство ответственности за живых организмов</a:t>
            </a:r>
            <a:r>
              <a:rPr lang="ru-RU" sz="2000" dirty="0" smtClean="0"/>
              <a:t>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	В </a:t>
            </a:r>
            <a:r>
              <a:rPr lang="ru-RU" sz="2000" dirty="0"/>
              <a:t>зависимости от отношения дошкольника к труду можно судить о становлении его нравственных качеств, т. е. отношении ребенка к человеку-труженику (уважение к нему, желание помочь и т. п.), к своему труду (добросовестное отношение к результатам труда и т. п.), что является показателем становления и развития его нравственных качеств.</a:t>
            </a:r>
          </a:p>
        </p:txBody>
      </p:sp>
    </p:spTree>
    <p:extLst>
      <p:ext uri="{BB962C8B-B14F-4D97-AF65-F5344CB8AC3E}">
        <p14:creationId xmlns:p14="http://schemas.microsoft.com/office/powerpoint/2010/main" val="342229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611560" y="1412776"/>
            <a:ext cx="8136904" cy="3240360"/>
          </a:xfrm>
          <a:prstGeom prst="rect">
            <a:avLst/>
          </a:prstGeom>
        </p:spPr>
        <p:txBody>
          <a:bodyPr wrap="none" fromWordArt="1">
            <a:prstTxWarp prst="textChevronInverted">
              <a:avLst/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Спасибо за внимание!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420276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2" y="44624"/>
            <a:ext cx="9101902" cy="6480720"/>
          </a:xfrm>
        </p:spPr>
        <p:txBody>
          <a:bodyPr>
            <a:normAutofit/>
          </a:bodyPr>
          <a:lstStyle/>
          <a:p>
            <a:pPr algn="r"/>
            <a:r>
              <a:rPr lang="ru-RU" sz="3200" dirty="0"/>
              <a:t>«Дайте детям радость труда.</a:t>
            </a:r>
            <a:br>
              <a:rPr lang="ru-RU" sz="3200" dirty="0"/>
            </a:br>
            <a:r>
              <a:rPr lang="ru-RU" sz="3200" dirty="0"/>
              <a:t>Эту радость ему несут успех, осознание своей умелости и значимости исполняемой  работы, возможность доставлять радость другим».</a:t>
            </a:r>
            <a:br>
              <a:rPr lang="ru-RU" sz="3200" dirty="0"/>
            </a:br>
            <a:r>
              <a:rPr lang="ru-RU" sz="3200" dirty="0"/>
              <a:t>В.А.Сухомлинский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887942"/>
            <a:ext cx="2430080" cy="278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17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4752528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FF0000"/>
                </a:solidFill>
              </a:rPr>
              <a:t>Трудовое </a:t>
            </a:r>
            <a:r>
              <a:rPr lang="ru-RU" sz="2200" dirty="0">
                <a:solidFill>
                  <a:srgbClr val="FF0000"/>
                </a:solidFill>
              </a:rPr>
              <a:t>воспитание </a:t>
            </a:r>
            <a:r>
              <a:rPr lang="ru-RU" sz="2200" dirty="0"/>
              <a:t>является одной из важнейших сторон воспитания подрастающего поколения</a:t>
            </a:r>
            <a:r>
              <a:rPr lang="ru-RU" sz="2200" dirty="0" smtClean="0"/>
              <a:t>.</a:t>
            </a:r>
            <a:br>
              <a:rPr lang="ru-RU" sz="2200" dirty="0" smtClean="0"/>
            </a:br>
            <a:r>
              <a:rPr lang="ru-RU" sz="2200" dirty="0" smtClean="0"/>
              <a:t>	В </a:t>
            </a:r>
            <a:r>
              <a:rPr lang="ru-RU" sz="2200" dirty="0"/>
              <a:t>детском саду </a:t>
            </a:r>
            <a:r>
              <a:rPr lang="ru-RU" sz="2200" dirty="0">
                <a:solidFill>
                  <a:srgbClr val="FF0000"/>
                </a:solidFill>
              </a:rPr>
              <a:t>трудовое воспитание </a:t>
            </a:r>
            <a:r>
              <a:rPr lang="ru-RU" sz="2200" dirty="0"/>
              <a:t>заключается в ознакомлении детей с трудом взрослых, в приобщении детей к доступной им трудовой деятельности. В процессе ознакомления с трудом </a:t>
            </a:r>
            <a:r>
              <a:rPr lang="ru-RU" sz="2200" dirty="0" smtClean="0"/>
              <a:t>взрослых, формируется </a:t>
            </a:r>
            <a:r>
              <a:rPr lang="ru-RU" sz="2200" dirty="0"/>
              <a:t>у детей положительное отношение к их труду, бережное отношение к его результатам, стремление оказывать взрослым посильную помощь. Трудовое воспитание в программе является обязательным компонентом развития базовых и творческих способностей ребенка, важнейшим средством формирования культуры межличностных отношений.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4581128"/>
            <a:ext cx="2425452" cy="2158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7879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7272808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0000"/>
                </a:solidFill>
              </a:rPr>
              <a:t>Труд</a:t>
            </a:r>
            <a:r>
              <a:rPr lang="ru-RU" sz="2400" dirty="0"/>
              <a:t> - важнейшее средство воспитания, начиная с дошкольного возраста; в процессе его формируется личность ребенка, складываются </a:t>
            </a:r>
            <a:r>
              <a:rPr lang="ru-RU" sz="2400" dirty="0" smtClean="0"/>
              <a:t>коллективные взаимоотношения</a:t>
            </a:r>
            <a:r>
              <a:rPr lang="ru-RU" sz="2400" dirty="0"/>
              <a:t>.</a:t>
            </a:r>
            <a:br>
              <a:rPr lang="ru-RU" sz="2400" dirty="0"/>
            </a:br>
            <a:r>
              <a:rPr lang="ru-RU" sz="2400" dirty="0" smtClean="0"/>
              <a:t>Особенно </a:t>
            </a:r>
            <a:r>
              <a:rPr lang="ru-RU" sz="2400" dirty="0"/>
              <a:t>важен труд для нравственного воспитания ребенка. В труде воспитывается самостоятельность, развивается инициатива, ответственность.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FF0000"/>
                </a:solidFill>
              </a:rPr>
              <a:t>Цель </a:t>
            </a:r>
            <a:r>
              <a:rPr lang="ru-RU" sz="2400" dirty="0"/>
              <a:t>всей системы трудового воспитания - </a:t>
            </a:r>
            <a:r>
              <a:rPr lang="ru-RU" sz="2400" dirty="0" smtClean="0"/>
              <a:t>постепенное развития </a:t>
            </a:r>
            <a:r>
              <a:rPr lang="ru-RU" sz="2400" dirty="0"/>
              <a:t>у детей (с учетом возрастных возможностей и половых особенностей) интереса к труду взрослых, воспитания желания трудиться, навыков элементарной трудовой деятельности, трудолюбия. </a:t>
            </a:r>
          </a:p>
        </p:txBody>
      </p:sp>
    </p:spTree>
    <p:extLst>
      <p:ext uri="{BB962C8B-B14F-4D97-AF65-F5344CB8AC3E}">
        <p14:creationId xmlns:p14="http://schemas.microsoft.com/office/powerpoint/2010/main" val="3034612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8" y="131984"/>
            <a:ext cx="81264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85514" y="1647025"/>
            <a:ext cx="338437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Обучение трудовым умениям и навыкам, их дальнейшее совершенствование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8374" y="3513139"/>
            <a:ext cx="3218656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Воспитание интереса к труду, трудолюбия, ответственности, самостоятельности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28351" y="2104225"/>
            <a:ext cx="432048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Ознакомление с трудом взрослых, воспитание уважения к  труженику и  результатам его труда, стремление оказывать посильную помощь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46785" y="4653136"/>
            <a:ext cx="5040560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взаимоотношений и  приобретение социального опыта взаимодействия (воспитание общественно- направленных мотивов труда, умений </a:t>
            </a:r>
            <a:r>
              <a:rPr lang="ru-RU" dirty="0" err="1" smtClean="0"/>
              <a:t>труиться</a:t>
            </a:r>
            <a:r>
              <a:rPr lang="ru-RU" dirty="0" smtClean="0"/>
              <a:t> в коллективе и для коллектива)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65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01" y="260648"/>
            <a:ext cx="87661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Group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5468060"/>
              </p:ext>
            </p:extLst>
          </p:nvPr>
        </p:nvGraphicFramePr>
        <p:xfrm>
          <a:off x="0" y="1628799"/>
          <a:ext cx="9143999" cy="5229201"/>
        </p:xfrm>
        <a:graphic>
          <a:graphicData uri="http://schemas.openxmlformats.org/drawingml/2006/table">
            <a:tbl>
              <a:tblPr/>
              <a:tblGrid>
                <a:gridCol w="17239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93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732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318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656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9021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Группа раннего  возраста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Младшая группа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Средняя группа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 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Старшая группа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 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Подготови-тельная     группа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898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Начинается приобщение детей к трудовой деятельности.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Основной вид труда в этом возрасте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самообслуживание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Продолжается формирование у детей желания к посильному труду.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 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Дети активно овладевают различными трудовыми навыками и приемами труда в природе, хозяйственно-бытового труда и самообслуживания.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Добавляется ручной труд.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Делается акцент на формирование всех доступных детям умений, навыков в различных видах труда. Формируется осознанное отношение и интерес к трудовой деятельности, умение достигать результата.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Сформированные навыки и умения совершенствуются.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 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9450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86" y="404664"/>
            <a:ext cx="6145213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ыноска со стрелкой вниз 2"/>
          <p:cNvSpPr/>
          <p:nvPr/>
        </p:nvSpPr>
        <p:spPr>
          <a:xfrm>
            <a:off x="1043608" y="1844824"/>
            <a:ext cx="1728192" cy="1296144"/>
          </a:xfrm>
          <a:prstGeom prst="downArrowCallou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Поручения</a:t>
            </a:r>
            <a:endParaRPr kumimoji="0" lang="ru-RU" sz="1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3563888" y="1844824"/>
            <a:ext cx="1850504" cy="1224136"/>
          </a:xfrm>
          <a:prstGeom prst="downArrowCallou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Дежурства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6228184" y="1844824"/>
            <a:ext cx="1800200" cy="1224136"/>
          </a:xfrm>
          <a:prstGeom prst="downArrowCallou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Коллективный труд</a:t>
            </a:r>
            <a:endParaRPr kumimoji="0" lang="ru-RU" sz="1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467544" y="3212976"/>
            <a:ext cx="2736304" cy="3024336"/>
          </a:xfrm>
          <a:prstGeom prst="verticalScroll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Индивидуальные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Подгрупповые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Коллективные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Кратковременные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Долгосрочные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Эпизодические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Регулярные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Простые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Сложные  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3059832" y="3212976"/>
            <a:ext cx="2736304" cy="3024336"/>
          </a:xfrm>
          <a:prstGeom prst="verticalScroll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Индивидуальные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Подгрупповые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(по столовой;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уголке природы;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подготовка к занятиям)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Обязательные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Систематичные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5724128" y="3212976"/>
            <a:ext cx="2664296" cy="3024336"/>
          </a:xfrm>
          <a:prstGeom prst="verticalScroll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Общий труд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Совместный труд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268457" y="1383011"/>
            <a:ext cx="2088232" cy="288032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0" name="Прямая со стрелкой 9"/>
          <p:cNvCxnSpPr>
            <a:endCxn id="4" idx="0"/>
          </p:cNvCxnSpPr>
          <p:nvPr/>
        </p:nvCxnSpPr>
        <p:spPr>
          <a:xfrm>
            <a:off x="4489140" y="1343795"/>
            <a:ext cx="0" cy="501029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Прямая со стрелкой 13"/>
          <p:cNvCxnSpPr/>
          <p:nvPr/>
        </p:nvCxnSpPr>
        <p:spPr>
          <a:xfrm>
            <a:off x="4618592" y="1402240"/>
            <a:ext cx="2016224" cy="288032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205148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925096" y="2276872"/>
            <a:ext cx="5184576" cy="1152128"/>
          </a:xfrm>
          <a:prstGeom prst="round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Условия организации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труда детей</a:t>
            </a:r>
            <a:endParaRPr kumimoji="0" lang="ru-RU" sz="4000" b="1" i="1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0" y="476672"/>
            <a:ext cx="3096344" cy="1584176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Создание эмоционально-положительной обстановки в процессе труда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93553" y="476672"/>
            <a:ext cx="2448018" cy="1243608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>
            <a:normAutofit fontScale="9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Подбор оборудования для труда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868144" y="476672"/>
            <a:ext cx="3016665" cy="1584176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Систематическое включение каждого ребенка в труд на правах партнера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0568" y="3429000"/>
            <a:ext cx="3168352" cy="1152128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Создание мотивации  трудовой деятельности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828304" y="3429000"/>
            <a:ext cx="3096344" cy="1224136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Демонстрация заинтересованности педагога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361719" y="4144887"/>
            <a:ext cx="2498576" cy="1296144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Поощрения в процессе и по результатам труда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61078" y="4835414"/>
            <a:ext cx="3528392" cy="18002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Создание в группе трудовой атмосферы, постоянной занятости, стремление  к полезным делам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609272" y="4855935"/>
            <a:ext cx="3275537" cy="1835988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Учет нагрузки, состояния здоровья , интересов, способностей ребенка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611007" y="3429000"/>
            <a:ext cx="0" cy="72207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" name="Прямая со стрелкой 12"/>
          <p:cNvCxnSpPr/>
          <p:nvPr/>
        </p:nvCxnSpPr>
        <p:spPr>
          <a:xfrm flipH="1" flipV="1">
            <a:off x="2987824" y="1628800"/>
            <a:ext cx="432048" cy="531297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Прямая со стрелкой 13"/>
          <p:cNvCxnSpPr/>
          <p:nvPr/>
        </p:nvCxnSpPr>
        <p:spPr>
          <a:xfrm flipV="1">
            <a:off x="5609272" y="1668002"/>
            <a:ext cx="326689" cy="492095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0" name="Прямая со стрелкой 19"/>
          <p:cNvCxnSpPr/>
          <p:nvPr/>
        </p:nvCxnSpPr>
        <p:spPr>
          <a:xfrm flipV="1">
            <a:off x="4517562" y="1736433"/>
            <a:ext cx="0" cy="423664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9" name="Прямая со стрелкой 28"/>
          <p:cNvCxnSpPr/>
          <p:nvPr/>
        </p:nvCxnSpPr>
        <p:spPr>
          <a:xfrm flipH="1">
            <a:off x="3326338" y="3490222"/>
            <a:ext cx="597590" cy="22681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3" name="Прямая со стрелкой 32"/>
          <p:cNvCxnSpPr/>
          <p:nvPr/>
        </p:nvCxnSpPr>
        <p:spPr>
          <a:xfrm>
            <a:off x="5358083" y="3490222"/>
            <a:ext cx="502212" cy="299813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8" name="Прямая со стрелкой 37"/>
          <p:cNvCxnSpPr/>
          <p:nvPr/>
        </p:nvCxnSpPr>
        <p:spPr>
          <a:xfrm flipH="1">
            <a:off x="2987824" y="3603627"/>
            <a:ext cx="1152129" cy="1252308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3" name="Прямая со стрелкой 42"/>
          <p:cNvCxnSpPr/>
          <p:nvPr/>
        </p:nvCxnSpPr>
        <p:spPr>
          <a:xfrm>
            <a:off x="5015275" y="3603627"/>
            <a:ext cx="1284917" cy="1189332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440379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707904" y="2300296"/>
            <a:ext cx="2088232" cy="1778496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Виды труда</a:t>
            </a:r>
            <a:endParaRPr kumimoji="0" lang="ru-RU" sz="1800" b="1" i="0" u="none" strike="noStrike" kern="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52128" y="2449077"/>
            <a:ext cx="3146648" cy="1562472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Ручной  и художеств. труд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775248" y="309134"/>
            <a:ext cx="3953544" cy="1628800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Само-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обслуживание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05264" y="2421678"/>
            <a:ext cx="3031232" cy="165618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Хозяйственно-бытовой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987824" y="4495293"/>
            <a:ext cx="3600400" cy="1800200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Труд в природе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1324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197</TotalTime>
  <Words>451</Words>
  <Application>Microsoft Office PowerPoint</Application>
  <PresentationFormat>Экран (4:3)</PresentationFormat>
  <Paragraphs>72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 ТРУДОВОЕ ВОСПИТАНИЕ В ДОУ</vt:lpstr>
      <vt:lpstr>«Дайте детям радость труда. Эту радость ему несут успех, осознание своей умелости и значимости исполняемой  работы, возможность доставлять радость другим». В.А.Сухомлинский </vt:lpstr>
      <vt:lpstr>Трудовое воспитание является одной из важнейших сторон воспитания подрастающего поколения.  В детском саду трудовое воспитание заключается в ознакомлении детей с трудом взрослых, в приобщении детей к доступной им трудовой деятельности. В процессе ознакомления с трудом взрослых, формируется у детей положительное отношение к их труду, бережное отношение к его результатам, стремление оказывать взрослым посильную помощь. Трудовое воспитание в программе является обязательным компонентом развития базовых и творческих способностей ребенка, важнейшим средством формирования культуры межличностных отношений.</vt:lpstr>
      <vt:lpstr>Труд - важнейшее средство воспитания, начиная с дошкольного возраста; в процессе его формируется личность ребенка, складываются коллективные взаимоотношения. Особенно важен труд для нравственного воспитания ребенка. В труде воспитывается самостоятельность, развивается инициатива, ответственность.  Цель всей системы трудового воспитания - постепенное развития у детей (с учетом возрастных возможностей и половых особенностей) интереса к труду взрослых, воспитания желания трудиться, навыков элементарной трудовой деятельности, трудолюбия. </vt:lpstr>
      <vt:lpstr>Презентация PowerPoint</vt:lpstr>
      <vt:lpstr>Презентация PowerPoint</vt:lpstr>
      <vt:lpstr>Презентация PowerPoint</vt:lpstr>
      <vt:lpstr>Подбор оборудования для труда</vt:lpstr>
      <vt:lpstr>Хозяйственно-бытовой</vt:lpstr>
      <vt:lpstr>Самообслуживание -это труд ребенка, направленный на обслуживание самого себя (одевание, раздевание, прием пищи, уборка постели, игрушек,  подготовка рабочего места, санитарно-гигиенические  процедуры и т.д.)</vt:lpstr>
      <vt:lpstr>Труд в природе – активное, посильное участие детей в работе на цветнике, огороде, а также уход за комнатными растениями.</vt:lpstr>
      <vt:lpstr>  Хозяйственно-бытовой труд – развитие у детей хозяйственных трудовых навыков в быту (протирание и мытье игрушек, детской и кукольной мебели, стирка кукольного и детского белья, уборка игрушек и наведение порядка в комнате, помощь родителям, воспитателям</vt:lpstr>
      <vt:lpstr>Ручной труд – самостоятельное и с помощью взрослых изготовление из бумаги, картона, природного и бросового материала простейших предметов, необходимых в быту и для игр ребенка (коробочки, игровой материал, ремонт книги и пр.). </vt:lpstr>
      <vt:lpstr>Труд дома (совместная трудовая деятельность взрослых и детей)</vt:lpstr>
      <vt:lpstr>Таким образом, Трудовое воспитание ребенка начинается с формирования в семье элементарных представлений о трудовых обязанностях. Труд был и остается необходимым и важным средством развития психики и нравственных представлений личности.   В процессе трудовой деятельности дошкольник имеет возможность применить на практике свои знания, приобрести новые, наглядно убедиться в существовании в природе различных взаимосвязей (растение, животное  и окружающая среда). У него формируются необходимые навыки ухода, чувство ответственности за живых организмов.  В зависимости от отношения дошкольника к труду можно судить о становлении его нравственных качеств, т. е. отношении ребенка к человеку-труженику (уважение к нему, желание помочь и т. п.), к своему труду (добросовестное отношение к результатам труда и т. п.), что является показателем становления и развития его нравственных качеств.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Детский сад №81 ТРУДОВОЕ ВОСПИТАНИЕ В ДОУ</dc:title>
  <dc:creator>user</dc:creator>
  <cp:lastModifiedBy>HP</cp:lastModifiedBy>
  <cp:revision>24</cp:revision>
  <dcterms:created xsi:type="dcterms:W3CDTF">2022-10-12T12:30:00Z</dcterms:created>
  <dcterms:modified xsi:type="dcterms:W3CDTF">2013-01-10T16:50:43Z</dcterms:modified>
</cp:coreProperties>
</file>