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4" r:id="rId3"/>
    <p:sldId id="259" r:id="rId4"/>
    <p:sldId id="261" r:id="rId5"/>
    <p:sldId id="263" r:id="rId6"/>
    <p:sldId id="265" r:id="rId7"/>
    <p:sldId id="276" r:id="rId8"/>
    <p:sldId id="266" r:id="rId9"/>
    <p:sldId id="267" r:id="rId10"/>
    <p:sldId id="268" r:id="rId11"/>
    <p:sldId id="262" r:id="rId12"/>
    <p:sldId id="275" r:id="rId13"/>
    <p:sldId id="269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4" d="100"/>
          <a:sy n="34" d="100"/>
        </p:scale>
        <p:origin x="-475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4C2E-F1F3-4B08-9D5B-F74068EED4F3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1CFB-BA40-4DD1-83E5-809A5FF8F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131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4C2E-F1F3-4B08-9D5B-F74068EED4F3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1CFB-BA40-4DD1-83E5-809A5FF8F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312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4C2E-F1F3-4B08-9D5B-F74068EED4F3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1CFB-BA40-4DD1-83E5-809A5FF8F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5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4C2E-F1F3-4B08-9D5B-F74068EED4F3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1CFB-BA40-4DD1-83E5-809A5FF8F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9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4C2E-F1F3-4B08-9D5B-F74068EED4F3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1CFB-BA40-4DD1-83E5-809A5FF8F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684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4C2E-F1F3-4B08-9D5B-F74068EED4F3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1CFB-BA40-4DD1-83E5-809A5FF8F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60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4C2E-F1F3-4B08-9D5B-F74068EED4F3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1CFB-BA40-4DD1-83E5-809A5FF8F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318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4C2E-F1F3-4B08-9D5B-F74068EED4F3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1CFB-BA40-4DD1-83E5-809A5FF8F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5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4C2E-F1F3-4B08-9D5B-F74068EED4F3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1CFB-BA40-4DD1-83E5-809A5FF8F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178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4C2E-F1F3-4B08-9D5B-F74068EED4F3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1CFB-BA40-4DD1-83E5-809A5FF8F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830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4C2E-F1F3-4B08-9D5B-F74068EED4F3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1CFB-BA40-4DD1-83E5-809A5FF8F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888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F4C2E-F1F3-4B08-9D5B-F74068EED4F3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F1CFB-BA40-4DD1-83E5-809A5FF8FA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53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:\авиационный завод\s12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0"/>
            <a:ext cx="8215370" cy="611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Листы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памяти  «ИРКУТСК – ФРОНТУ»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нашем детском саду  в конце марта 2020 года была организована педагогами детского сада выставка «Листок памяти «Иркутск – фронту» в  рамках акции, посвященной «75-летию Победы в Великой Отечественной войне» «Мир памяти, мир сердца, мир души».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Задача выставки состояла в том, чтобы познакомить родителей и воспитанников нашего детского сада с фактами истории города Иркутска во время Великой Отечественной войны.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Название выставки не случайно – «Листок памяти «Иркутск – фронту».  Знать и помнить историю своей Родины, своего родного города  важно всем, помнить, какие тяжелые трудные годы Великой Отечественной войны пришлось пережить старшему поколению, чтить память о погибших на войне и тружениках тыла!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листках памяти педагоги рассказали о многочисленных фактах, о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происходившем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заводах, фабриках, госпиталях нашего города, о людях войны.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Хочется процитировать слова маршала Советского Союза Г.К. Жукова: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«О сибиряках могу сказать одно - это настоящие Советские Героические воины, большие патриоты нашей Родины, верные ее сыны. Там, где действовали сибиряки, я всегда был уверен в том, что они с честью и боевой доблестью выполняют возложенную на них задачу. Так оно и было в течение всей Великой Отечественной войны».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20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авиационный завод\s12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411760" y="66300"/>
            <a:ext cx="394140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Листок памяти «Иркутск - фронту»</a:t>
            </a:r>
            <a:endParaRPr lang="ru-RU" sz="8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454996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000" dirty="0">
              <a:solidFill>
                <a:srgbClr val="000000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 Памятник врачам и медсестрам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6119"/>
            <a:ext cx="5407111" cy="361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68144" y="1282259"/>
            <a:ext cx="29523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50" dirty="0">
              <a:solidFill>
                <a:srgbClr val="000000"/>
              </a:solidFill>
              <a:latin typeface="Arial"/>
            </a:endParaRPr>
          </a:p>
          <a:p>
            <a:r>
              <a:rPr lang="ru-RU" sz="1050" dirty="0">
                <a:solidFill>
                  <a:srgbClr val="000000"/>
                </a:solidFill>
                <a:latin typeface="Arial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40770" y="1124744"/>
            <a:ext cx="25922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Жители Иркутска свято хранят память о событиях и героях Великой Отечественной войны. Памятник врачам и медсестрам, погибшим на фронте, в Иркутске появился неслучайно, посвящен выпускникам и сотрудникам иркутского государственного медицинского института, погибшим за Родину. Памятник врачам и медсестрам, погибшим на фронте, расположен в Иркутске в сквере между корпусами государственного медицинского университета. Автор монумента–скульптор </a:t>
            </a:r>
            <a:r>
              <a:rPr lang="ru-RU" sz="1400" b="1" dirty="0" err="1" smtClean="0"/>
              <a:t>Е.И.Скачков</a:t>
            </a:r>
            <a:r>
              <a:rPr lang="ru-RU" sz="1400" b="1" dirty="0" smtClean="0"/>
              <a:t>. «Вашему мужеству и милосердию вечная память.1914-1945</a:t>
            </a:r>
            <a:r>
              <a:rPr lang="ru-RU" sz="1400" b="1" dirty="0"/>
              <a:t>»–</a:t>
            </a:r>
            <a:r>
              <a:rPr lang="ru-RU" sz="1400" b="1" dirty="0" smtClean="0"/>
              <a:t>гласит надпись</a:t>
            </a:r>
            <a:r>
              <a:rPr lang="ru-RU" sz="1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445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авиационный завод\s12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339752" y="116632"/>
            <a:ext cx="394140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Листок памяти «Иркутск - фронту»</a:t>
            </a:r>
            <a:endParaRPr lang="ru-RU" sz="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428604"/>
            <a:ext cx="604867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indent="-27051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Мемориальный комплекс «Вечный огонь»</a:t>
            </a:r>
            <a:endParaRPr lang="ru-RU" sz="800" dirty="0">
              <a:ea typeface="Calibri"/>
              <a:cs typeface="Times New Roman"/>
            </a:endParaRPr>
          </a:p>
        </p:txBody>
      </p:sp>
      <p:pic>
        <p:nvPicPr>
          <p:cNvPr id="6" name="Рисунок 5" descr="C:\Users\Виктория\Desktop\садик\лэпбук\1548112417218847_a60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0" r="15488" b="23659"/>
          <a:stretch/>
        </p:blipFill>
        <p:spPr bwMode="auto">
          <a:xfrm>
            <a:off x="500034" y="2000240"/>
            <a:ext cx="3672408" cy="259228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ED7D3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6248" y="785794"/>
            <a:ext cx="485775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Открыт 8 мая 1975 г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..            </a:t>
            </a:r>
          </a:p>
          <a:p>
            <a:pPr algn="just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Состоит из:</a:t>
            </a:r>
          </a:p>
          <a:p>
            <a:pPr marL="228600" indent="-228600" algn="just">
              <a:buAutoNum type="arabicPeriod"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Три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мемориальные доски   на северном      фасаде                                                            областной администрации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2.   Площадка «Вечного огня», по периметру </a:t>
            </a:r>
          </a:p>
          <a:p>
            <a:pPr algn="just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газон-обрамление, в котором находятся:</a:t>
            </a:r>
          </a:p>
          <a:p>
            <a:pPr algn="just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* капсулы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с землей из мест сражений и мемориальные мраморные плиты с гравированными надписями: «Земля Керченская», «Земля Минская», «Земля Киевская», «Земля Волгоградская», «Земля Ленинградская», «Земля Московская», «Земля Новороссийская », «Земля Севастопольская», «Земля Смоленская», «Земля Брестская», «Земля Тульская», «Земля Одесская», «Земля с могилы Героя Советского Союза </a:t>
            </a:r>
            <a:r>
              <a:rPr lang="ru-RU" sz="1300" b="1" dirty="0" err="1">
                <a:latin typeface="Times New Roman" pitchFamily="18" charset="0"/>
                <a:cs typeface="Times New Roman" pitchFamily="18" charset="0"/>
              </a:rPr>
              <a:t>А.П.Белобородова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. 9 мая 1992»;</a:t>
            </a:r>
          </a:p>
          <a:p>
            <a:pPr algn="just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В ноябре 2006 г. без мемориальной плиты захоронена капсула «Земля из Порт-Артура» (Военное захоронение у китайского города Далянь, где погребены сотни советских солдат – воинов Восточного фронта Второй мировой войны 1945 г.)</a:t>
            </a:r>
          </a:p>
          <a:p>
            <a:pPr algn="just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* мемориальные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мраморные плиты с гравированными надписями: «Сибирякам, погибшим во Франции, 1941–1945», «Сибирякам, погибшим в Югославии, 1941–1945», «... в Монголии...», «... в Германии...», «... в Китае...», «... в Польше...», «... в Венгрии...», «... в Австрии...», «... в Болгарии...», «... в Дании...», «... в Норвегии...», «... в Чехословакии...», «... в Финляндии...», «... в Корее...», «... в Румынии...», «... в Албании...», «... в Италии...».</a:t>
            </a:r>
          </a:p>
        </p:txBody>
      </p:sp>
    </p:spTree>
    <p:extLst>
      <p:ext uri="{BB962C8B-B14F-4D97-AF65-F5344CB8AC3E}">
        <p14:creationId xmlns:p14="http://schemas.microsoft.com/office/powerpoint/2010/main" val="315557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авиационный завод\s12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339752" y="116632"/>
            <a:ext cx="394140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Листок памяти «Иркутск - фронту»</a:t>
            </a:r>
            <a:endParaRPr lang="ru-RU" sz="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" name="AutoShape 2" descr="https://4.downloader.disk.yandex.ru/preview/059728e3b0bb2eb50543f433464bc7c91c2fdef223653effcd6da315eb0d9f99/inf/Dl97OhhBg5HjDI4JVlOrwwlE2BgFPdaH8TvqiwN8WXJhGQofNiPwkCCIlRlD73SgZu-9PFhAG1IDpHhm458dNA%3D%3D?uid=337402264&amp;filename=IMG_20200423_114601.jpg&amp;disposition=inline&amp;hash=&amp;limit=0&amp;content_type=image%2Fjpeg&amp;owner_uid=337402264&amp;tknv=v2&amp;size=1663x93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4.downloader.disk.yandex.ru/preview/059728e3b0bb2eb50543f433464bc7c91c2fdef223653effcd6da315eb0d9f99/inf/Dl97OhhBg5HjDI4JVlOrwwlE2BgFPdaH8TvqiwN8WXJhGQofNiPwkCCIlRlD73SgZu-9PFhAG1IDpHhm458dNA%3D%3D?uid=337402264&amp;filename=IMG_20200423_114601.jpg&amp;disposition=inline&amp;hash=&amp;limit=0&amp;content_type=image%2Fjpeg&amp;owner_uid=337402264&amp;tknv=v2&amp;size=1663x93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404664"/>
            <a:ext cx="4243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Афанасий Павлович Белобородов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7" name="Рисунок 6" descr="C:\Users\admin\Desktop\дипломы\Баранова\2020г\февраль\Белобородов, Афанасий Павлантьевич — Википедия_files\200px-Beloborodov_AP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0337"/>
            <a:ext cx="1630674" cy="226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286000" y="735955"/>
            <a:ext cx="607221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300" dirty="0">
                <a:latin typeface="Times New Roman" pitchFamily="18" charset="0"/>
                <a:ea typeface="Times New Roman"/>
                <a:cs typeface="Times New Roman" pitchFamily="18" charset="0"/>
              </a:rPr>
              <a:t>Родился 18 </a:t>
            </a:r>
            <a:r>
              <a:rPr lang="ru-RU" sz="13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(31) января 1903 года</a:t>
            </a:r>
            <a:r>
              <a:rPr lang="ru-RU" sz="1300" dirty="0">
                <a:latin typeface="Times New Roman" pitchFamily="18" charset="0"/>
                <a:ea typeface="Times New Roman"/>
                <a:cs typeface="Times New Roman" pitchFamily="18" charset="0"/>
              </a:rPr>
              <a:t> в </a:t>
            </a:r>
            <a:r>
              <a:rPr lang="ru-RU" sz="13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деревне </a:t>
            </a:r>
            <a:r>
              <a:rPr lang="ru-RU" sz="13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Акинино</a:t>
            </a:r>
            <a:r>
              <a:rPr lang="ru-RU" sz="13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- </a:t>
            </a:r>
            <a:r>
              <a:rPr lang="ru-RU" sz="13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Баклаши</a:t>
            </a:r>
            <a:r>
              <a:rPr lang="ru-RU" sz="13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Иркутской </a:t>
            </a:r>
            <a:r>
              <a:rPr lang="ru-RU" sz="13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губернии</a:t>
            </a:r>
            <a:r>
              <a:rPr lang="ru-RU" sz="1300" b="1" dirty="0">
                <a:latin typeface="Times New Roman" pitchFamily="18" charset="0"/>
                <a:ea typeface="Times New Roman"/>
                <a:cs typeface="Times New Roman" pitchFamily="18" charset="0"/>
              </a:rPr>
              <a:t> (ныне село </a:t>
            </a:r>
            <a:r>
              <a:rPr lang="ru-RU" sz="1300" b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Баклаши</a:t>
            </a:r>
            <a:r>
              <a:rPr lang="ru-RU" sz="13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300" b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Шелеховского</a:t>
            </a:r>
            <a:r>
              <a:rPr lang="ru-RU" sz="13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района Иркутской области), </a:t>
            </a:r>
            <a:r>
              <a:rPr lang="ru-RU" sz="1300" b="1" dirty="0">
                <a:latin typeface="Times New Roman" pitchFamily="18" charset="0"/>
                <a:ea typeface="Times New Roman"/>
                <a:cs typeface="Times New Roman" pitchFamily="18" charset="0"/>
              </a:rPr>
              <a:t>в крестьянской семье. </a:t>
            </a:r>
            <a:r>
              <a:rPr lang="ru-RU" sz="13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Русский. Окончил </a:t>
            </a:r>
            <a:r>
              <a:rPr lang="ru-RU" sz="1300" b="1" dirty="0">
                <a:latin typeface="Times New Roman" pitchFamily="18" charset="0"/>
                <a:ea typeface="Times New Roman"/>
                <a:cs typeface="Times New Roman" pitchFamily="18" charset="0"/>
              </a:rPr>
              <a:t>3 класса сельской школы.</a:t>
            </a:r>
            <a:endParaRPr lang="ru-RU" sz="13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300" b="1" dirty="0">
                <a:latin typeface="Times New Roman" pitchFamily="18" charset="0"/>
                <a:ea typeface="Times New Roman"/>
                <a:cs typeface="Times New Roman" pitchFamily="18" charset="0"/>
              </a:rPr>
              <a:t>В октябре 1919 года добровольцем вступил в партизанский отряд под командованием Забайкалье.</a:t>
            </a:r>
            <a:endParaRPr lang="ru-RU" sz="13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300" b="1" dirty="0">
                <a:latin typeface="Times New Roman" pitchFamily="18" charset="0"/>
                <a:ea typeface="Times New Roman"/>
                <a:cs typeface="Times New Roman" pitchFamily="18" charset="0"/>
              </a:rPr>
              <a:t> В январе 1920 года отряд был включён в состав 8-го Иркутского стрелкового полка 1-ой Читинской стрелковой дивизии. В марте был уволен из РККА как несовершеннолетний, а также ввиду болезни. Вернулся в родную деревню и работал в отцовском крестьянском хозяйстве, а также стал секретарём сельской </a:t>
            </a:r>
            <a:r>
              <a:rPr lang="ru-RU" sz="13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комсомольской</a:t>
            </a:r>
            <a:r>
              <a:rPr lang="ru-RU" sz="1300" b="1" dirty="0">
                <a:latin typeface="Times New Roman" pitchFamily="18" charset="0"/>
                <a:ea typeface="Times New Roman"/>
                <a:cs typeface="Times New Roman" pitchFamily="18" charset="0"/>
              </a:rPr>
              <a:t>  организации.</a:t>
            </a:r>
            <a:endParaRPr lang="ru-RU" sz="13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071810"/>
            <a:ext cx="900115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300" b="1" dirty="0">
                <a:latin typeface="Times New Roman" pitchFamily="18" charset="0"/>
                <a:ea typeface="Calibri"/>
                <a:cs typeface="Times New Roman" pitchFamily="18" charset="0"/>
              </a:rPr>
              <a:t>В начале </a:t>
            </a:r>
            <a:r>
              <a:rPr lang="ru-RU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Великой Отечественной войны</a:t>
            </a:r>
            <a:r>
              <a:rPr lang="ru-RU" sz="1300" b="1" dirty="0">
                <a:latin typeface="Times New Roman" pitchFamily="18" charset="0"/>
                <a:ea typeface="Calibri"/>
                <a:cs typeface="Times New Roman" pitchFamily="18" charset="0"/>
              </a:rPr>
              <a:t> с 12 июля </a:t>
            </a:r>
            <a:r>
              <a:rPr lang="ru-RU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1941 года полковник</a:t>
            </a:r>
            <a:r>
              <a:rPr lang="ru-RU" sz="1300" b="1" dirty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А.П. Белобородов </a:t>
            </a:r>
            <a:r>
              <a:rPr lang="ru-RU" sz="1300" b="1" dirty="0">
                <a:latin typeface="Times New Roman" pitchFamily="18" charset="0"/>
                <a:ea typeface="Calibri"/>
                <a:cs typeface="Times New Roman" pitchFamily="18" charset="0"/>
              </a:rPr>
              <a:t>командовал </a:t>
            </a:r>
            <a:r>
              <a:rPr lang="ru-RU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78-й стрелковой дивизией.</a:t>
            </a:r>
            <a:r>
              <a:rPr lang="ru-RU" sz="1300" b="1" dirty="0">
                <a:latin typeface="Times New Roman" pitchFamily="18" charset="0"/>
                <a:ea typeface="Calibri"/>
                <a:cs typeface="Times New Roman" pitchFamily="18" charset="0"/>
              </a:rPr>
              <a:t>  С 14 октября </a:t>
            </a:r>
            <a:r>
              <a:rPr lang="ru-RU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1942 года</a:t>
            </a:r>
            <a:r>
              <a:rPr lang="ru-RU" sz="1300" b="1" dirty="0">
                <a:latin typeface="Times New Roman" pitchFamily="18" charset="0"/>
                <a:ea typeface="Calibri"/>
                <a:cs typeface="Times New Roman" pitchFamily="18" charset="0"/>
              </a:rPr>
              <a:t> был командиром </a:t>
            </a:r>
            <a:r>
              <a:rPr lang="ru-RU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5-ог гвардейского стрелкового корпуса на Калининском фронте, </a:t>
            </a:r>
            <a:r>
              <a:rPr lang="ru-RU" sz="1300" b="1" dirty="0">
                <a:latin typeface="Times New Roman" pitchFamily="18" charset="0"/>
                <a:ea typeface="Calibri"/>
                <a:cs typeface="Times New Roman" pitchFamily="18" charset="0"/>
              </a:rPr>
              <a:t>участвовал в </a:t>
            </a:r>
            <a:r>
              <a:rPr lang="ru-RU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Великолукской наступательной операции. </a:t>
            </a:r>
            <a:r>
              <a:rPr lang="ru-RU" sz="1300" b="1" dirty="0">
                <a:latin typeface="Times New Roman" pitchFamily="18" charset="0"/>
                <a:ea typeface="Calibri"/>
                <a:cs typeface="Times New Roman" pitchFamily="18" charset="0"/>
              </a:rPr>
              <a:t>В июне 1945 года прибыл на Дальний Восток и 27 июня был назначен командующим </a:t>
            </a:r>
            <a:r>
              <a:rPr lang="ru-RU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1-й Краснознаменной армией. </a:t>
            </a:r>
            <a:r>
              <a:rPr lang="ru-RU" sz="1300" b="1" dirty="0">
                <a:latin typeface="Times New Roman" pitchFamily="18" charset="0"/>
                <a:ea typeface="Calibri"/>
                <a:cs typeface="Times New Roman" pitchFamily="18" charset="0"/>
              </a:rPr>
              <a:t>В период </a:t>
            </a:r>
            <a:r>
              <a:rPr lang="ru-RU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войны против империалистической Японии</a:t>
            </a:r>
            <a:r>
              <a:rPr lang="ru-RU" sz="1300" b="1" dirty="0">
                <a:latin typeface="Times New Roman" pitchFamily="18" charset="0"/>
                <a:ea typeface="Calibri"/>
                <a:cs typeface="Times New Roman" pitchFamily="18" charset="0"/>
              </a:rPr>
              <a:t> в </a:t>
            </a:r>
            <a:r>
              <a:rPr lang="ru-RU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августе 1945 года</a:t>
            </a:r>
            <a:r>
              <a:rPr lang="ru-RU" sz="1300" b="1" dirty="0">
                <a:latin typeface="Times New Roman" pitchFamily="18" charset="0"/>
                <a:ea typeface="Calibri"/>
                <a:cs typeface="Times New Roman" pitchFamily="18" charset="0"/>
              </a:rPr>
              <a:t> армия под его командованием в составе </a:t>
            </a:r>
            <a:r>
              <a:rPr lang="ru-RU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1-го Дальневосточного фронта</a:t>
            </a:r>
            <a:r>
              <a:rPr lang="ru-RU" sz="1300" b="1" dirty="0">
                <a:latin typeface="Times New Roman" pitchFamily="18" charset="0"/>
                <a:ea typeface="Calibri"/>
                <a:cs typeface="Times New Roman" pitchFamily="18" charset="0"/>
              </a:rPr>
              <a:t> участвовала в </a:t>
            </a:r>
            <a:r>
              <a:rPr lang="ru-RU" sz="1300" b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Харбино</a:t>
            </a:r>
            <a:r>
              <a:rPr lang="ru-RU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- </a:t>
            </a:r>
            <a:r>
              <a:rPr lang="ru-RU" sz="1300" b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Гиринской</a:t>
            </a:r>
            <a:r>
              <a:rPr lang="ru-RU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операции. </a:t>
            </a:r>
            <a:r>
              <a:rPr lang="ru-RU" sz="1300" b="1" dirty="0">
                <a:latin typeface="Times New Roman" pitchFamily="18" charset="0"/>
                <a:ea typeface="Calibri"/>
                <a:cs typeface="Times New Roman" pitchFamily="18" charset="0"/>
              </a:rPr>
              <a:t>Войска армии прорвали 3 рубежа обороны, продвинулись по горно-таёжной местности на сотни километров, штурмом овладели городом </a:t>
            </a:r>
            <a:r>
              <a:rPr lang="ru-RU" sz="1300" b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Муданьцзян</a:t>
            </a:r>
            <a:r>
              <a:rPr lang="ru-RU" sz="1300" b="1" dirty="0">
                <a:latin typeface="Times New Roman" pitchFamily="18" charset="0"/>
                <a:ea typeface="Calibri"/>
                <a:cs typeface="Times New Roman" pitchFamily="18" charset="0"/>
              </a:rPr>
              <a:t> и силами передовых отрядов заняли </a:t>
            </a:r>
            <a:r>
              <a:rPr lang="ru-RU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Харбин. </a:t>
            </a:r>
            <a:r>
              <a:rPr lang="ru-RU" sz="1300" b="1" dirty="0">
                <a:latin typeface="Times New Roman" pitchFamily="18" charset="0"/>
                <a:ea typeface="Calibri"/>
                <a:cs typeface="Times New Roman" pitchFamily="18" charset="0"/>
              </a:rPr>
              <a:t>С 21 августа 1945 года Белобородов был первым советским военным комендантом и начальником гарнизона Харбина. 16 сентября 1945 года принимал </a:t>
            </a:r>
            <a:r>
              <a:rPr lang="ru-RU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Парад Победы над Японией в Харбине</a:t>
            </a:r>
            <a:r>
              <a:rPr lang="ru-RU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ru-RU" sz="13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13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" name="Рисунок 9" descr="C:\Users\admin\Desktop\дипломы\Баранова\2020г\февраль\Белобородов, Афанасий Павлантьевич — Википедия_files\200px-thumbnai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775" y="4919394"/>
            <a:ext cx="1173351" cy="95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882194" y="5075430"/>
            <a:ext cx="193977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a typeface="Calibri"/>
                <a:cs typeface="Times New Roman"/>
              </a:rPr>
              <a:t>Мемориальная доска на здании </a:t>
            </a:r>
            <a:r>
              <a:rPr lang="ru-RU" sz="1200" b="1" dirty="0" smtClean="0">
                <a:ea typeface="Calibri"/>
                <a:cs typeface="Times New Roman"/>
              </a:rPr>
              <a:t>Иркутской </a:t>
            </a:r>
            <a:r>
              <a:rPr lang="ru-RU" sz="1200" b="1" dirty="0">
                <a:ea typeface="Calibri"/>
                <a:cs typeface="Times New Roman"/>
              </a:rPr>
              <a:t>пехотной школы</a:t>
            </a:r>
          </a:p>
        </p:txBody>
      </p:sp>
      <p:pic>
        <p:nvPicPr>
          <p:cNvPr id="12" name="Рисунок 11" descr="C:\Users\admin\Desktop\дипломы\Баранова\2020г\февраль\Белобородов, Афанасий Павлантьевич — Википедия_files\112px-Бюст_А._П._Белобородову_в_Иркутске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4929198"/>
            <a:ext cx="1069371" cy="165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460940" y="5059393"/>
            <a:ext cx="2571601" cy="29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a typeface="Calibri"/>
                <a:cs typeface="Times New Roman"/>
              </a:rPr>
              <a:t>Бюст А.П. Белобородову в Иркутске</a:t>
            </a:r>
          </a:p>
        </p:txBody>
      </p:sp>
    </p:spTree>
    <p:extLst>
      <p:ext uri="{BB962C8B-B14F-4D97-AF65-F5344CB8AC3E}">
        <p14:creationId xmlns:p14="http://schemas.microsoft.com/office/powerpoint/2010/main" val="179725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авиационный завод\s12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339752" y="116632"/>
            <a:ext cx="394140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Листок памяти «Иркутск - фронту»</a:t>
            </a:r>
            <a:endParaRPr lang="ru-RU" sz="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60299" y="505328"/>
            <a:ext cx="4007123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Бюст комсомолки Вали Березовской</a:t>
            </a:r>
            <a:endParaRPr lang="ru-RU" sz="8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5" name="Рисунок 4" descr="C:\Users\наталья\Desktop\Byust-Vali-Makeevoy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1403"/>
            <a:ext cx="3161903" cy="31457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563888" y="1166842"/>
            <a:ext cx="50800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Иркутянка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Валентина Березовская, работница слюдяной фабрики. В войну фабрика работала на трехсменном режиме, потому что оборонной промышленности очень нужны были изделия из слюды. С первых же дней Великой Отечественной войны на фронт ушли все мужчины. Ушли и многие женщины, записавшись добровольцами: одна из них была Валя Березовская. В  ожесточенных боях под Сталинградом, вынося с поля боя раненых, спасла десятки жизней советских воинов. За боевые заслуги получила звание гвардии сержанта и медаль «За отвагу». Ее недолгая, но героическая жизнь оборвалась               под Ржевом в ноябре 1942 года.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581128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честь нее и многих других работниц фабрики, которые добровольцами вступили в ряды Красной армии, у административного здания фабрики установлен бюст Валентины Березовской с надписью.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«Вечная слава героям, павшим в боях за свободу и независимость нашей Родины».</a:t>
            </a:r>
          </a:p>
        </p:txBody>
      </p:sp>
    </p:spTree>
    <p:extLst>
      <p:ext uri="{BB962C8B-B14F-4D97-AF65-F5344CB8AC3E}">
        <p14:creationId xmlns:p14="http://schemas.microsoft.com/office/powerpoint/2010/main" val="329067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4.downloader.disk.yandex.ru/preview/059728e3b0bb2eb50543f433464bc7c91c2fdef223653effcd6da315eb0d9f99/inf/Dl97OhhBg5HjDI4JVlOrwwlE2BgFPdaH8TvqiwN8WXJhGQofNiPwkCCIlRlD73SgZu-9PFhAG1IDpHhm458dNA%3D%3D?uid=337402264&amp;filename=IMG_20200423_114601.jpg&amp;disposition=inline&amp;hash=&amp;limit=0&amp;content_type=image%2Fjpeg&amp;owner_uid=337402264&amp;tknv=v2&amp;size=1663x93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4.downloader.disk.yandex.ru/preview/059728e3b0bb2eb50543f433464bc7c91c2fdef223653effcd6da315eb0d9f99/inf/Dl97OhhBg5HjDI4JVlOrwwlE2BgFPdaH8TvqiwN8WXJhGQofNiPwkCCIlRlD73SgZu-9PFhAG1IDpHhm458dNA%3D%3D?uid=337402264&amp;filename=IMG_20200423_114601.jpg&amp;disposition=inline&amp;hash=&amp;limit=0&amp;content_type=image%2Fjpeg&amp;owner_uid=337402264&amp;tknv=v2&amp;size=1663x93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https://avatars.mds.yandex.net/get-pdb/1642762/abbfbb96-47fd-432e-8bbd-beaf87489a67/s12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949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526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4.downloader.disk.yandex.ru/preview/059728e3b0bb2eb50543f433464bc7c91c2fdef223653effcd6da315eb0d9f99/inf/Dl97OhhBg5HjDI4JVlOrwwlE2BgFPdaH8TvqiwN8WXJhGQofNiPwkCCIlRlD73SgZu-9PFhAG1IDpHhm458dNA%3D%3D?uid=337402264&amp;filename=IMG_20200423_114601.jpg&amp;disposition=inline&amp;hash=&amp;limit=0&amp;content_type=image%2Fjpeg&amp;owner_uid=337402264&amp;tknv=v2&amp;size=1663x93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4.downloader.disk.yandex.ru/preview/059728e3b0bb2eb50543f433464bc7c91c2fdef223653effcd6da315eb0d9f99/inf/Dl97OhhBg5HjDI4JVlOrwwlE2BgFPdaH8TvqiwN8WXJhGQofNiPwkCCIlRlD73SgZu-9PFhAG1IDpHhm458dNA%3D%3D?uid=337402264&amp;filename=IMG_20200423_114601.jpg&amp;disposition=inline&amp;hash=&amp;limit=0&amp;content_type=image%2Fjpeg&amp;owner_uid=337402264&amp;tknv=v2&amp;size=1663x93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http://bicchekhov.blogs.donlib.ru/wp-content/uploads/sites/23/2019/05/38996056.i9vsq2sb1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7937"/>
            <a:ext cx="9721080" cy="6850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24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авиационный завод\s12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99592" y="1052736"/>
            <a:ext cx="73448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4000" b="1" dirty="0">
                <a:solidFill>
                  <a:srgbClr val="FF0000"/>
                </a:solidFill>
              </a:rPr>
              <a:t>Во время Великой Отечественной войны Иркутск представлял собой глубокий тыловой центр. И все же его жители сделали очень многое для приближения победы.</a:t>
            </a:r>
          </a:p>
        </p:txBody>
      </p:sp>
    </p:spTree>
    <p:extLst>
      <p:ext uri="{BB962C8B-B14F-4D97-AF65-F5344CB8AC3E}">
        <p14:creationId xmlns:p14="http://schemas.microsoft.com/office/powerpoint/2010/main" val="74215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авиационный завод\s12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авиационный завод\-4_rgakfd_0-72970fgh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643050"/>
            <a:ext cx="1992446" cy="1388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авиационный завод\img13 — копия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1" y="3717032"/>
            <a:ext cx="1992446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212498" y="1142984"/>
            <a:ext cx="4716956" cy="514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Сразу после начала войны около 4000 заводчан ушли на фронт, их место у станков заняли женщины и подростки.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Война внесла в ритмичную работу предприятия свои коррективы. Уже в начале июля перед заводом была поставлена задача в разы увеличить производство Пе-2. 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Окончательный правительственный план предусматривал выпуск заводом в 1941 г. 192 бомбардировщиков.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 декабре завод выпустил 56 Пе-2, при этом общее количество построенных в 1941 году машин составило 144 единицы, т.е. 75 % плана.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На 1 января 1942 года завод вышел с заделом незавершенного производства в количестве 67,2 условных машин, и таким образом валовая продукция составила 211 условных единиц.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Всего с 1941 по 1945 гг. предприятие выпустило почти 2200 самолетов, в том числе: 730 пикирующих бомбардировщиков Пе-2, 134 дальних истребителя Пе-3бис, 919 дальних бомбардировщиков Ил-4, 391 дальний бомбардировщик Ер-2, четыре самолета особого назначения Ер-2ОН.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Во время войны на заводе ежедневно собирали по 1-2 самолета, а к середине 1942 г. темп выпуска бомбардировщиков Пе-2 доходил до пяти машин в сутки. Кроме того, в течение всей войны завод ежемесячно выпускал до 25 тысяч корпусов 82-миллиметровых пехотных мин. Специально созданный минный цех работал круглосуточно, без выходных. В ритме около 1000 мин в сутки цех проработал до конца войны.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476673"/>
            <a:ext cx="538234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Иркутский авиационный завод </a:t>
            </a:r>
            <a:endParaRPr lang="ru-RU" sz="800" dirty="0"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в годы Великой Отечественной войны</a:t>
            </a:r>
            <a:endParaRPr lang="ru-RU" sz="800" dirty="0"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95736" y="87977"/>
            <a:ext cx="394140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Листок памяти «Иркутск - фронту»</a:t>
            </a:r>
            <a:endParaRPr lang="ru-RU" sz="800" dirty="0">
              <a:ea typeface="Calibri"/>
              <a:cs typeface="Times New Roman"/>
            </a:endParaRPr>
          </a:p>
        </p:txBody>
      </p:sp>
      <p:pic>
        <p:nvPicPr>
          <p:cNvPr id="9" name="Рисунок 8" descr="D:\авиационный завод\hello_html_74ec5dc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32246"/>
            <a:ext cx="2253458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78" y="3789040"/>
            <a:ext cx="2119382" cy="1776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039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авиационный завод\s12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411760" y="116632"/>
            <a:ext cx="394140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Листок памяти «Иркутск - фронту»</a:t>
            </a:r>
            <a:endParaRPr lang="ru-RU" sz="800" dirty="0">
              <a:ea typeface="Calibri"/>
              <a:cs typeface="Times New Roman"/>
            </a:endParaRPr>
          </a:p>
        </p:txBody>
      </p:sp>
      <p:pic>
        <p:nvPicPr>
          <p:cNvPr id="4" name="Рисунок 3" descr="https://avatars.mds.yandex.net/get-zen_doc/1329105/pub_5c0164ccc7e972041d979838_5c042a53c7e972041d97ad00/scale_12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2639308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ds04.infourok.ru/uploads/ex/0aaa/0017c4e1-0e3e6378/hello_html_m7fc6b6c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33" y="2636912"/>
            <a:ext cx="2535550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img-fotki.yandex.ru/get/5636/29134428.245/0_89d50_26d5eceb_XXXL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1" y="4264987"/>
            <a:ext cx="2535550" cy="18713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987824" y="505328"/>
            <a:ext cx="4572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n w="6604" cap="flat" cmpd="sng" algn="ctr">
                  <a:solidFill>
                    <a:srgbClr val="BD582C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Times New Roman"/>
                <a:ea typeface="Calibri"/>
                <a:cs typeface="Times New Roman"/>
              </a:rPr>
              <a:t>Завод тяжёлого машиностроения им. Куйбышева во время ВОВ</a:t>
            </a:r>
            <a:endParaRPr lang="ru-RU" sz="800" dirty="0"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18820" y="1308291"/>
            <a:ext cx="6073660" cy="1663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latin typeface="Times New Roman"/>
                <a:ea typeface="Calibri"/>
                <a:cs typeface="Times New Roman"/>
              </a:rPr>
              <a:t>До 22 июня 1941 года завод выпускал драги, запчасти к ним, сталеплавильное, доменное оборудование - все для развития Советской страны. За первые три месяца войны с завода ушло на фронт 520 человек. На их места встали женщины и дети. Они учились и работали токарями, слесарями, строгальщиками. В 1941 с началом Великой Отечественной войны ИЗТМ перешёл на выпуск военной продукции. С 25 октября 1941 завод перешел в ведение Наркомата тяжелого машиностроения СССР и получил новое название: Иркутский завод тяжелого машиностроения имени </a:t>
            </a:r>
            <a:r>
              <a:rPr lang="ru-RU" sz="1200" b="1" dirty="0" err="1">
                <a:latin typeface="Times New Roman"/>
                <a:ea typeface="Calibri"/>
                <a:cs typeface="Times New Roman"/>
              </a:rPr>
              <a:t>В.В.Куйбышева</a:t>
            </a:r>
            <a:r>
              <a:rPr lang="ru-RU" sz="1200" b="1" dirty="0">
                <a:latin typeface="Times New Roman"/>
                <a:ea typeface="Calibri"/>
                <a:cs typeface="Times New Roman"/>
              </a:rPr>
              <a:t>.</a:t>
            </a:r>
            <a:endParaRPr lang="ru-RU" sz="1200" b="1" dirty="0"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2924944"/>
            <a:ext cx="5832648" cy="882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latin typeface="Times New Roman"/>
                <a:ea typeface="Calibri"/>
                <a:cs typeface="Times New Roman"/>
              </a:rPr>
              <a:t>Иркутском заводе тяжелого машиностроения во время Великой Отечественной кроме продукции гражданского назначения делали снаряды и минометы. 100-килограммовые авиационные бомбы, которые выпускал Иркутский завод тяжелого машиностроения им. Куйбышева. 1942 г.</a:t>
            </a:r>
            <a:endParaRPr lang="ru-RU" sz="1200" b="1" dirty="0"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3836605"/>
            <a:ext cx="5976664" cy="245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latin typeface="Times New Roman"/>
                <a:ea typeface="Calibri"/>
                <a:cs typeface="Times New Roman"/>
              </a:rPr>
              <a:t>К 24 апреля 1942 г. поступило 2843 тыс. руб. Комсомольцы взялись своими силами изготовить на эти деньги танки. С Дальнего Востока привезли разбитые танки БТ-5, Т-26. Специально сформированная бригада начала ремонт и оборудование этих танков. В начале мая 1942 г. танковая колонна иркутян, названная «Иркутский комсомолец», была отправлена на фронт. 8 танков (2 танка Т-26 и 6 танков БТ-5) были вручены 206-му запасному стрелковому полку Западного фронта, которым командовал подполковник Д. Василевский. Это было первое в стране вручение боевой техники фронтовикам. В ноябре 1942 г. воинам   7-й армии были вручены остальные 4 танка этой танковой колонны. Вторая танковая колонна «Иркутский комсомолец», состоявшая из 32 танков Т-34 и 2 танков Т-70, была передана 237-му танковому полку накануне битвы под Курском. На ее постройку от комсомольцев и молодежи поступило 12 млн. руб.</a:t>
            </a:r>
            <a:endParaRPr lang="ru-RU" sz="12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065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авиационный завод\s12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411760" y="66300"/>
            <a:ext cx="394140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Листок памяти «Иркутск - фронту»</a:t>
            </a:r>
            <a:endParaRPr lang="ru-RU" sz="800" dirty="0">
              <a:ea typeface="Calibri"/>
              <a:cs typeface="Times New Roman"/>
            </a:endParaRPr>
          </a:p>
        </p:txBody>
      </p:sp>
      <p:pic>
        <p:nvPicPr>
          <p:cNvPr id="4" name="Рисунок 3" descr="C:\Users\vit17\Downloads\Безымянный-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064896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21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авиационный завод\s12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059832" y="66300"/>
            <a:ext cx="394140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Листок памяти «Иркутск - фронту»</a:t>
            </a:r>
            <a:endParaRPr lang="ru-RU" sz="8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69337" y="489758"/>
            <a:ext cx="554461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Макаронные фабрики и мясокомбинат Иркутска в годы Великой Отечественной войны</a:t>
            </a:r>
            <a:endParaRPr lang="ru-RU" sz="800" dirty="0">
              <a:ea typeface="Calibri"/>
              <a:cs typeface="Times New Roman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641"/>
            <a:ext cx="2232248" cy="1512168"/>
          </a:xfrm>
          <a:prstGeom prst="rect">
            <a:avLst/>
          </a:prstGeom>
          <a:noFill/>
        </p:spPr>
      </p:pic>
      <p:pic>
        <p:nvPicPr>
          <p:cNvPr id="6" name="Рисунок 5" descr="https://img2.abo.media/upload/article/o_1dqelji0op9o16l712ue11251dj76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2" y="2061324"/>
            <a:ext cx="2307858" cy="15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daypic.ru/wp-content/uploads/2014/08/2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10" y="3933056"/>
            <a:ext cx="2163842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411760" y="1380832"/>
            <a:ext cx="345638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 первых дней Великой Отечественной войны мясокомбинат «Иркутский» работал под девизом «Всё для фронта, всё для победы». На предприятии организовано производство продукции для армии: концентрата горохового и фасолевого супа-пюре, копченой баранины и сухого омлета.</a:t>
            </a:r>
          </a:p>
          <a:p>
            <a:r>
              <a:rPr lang="ru-RU" sz="1300" b="1" dirty="0"/>
              <a:t>         2 августа 1941 года при комбинате открыт филиал Омского ФЗУ для подготовки кадров для предприятия. Спустя год организована круглосуточная переработка скота и цех по производству ширпотреба. В первый же год комбинат дал продукции на 246% от плана. Впервые организован сбор </a:t>
            </a:r>
            <a:r>
              <a:rPr lang="ru-RU" sz="1300" b="1" dirty="0" err="1"/>
              <a:t>эндокринов</a:t>
            </a:r>
            <a:r>
              <a:rPr lang="ru-RU" sz="1300" b="1" dirty="0"/>
              <a:t> для производства медицинских препаратов.</a:t>
            </a:r>
          </a:p>
          <a:p>
            <a:r>
              <a:rPr lang="ru-RU" sz="1300" b="1" dirty="0"/>
              <a:t>         В 1943 году мясокомбинат получил премию Министерства пищевой промышленности и ВЦСПС за отличные показатели в труде и перевыполнение плана. Государственный план выполнен на 107%. Организовано шубное производство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68144" y="1754809"/>
            <a:ext cx="3061574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Тяжелое положение, в котором оказалась наша страна, заставило перестраивать все промышленные производства на военный лад. </a:t>
            </a:r>
          </a:p>
          <a:p>
            <a:r>
              <a:rPr lang="ru-RU" sz="1300" b="1" dirty="0"/>
              <a:t>Выпускать продукцию для фронта стали не только крупные предприятия, но и мелкие фабрики местной и кооперативной промышленности.</a:t>
            </a:r>
          </a:p>
          <a:p>
            <a:r>
              <a:rPr lang="ru-RU" sz="1300" b="1" dirty="0"/>
              <a:t>        Уже в августе 41-го в Иркутск стали приходить первые эшелоны с оборудованием фабрик и заводов, сырьем, рабочими и служащими. Предприятия, оказавшиеся под угрозой исчезновения, переносили в тыл.</a:t>
            </a:r>
          </a:p>
          <a:p>
            <a:r>
              <a:rPr lang="ru-RU" sz="1300" b="1" dirty="0"/>
              <a:t>         Макаронные фабрики и мясокомбинаты выпускали сухари, а еще противотанковые бутылки с горючей жидкостью, сухой спирт, медикаменты и пищевые концентраты.</a:t>
            </a:r>
          </a:p>
        </p:txBody>
      </p:sp>
    </p:spTree>
    <p:extLst>
      <p:ext uri="{BB962C8B-B14F-4D97-AF65-F5344CB8AC3E}">
        <p14:creationId xmlns:p14="http://schemas.microsoft.com/office/powerpoint/2010/main" val="166840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авиационный завод\s12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339752" y="116632"/>
            <a:ext cx="394140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Листок памяти «Иркутск - фронту»</a:t>
            </a:r>
            <a:endParaRPr lang="ru-RU" sz="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" name="AutoShape 2" descr="https://4.downloader.disk.yandex.ru/preview/059728e3b0bb2eb50543f433464bc7c91c2fdef223653effcd6da315eb0d9f99/inf/Dl97OhhBg5HjDI4JVlOrwwlE2BgFPdaH8TvqiwN8WXJhGQofNiPwkCCIlRlD73SgZu-9PFhAG1IDpHhm458dNA%3D%3D?uid=337402264&amp;filename=IMG_20200423_114601.jpg&amp;disposition=inline&amp;hash=&amp;limit=0&amp;content_type=image%2Fjpeg&amp;owner_uid=337402264&amp;tknv=v2&amp;size=1663x93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4.downloader.disk.yandex.ru/preview/059728e3b0bb2eb50543f433464bc7c91c2fdef223653effcd6da315eb0d9f99/inf/Dl97OhhBg5HjDI4JVlOrwwlE2BgFPdaH8TvqiwN8WXJhGQofNiPwkCCIlRlD73SgZu-9PFhAG1IDpHhm458dNA%3D%3D?uid=337402264&amp;filename=IMG_20200423_114601.jpg&amp;disposition=inline&amp;hash=&amp;limit=0&amp;content_type=image%2Fjpeg&amp;owner_uid=337402264&amp;tknv=v2&amp;size=1663x93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0230" y="894024"/>
            <a:ext cx="8304857" cy="1269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a typeface="Calibri"/>
                <a:cs typeface="Times New Roman"/>
              </a:rPr>
              <a:t>С началом </a:t>
            </a:r>
            <a:r>
              <a:rPr lang="ru-RU" sz="1200" b="1" dirty="0" smtClean="0">
                <a:ea typeface="Calibri"/>
                <a:cs typeface="Times New Roman"/>
              </a:rPr>
              <a:t>Великой Отечественной войны</a:t>
            </a:r>
            <a:r>
              <a:rPr lang="ru-RU" sz="1200" b="1" dirty="0">
                <a:ea typeface="Calibri"/>
                <a:cs typeface="Times New Roman"/>
              </a:rPr>
              <a:t> началось движение за сбор средств на постройку боевой техники. Инициаторами такого движения в </a:t>
            </a:r>
            <a:r>
              <a:rPr lang="ru-RU" sz="1200" b="1" dirty="0" smtClean="0">
                <a:ea typeface="Calibri"/>
                <a:cs typeface="Times New Roman"/>
              </a:rPr>
              <a:t>Иркутской области</a:t>
            </a:r>
            <a:r>
              <a:rPr lang="ru-RU" sz="1200" b="1" dirty="0">
                <a:ea typeface="Calibri"/>
                <a:cs typeface="Times New Roman"/>
              </a:rPr>
              <a:t> выступили комсомольцы </a:t>
            </a:r>
            <a:r>
              <a:rPr lang="ru-RU" sz="1200" b="1" dirty="0" smtClean="0">
                <a:ea typeface="Calibri"/>
                <a:cs typeface="Times New Roman"/>
              </a:rPr>
              <a:t>Иркутского завода тяжелого машиностроения имени Куйбышева. </a:t>
            </a:r>
            <a:r>
              <a:rPr lang="ru-RU" sz="1200" b="1" dirty="0">
                <a:ea typeface="Calibri"/>
                <a:cs typeface="Times New Roman"/>
              </a:rPr>
              <a:t>Первая колонна танков «Иркутский комсомолец» была отправлена на фронт к апрелю 1942 года, 6 мая 1942 года её передали танкистам 206-го запасного полка. Всего было построено 12 танков </a:t>
            </a:r>
            <a:r>
              <a:rPr lang="ru-RU" sz="1200" b="1" dirty="0" smtClean="0">
                <a:ea typeface="Calibri"/>
                <a:cs typeface="Times New Roman"/>
              </a:rPr>
              <a:t>Т-26</a:t>
            </a:r>
            <a:r>
              <a:rPr lang="ru-RU" sz="1200" b="1" dirty="0">
                <a:ea typeface="Calibri"/>
                <a:cs typeface="Times New Roman"/>
              </a:rPr>
              <a:t> и </a:t>
            </a:r>
            <a:r>
              <a:rPr lang="ru-RU" sz="1200" b="1" dirty="0" smtClean="0">
                <a:ea typeface="Calibri"/>
                <a:cs typeface="Times New Roman"/>
              </a:rPr>
              <a:t>БТ-5. </a:t>
            </a:r>
            <a:r>
              <a:rPr lang="ru-RU" sz="1200" b="1" dirty="0">
                <a:ea typeface="Calibri"/>
                <a:cs typeface="Times New Roman"/>
              </a:rPr>
              <a:t>Вторая колонна танков поступила на фронт в марте 1943 года. Во вторую колонну вошли </a:t>
            </a:r>
            <a:r>
              <a:rPr lang="ru-RU" sz="1200" b="1" dirty="0" smtClean="0">
                <a:ea typeface="Calibri"/>
                <a:cs typeface="Times New Roman"/>
              </a:rPr>
              <a:t>танки Т-34</a:t>
            </a:r>
            <a:r>
              <a:rPr lang="ru-RU" sz="1200" b="1" dirty="0">
                <a:ea typeface="Calibri"/>
                <a:cs typeface="Times New Roman"/>
              </a:rPr>
              <a:t> и 2 танка </a:t>
            </a:r>
            <a:r>
              <a:rPr lang="ru-RU" sz="1200" b="1" dirty="0" smtClean="0">
                <a:ea typeface="Calibri"/>
                <a:cs typeface="Times New Roman"/>
              </a:rPr>
              <a:t>Т-70.</a:t>
            </a:r>
            <a:endParaRPr lang="ru-RU" sz="1200" b="1" dirty="0"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505328"/>
            <a:ext cx="6336704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Танковая колонна «Иркутский комсомолец»</a:t>
            </a:r>
            <a:endParaRPr lang="ru-RU" sz="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 descr="_tanko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50396"/>
            <a:ext cx="3053027" cy="13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39" y="2622027"/>
            <a:ext cx="3172326" cy="2295961"/>
          </a:xfrm>
          <a:prstGeom prst="rect">
            <a:avLst/>
          </a:prstGeom>
        </p:spPr>
      </p:pic>
      <p:pic>
        <p:nvPicPr>
          <p:cNvPr id="1027" name="Picture 3" descr="1941_6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07159"/>
            <a:ext cx="2223417" cy="152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5574" y="3274668"/>
            <a:ext cx="31743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75"/>
              </a:spcBef>
              <a:spcAft>
                <a:spcPts val="0"/>
              </a:spcAft>
            </a:pPr>
            <a:r>
              <a:rPr lang="ru-RU" sz="1200" b="1" dirty="0">
                <a:ea typeface="Times New Roman"/>
              </a:rPr>
              <a:t>Приказ от 6 мая 1942 г</a:t>
            </a:r>
          </a:p>
          <a:p>
            <a:pPr marL="95250" marR="95250" algn="just">
              <a:spcBef>
                <a:spcPts val="750"/>
              </a:spcBef>
              <a:spcAft>
                <a:spcPts val="0"/>
              </a:spcAft>
            </a:pPr>
            <a:r>
              <a:rPr lang="ru-RU" sz="1200" b="1" dirty="0">
                <a:ea typeface="Times New Roman"/>
              </a:rPr>
              <a:t>Товарищи красноармейцы, командиры, политработники, танкисты! Сегодня мы принимаем от трудящихся Иркутской области драгоценный подарок – восемь боевых машин.</a:t>
            </a:r>
          </a:p>
          <a:p>
            <a:pPr marL="95250" marR="95250" algn="just">
              <a:spcBef>
                <a:spcPts val="750"/>
              </a:spcBef>
              <a:spcAft>
                <a:spcPts val="0"/>
              </a:spcAft>
            </a:pPr>
            <a:r>
              <a:rPr lang="ru-RU" sz="1200" b="1" dirty="0">
                <a:ea typeface="Times New Roman"/>
              </a:rPr>
              <a:t>Помните, товарищи, экипажи, которым непосредственно вручаются боевые машины, тем самым обрекаются высшим доверием народа, нашей партии и Советского правительства.</a:t>
            </a:r>
          </a:p>
          <a:p>
            <a:pPr marL="95250" marR="95250" algn="just">
              <a:spcBef>
                <a:spcPts val="750"/>
              </a:spcBef>
              <a:spcAft>
                <a:spcPts val="0"/>
              </a:spcAft>
            </a:pPr>
            <a:r>
              <a:rPr lang="ru-RU" sz="1200" b="1" dirty="0">
                <a:ea typeface="Times New Roman"/>
              </a:rPr>
              <a:t>Будьте же достойны этого высокого доверия.</a:t>
            </a:r>
            <a:endParaRPr lang="ru-RU" sz="1200" b="1" dirty="0">
              <a:effectLst/>
              <a:ea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36659" y="3587303"/>
            <a:ext cx="2542302" cy="2661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a typeface="Calibri"/>
                <a:cs typeface="Times New Roman"/>
              </a:rPr>
              <a:t>В Сибири не было войны,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a typeface="Calibri"/>
                <a:cs typeface="Times New Roman"/>
              </a:rPr>
              <a:t>Но бесконечно павших списки.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a typeface="Calibri"/>
                <a:cs typeface="Times New Roman"/>
              </a:rPr>
              <a:t>В Сибири не было войны,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a typeface="Calibri"/>
                <a:cs typeface="Times New Roman"/>
              </a:rPr>
              <a:t>Но в каждом парке обелиски.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a typeface="Calibri"/>
                <a:cs typeface="Times New Roman"/>
              </a:rPr>
              <a:t>Сибирь, кормившая страну,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a typeface="Calibri"/>
                <a:cs typeface="Times New Roman"/>
              </a:rPr>
              <a:t>Ждала нас, мучаясь и печалясь.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a typeface="Calibri"/>
                <a:cs typeface="Times New Roman"/>
              </a:rPr>
              <a:t>Из ста, ушедших на войну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a typeface="Calibri"/>
                <a:cs typeface="Times New Roman"/>
              </a:rPr>
              <a:t>Всего лишь трое возвращались.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a typeface="Calibri"/>
                <a:cs typeface="Times New Roman"/>
              </a:rPr>
              <a:t>В Сибири не было войны,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a typeface="Calibri"/>
                <a:cs typeface="Times New Roman"/>
              </a:rPr>
              <a:t>Но ширилась Сибирь полками,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a typeface="Calibri"/>
                <a:cs typeface="Times New Roman"/>
              </a:rPr>
              <a:t>И лучших воинов страны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a typeface="Calibri"/>
                <a:cs typeface="Times New Roman"/>
              </a:rPr>
              <a:t>С тех пор зовут сибиряками.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a typeface="Calibri"/>
                <a:cs typeface="Times New Roman"/>
              </a:rPr>
              <a:t>И. Краснов</a:t>
            </a:r>
          </a:p>
        </p:txBody>
      </p:sp>
    </p:spTree>
    <p:extLst>
      <p:ext uri="{BB962C8B-B14F-4D97-AF65-F5344CB8AC3E}">
        <p14:creationId xmlns:p14="http://schemas.microsoft.com/office/powerpoint/2010/main" val="266169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авиационный завод\s12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699792" y="86264"/>
            <a:ext cx="394140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Листок памяти «Иркутск - фронту»</a:t>
            </a:r>
            <a:endParaRPr lang="ru-RU" sz="800" dirty="0">
              <a:ea typeface="Calibri"/>
              <a:cs typeface="Times New Roman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1584383" cy="212944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35696" y="548680"/>
            <a:ext cx="612068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Танковая колонна «Иркутский железнодорожник»</a:t>
            </a:r>
            <a:endParaRPr lang="ru-RU" sz="20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443841"/>
            <a:ext cx="6606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Кроме «Иркутского комсомольца», на деньги трудящихся Иркутской области (12 млн 360 тысяч рублей) были собраны 3 танковые колонны «Иркутский железнодорожник», «Иркутский колхозник», «Сибиряк» состоявшие из танков Т-34. 55 тысяч рублей собрали пионерские организации на свой танк «Иркутский пионер». Танки «Иркутского железнодорожника» вошли в состав 40-й танковой бригады 1-й танковой армии РККА. Эти части советских войск первыми вошли в Берлин с юго-западного направления 23 апреля 1945 года.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3105835"/>
            <a:ext cx="6534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«Иркутский железнодорожник» брал Берлин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44171"/>
            <a:ext cx="3836033" cy="258502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9512" y="3573016"/>
            <a:ext cx="5040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Оборонные субботники и воскресники, дополнительные «оборонные» смены, вахты стали еженедельными. За первые шесть месяцев войны коллектив дороги внёс в фонд обороны наличными и облигациями госзаймов более 8 млн. руб.</a:t>
            </a:r>
          </a:p>
          <a:p>
            <a:r>
              <a:rPr lang="ru-RU" sz="1200" b="1" dirty="0"/>
              <a:t>Война, как известно, стоит дорого, и у правительства не хватало средств для покрытия тех громадных расходов. В 1942 году оно решило выпустить 1-й военный государственный заём. И железнодорожники Восточно- Сибирской за короткий срок, с 10 по 16 апреля 1942 года, подписались на 30 с лишним миллионов рублей. А затем так же быстро осуществляли подписку на 2-й и 3-й государственные займы. Общая сумма денег, данных коллективом ВСЖД государству взаймы, за период войны составила свыше 100 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08017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авиационный завод\s12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411760" y="66300"/>
            <a:ext cx="394140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Листок памяти «Иркутск - фронту»</a:t>
            </a:r>
            <a:endParaRPr lang="ru-RU" sz="8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17289" y="454996"/>
            <a:ext cx="2471126" cy="423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Военные госпитали</a:t>
            </a:r>
            <a:endParaRPr lang="ru-RU" sz="20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5" name="Рисунок 4" descr="Картинки по запросу &quot;военные госпитали иркутска&quo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704326" cy="165042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Рисунок 5" descr="Картинки по запросу &quot;военные госпитали иркутска&quot;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957">
            <a:off x="125532" y="2335565"/>
            <a:ext cx="3183364" cy="2186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02414" y="1259175"/>
            <a:ext cx="515579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Первая партия раненых поступила в январе 1942. Далекий от фронта сибирский город стал местом, где солдаты             и офицеры, окруженные вниманием, восстанавливали свое здоровье. Под госпитали в Иркутске были выделены    самые лучшие здания: школы, корпуса учебных заведений, гостиницы</a:t>
            </a:r>
            <a:r>
              <a:rPr lang="ru-RU" sz="1200" dirty="0"/>
              <a:t>. </a:t>
            </a:r>
          </a:p>
        </p:txBody>
      </p:sp>
      <p:pic>
        <p:nvPicPr>
          <p:cNvPr id="8" name="Рисунок 7" descr="Картинки по запросу &quot;военные госпитали иркутска&quot;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303">
            <a:off x="5446333" y="4495432"/>
            <a:ext cx="3558842" cy="210538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322972" y="2459504"/>
            <a:ext cx="56703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Так, госпиталь № 1218 располагался в средней школе № 8 по улице Баррикад, 34, а госпиталь № 1834 в средней школе № 11 в переулке Богданова, 6, тогда – переулке Связи. Факультетские клиники Иркутского медицинского института приняли госпиталь № 3906, в учебном корпусе Института народного хозяйства по улице Ленина, 11 разместился госпиталь № 869, а в гостинице «Сибирь» – № 1221.  </a:t>
            </a:r>
          </a:p>
          <a:p>
            <a:r>
              <a:rPr lang="ru-RU" sz="1200" b="1" dirty="0"/>
              <a:t>Часть госпиталей разместилась в исторических зданиях Иркутска: в Доме Кузнеца (Дзержинского, 36), Дворце Труда (Ленина, 13) .</a:t>
            </a:r>
          </a:p>
          <a:p>
            <a:r>
              <a:rPr lang="ru-RU" sz="1200" b="1" dirty="0"/>
              <a:t>В госпиталях области лечилось более 100 тыс. раненых. 97% их вернулись к боевой или трудовой        деятельности. На большинстве зданий, в которых размещались эвакогоспитали, установлены мемориальные доски.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49918"/>
            <a:ext cx="2753249" cy="2000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39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2060</Words>
  <Application>Microsoft Office PowerPoint</Application>
  <PresentationFormat>Экран (4:3)</PresentationFormat>
  <Paragraphs>94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vit17</dc:creator>
  <cp:lastModifiedBy>User</cp:lastModifiedBy>
  <cp:revision>61</cp:revision>
  <dcterms:created xsi:type="dcterms:W3CDTF">2020-04-21T06:55:35Z</dcterms:created>
  <dcterms:modified xsi:type="dcterms:W3CDTF">2020-04-29T02:41:09Z</dcterms:modified>
</cp:coreProperties>
</file>