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8" r:id="rId2"/>
    <p:sldId id="259" r:id="rId3"/>
    <p:sldId id="289" r:id="rId4"/>
    <p:sldId id="276" r:id="rId5"/>
    <p:sldId id="274" r:id="rId6"/>
    <p:sldId id="277" r:id="rId7"/>
    <p:sldId id="279" r:id="rId8"/>
    <p:sldId id="281" r:id="rId9"/>
    <p:sldId id="282" r:id="rId10"/>
    <p:sldId id="287" r:id="rId1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0000" autoAdjust="0"/>
    <p:restoredTop sz="94622" autoAdjust="0"/>
  </p:normalViewPr>
  <p:slideViewPr>
    <p:cSldViewPr>
      <p:cViewPr varScale="1">
        <p:scale>
          <a:sx n="66" d="100"/>
          <a:sy n="66" d="100"/>
        </p:scale>
        <p:origin x="-93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BC1AFD-3DFB-4589-8037-8C1F27F16CA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714527-793B-46D3-AFAC-4134A2652E0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E965DB-D399-4821-8D24-57A9F41BBED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DABE7E-67FA-4250-BCD3-FE48E2DD4F4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244828-53A3-4E92-96D3-56B7DC28214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229221-116E-42D3-9917-27529787FF0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B074D1-0FD5-402C-B306-4AF19A9B14B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3D4AE6-5745-4D59-A7CD-9E54B5C3E7A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98F6BE-53C5-493E-9664-D5B98CFC8EB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036E92-9894-40C4-977D-DBDCCFE8E3D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239758-F17E-4AE7-91B7-821EB9E7779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6E4C3E-A305-4F1F-98C0-B5F04D56301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03506-CED2-49D4-8EC0-FBA89C9244B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3E6F7A4-0D33-497B-B2FF-2E731898A3D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1_мая_праздник_вес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Фон с пчелой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7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518525" cy="6480175"/>
          </a:xfrm>
        </p:spPr>
        <p:txBody>
          <a:bodyPr/>
          <a:lstStyle/>
          <a:p>
            <a:pPr algn="r" eaLnBrk="1" hangingPunct="1"/>
            <a:r>
              <a:rPr lang="ru-RU" altLang="ru-RU" sz="1600" smtClean="0"/>
              <a:t/>
            </a:r>
            <a:br>
              <a:rPr lang="ru-RU" altLang="ru-RU" sz="1600" smtClean="0"/>
            </a:br>
            <a:r>
              <a:rPr lang="ru-RU" altLang="ru-RU" sz="1600" smtClean="0"/>
              <a:t/>
            </a:r>
            <a:br>
              <a:rPr lang="ru-RU" altLang="ru-RU" sz="1600" smtClean="0"/>
            </a:br>
            <a:r>
              <a:rPr lang="ru-RU" altLang="ru-RU" sz="1600" smtClean="0"/>
              <a:t/>
            </a:r>
            <a:br>
              <a:rPr lang="ru-RU" altLang="ru-RU" sz="1600" smtClean="0"/>
            </a:br>
            <a:r>
              <a:rPr lang="ru-RU" altLang="ru-RU" sz="1600" smtClean="0"/>
              <a:t/>
            </a:r>
            <a:br>
              <a:rPr lang="ru-RU" altLang="ru-RU" sz="1600" smtClean="0"/>
            </a:br>
            <a:r>
              <a:rPr lang="ru-RU" altLang="ru-RU" sz="1600" smtClean="0"/>
              <a:t/>
            </a:r>
            <a:br>
              <a:rPr lang="ru-RU" altLang="ru-RU" sz="1600" smtClean="0"/>
            </a:br>
            <a:r>
              <a:rPr lang="ru-RU" altLang="ru-RU" sz="1600" smtClean="0"/>
              <a:t/>
            </a:r>
            <a:br>
              <a:rPr lang="ru-RU" altLang="ru-RU" sz="1600" smtClean="0"/>
            </a:br>
            <a:r>
              <a:rPr lang="ru-RU" altLang="ru-RU" sz="1600" b="1" smtClean="0"/>
              <a:t>Как вы могли убедиться после нашего путешествия, праздник 1 мая во многих странах ассоциируется с весенними цветами и растениями (ландыш, тюльпан, боярышник и пр.), огненной стихией Солнца и, в целом, с временем обновления и расцвета жизни.</a:t>
            </a:r>
            <a:br>
              <a:rPr lang="ru-RU" altLang="ru-RU" sz="1600" b="1" smtClean="0"/>
            </a:br>
            <a:r>
              <a:rPr lang="ru-RU" altLang="ru-RU" sz="1600" b="1" smtClean="0"/>
              <a:t/>
            </a:r>
            <a:br>
              <a:rPr lang="ru-RU" altLang="ru-RU" sz="1600" b="1" smtClean="0"/>
            </a:br>
            <a:r>
              <a:rPr lang="ru-RU" altLang="ru-RU" sz="1600" b="1" smtClean="0"/>
              <a:t>1 мая также праздник единства и дружбы между народами, недаром долгое время он назывался Международным днем солидарности трудящихся,</a:t>
            </a:r>
            <a:br>
              <a:rPr lang="ru-RU" altLang="ru-RU" sz="1600" b="1" smtClean="0"/>
            </a:br>
            <a:r>
              <a:rPr lang="ru-RU" altLang="ru-RU" sz="1600" b="1" smtClean="0"/>
              <a:t> и лишь в России с 1992 года был переименован в праздник Весны и Труда. </a:t>
            </a:r>
            <a:br>
              <a:rPr lang="ru-RU" altLang="ru-RU" sz="1600" b="1" smtClean="0"/>
            </a:br>
            <a:r>
              <a:rPr lang="ru-RU" altLang="ru-RU" sz="1600" b="1" smtClean="0"/>
              <a:t/>
            </a:r>
            <a:br>
              <a:rPr lang="ru-RU" altLang="ru-RU" sz="1600" b="1" smtClean="0"/>
            </a:br>
            <a:r>
              <a:rPr lang="ru-RU" altLang="ru-RU" sz="1600" b="1" smtClean="0"/>
              <a:t>В нашей стране первый день мая, как и в большинстве других стран, официально является выходным. Уже много десятилетий люди в эти дни отдыхают, развлекаются, ездят на природу, устраивают народные гуляния. </a:t>
            </a:r>
            <a:br>
              <a:rPr lang="ru-RU" altLang="ru-RU" sz="1600" b="1" smtClean="0"/>
            </a:br>
            <a:r>
              <a:rPr lang="ru-RU" altLang="ru-RU" sz="1600" smtClean="0"/>
              <a:t/>
            </a:r>
            <a:br>
              <a:rPr lang="ru-RU" altLang="ru-RU" sz="1600" smtClean="0"/>
            </a:br>
            <a:r>
              <a:rPr lang="ru-RU" altLang="ru-RU" sz="1600" b="1" smtClean="0"/>
              <a:t>ДОМАШНЕЕ ЗАДАНИЕ:</a:t>
            </a:r>
            <a:r>
              <a:rPr lang="ru-RU" altLang="ru-RU" sz="1600" smtClean="0"/>
              <a:t> оказание помощи родителям/бабушкам и дедушкам      </a:t>
            </a:r>
            <a:br>
              <a:rPr lang="ru-RU" altLang="ru-RU" sz="1600" smtClean="0"/>
            </a:br>
            <a:r>
              <a:rPr lang="ru-RU" altLang="ru-RU" sz="1600" smtClean="0"/>
              <a:t>на даче/деревне при посадке семян горошка, лука, огурцов и пр.;                                   </a:t>
            </a:r>
            <a:br>
              <a:rPr lang="ru-RU" altLang="ru-RU" sz="1600" smtClean="0"/>
            </a:br>
            <a:r>
              <a:rPr lang="ru-RU" altLang="ru-RU" sz="1600" smtClean="0"/>
              <a:t>весенний уход за комнатными растениями дома; </a:t>
            </a:r>
            <a:br>
              <a:rPr lang="ru-RU" altLang="ru-RU" sz="1600" smtClean="0"/>
            </a:br>
            <a:r>
              <a:rPr lang="ru-RU" altLang="ru-RU" sz="1600" smtClean="0"/>
              <a:t> посадка лука, зелени - «огород на окне».</a:t>
            </a:r>
            <a:br>
              <a:rPr lang="ru-RU" altLang="ru-RU" sz="1600" smtClean="0"/>
            </a:br>
            <a:r>
              <a:rPr lang="ru-RU" altLang="ru-RU" sz="1600" smtClean="0"/>
              <a:t> </a:t>
            </a:r>
            <a:br>
              <a:rPr lang="ru-RU" altLang="ru-RU" sz="1600" smtClean="0"/>
            </a:br>
            <a:r>
              <a:rPr lang="ru-RU" altLang="ru-RU" sz="1600" b="1" smtClean="0"/>
              <a:t>Желаем яркой и цветущей весны!</a:t>
            </a:r>
            <a:endParaRPr lang="ru-RU" altLang="ru-RU" sz="4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Фон с пчел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006600"/>
                </a:solidFill>
              </a:rPr>
              <a:t>ПУТЕШЕСТВИЕ</a:t>
            </a:r>
            <a:br>
              <a:rPr lang="ru-RU" altLang="ru-RU" sz="2800" b="1" smtClean="0">
                <a:solidFill>
                  <a:srgbClr val="006600"/>
                </a:solidFill>
              </a:rPr>
            </a:br>
            <a:r>
              <a:rPr lang="ru-RU" altLang="ru-RU" sz="2800" b="1" smtClean="0">
                <a:solidFill>
                  <a:srgbClr val="006600"/>
                </a:solidFill>
              </a:rPr>
              <a:t>в страну весны и труда Первомай</a:t>
            </a:r>
          </a:p>
        </p:txBody>
      </p:sp>
      <p:sp>
        <p:nvSpPr>
          <p:cNvPr id="25622" name="Rectangle 22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773238"/>
            <a:ext cx="8578850" cy="30956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1800" dirty="0" smtClean="0"/>
              <a:t>      </a:t>
            </a:r>
            <a:r>
              <a:rPr lang="ru-RU" altLang="ru-RU" sz="2000" b="1" dirty="0" smtClean="0"/>
              <a:t>Дорогие ребята!</a:t>
            </a:r>
            <a:r>
              <a:rPr lang="ru-RU" altLang="ru-RU" sz="2000" dirty="0" smtClean="0"/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2000" dirty="0" smtClean="0"/>
              <a:t>Сегодня мы с вами вместе с пчёлкой Майей отправимся в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2000" dirty="0" smtClean="0"/>
              <a:t>путешествие по волшебной стране труда и </a:t>
            </a:r>
            <a:r>
              <a:rPr lang="ru-RU" altLang="ru-RU" sz="2000" dirty="0" smtClean="0"/>
              <a:t>весны - </a:t>
            </a:r>
            <a:r>
              <a:rPr lang="ru-RU" altLang="ru-RU" sz="2000" dirty="0" smtClean="0"/>
              <a:t>Первомай.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2000" dirty="0" smtClean="0"/>
              <a:t>Вас будут ждать новые интересные знания о празднование 1 мая в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2000" dirty="0" smtClean="0"/>
              <a:t>разных странах мира.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2000" dirty="0" smtClean="0">
                <a:solidFill>
                  <a:srgbClr val="000000"/>
                </a:solidFill>
                <a:ea typeface="+mj-ea"/>
              </a:rPr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2000" dirty="0" smtClean="0">
                <a:solidFill>
                  <a:srgbClr val="000000"/>
                </a:solidFill>
                <a:ea typeface="+mj-ea"/>
              </a:rPr>
              <a:t> В нашей стране Первомай  - это праздник весны и труда, праздник людей разных профессий. С приходом теплого весеннего сезона тех, кто трудится, становится гораздо больше.</a:t>
            </a:r>
            <a:endParaRPr lang="ru-RU" altLang="ru-RU" sz="2000" dirty="0" smtClean="0"/>
          </a:p>
        </p:txBody>
      </p:sp>
      <p:sp>
        <p:nvSpPr>
          <p:cNvPr id="3077" name="Rectangle 19"/>
          <p:cNvSpPr>
            <a:spLocks noChangeArrowheads="1"/>
          </p:cNvSpPr>
          <p:nvPr/>
        </p:nvSpPr>
        <p:spPr bwMode="auto">
          <a:xfrm>
            <a:off x="4211638" y="2133600"/>
            <a:ext cx="4038600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ru-RU" altLang="ru-RU" sz="1400"/>
              <a:t>      </a:t>
            </a:r>
            <a:endParaRPr lang="ru-RU" altLang="ru-RU" sz="1600"/>
          </a:p>
        </p:txBody>
      </p:sp>
      <p:sp>
        <p:nvSpPr>
          <p:cNvPr id="3078" name="Rectangle 20"/>
          <p:cNvSpPr>
            <a:spLocks noChangeArrowheads="1"/>
          </p:cNvSpPr>
          <p:nvPr/>
        </p:nvSpPr>
        <p:spPr bwMode="auto">
          <a:xfrm>
            <a:off x="4356100" y="3068638"/>
            <a:ext cx="4038600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ru-RU" altLang="ru-RU" sz="1400"/>
              <a:t>     </a:t>
            </a:r>
            <a:endParaRPr lang="ru-RU" altLang="ru-RU" sz="1600"/>
          </a:p>
        </p:txBody>
      </p:sp>
      <p:sp>
        <p:nvSpPr>
          <p:cNvPr id="3079" name="Прямоугольник 2"/>
          <p:cNvSpPr>
            <a:spLocks noChangeArrowheads="1"/>
          </p:cNvSpPr>
          <p:nvPr/>
        </p:nvSpPr>
        <p:spPr bwMode="auto">
          <a:xfrm>
            <a:off x="2627313" y="5065713"/>
            <a:ext cx="5976937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/>
              <a:t>Для кого труд – радость, для того жизнь – счастье.</a:t>
            </a:r>
            <a:br>
              <a:rPr lang="ru-RU" altLang="ru-RU"/>
            </a:br>
            <a:r>
              <a:rPr lang="ru-RU" altLang="ru-RU"/>
              <a:t>Землю красит солнце, а человека - труд.</a:t>
            </a:r>
            <a:br>
              <a:rPr lang="ru-RU" altLang="ru-RU"/>
            </a:br>
            <a:r>
              <a:rPr lang="ru-RU" altLang="ru-RU"/>
              <a:t>Если сделал дело, отдыхай ты смело!</a:t>
            </a:r>
            <a:br>
              <a:rPr lang="ru-RU" altLang="ru-RU"/>
            </a:br>
            <a:r>
              <a:rPr lang="ru-RU" altLang="ru-RU"/>
              <a:t>Действуй по порядку, а не наоборот.</a:t>
            </a:r>
            <a:br>
              <a:rPr lang="ru-RU" altLang="ru-RU"/>
            </a:b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Фон с пчелой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7"/>
          <p:cNvSpPr>
            <a:spLocks noGrp="1" noChangeArrowheads="1"/>
          </p:cNvSpPr>
          <p:nvPr>
            <p:ph type="title"/>
          </p:nvPr>
        </p:nvSpPr>
        <p:spPr>
          <a:xfrm>
            <a:off x="179388" y="269875"/>
            <a:ext cx="8785225" cy="1143000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006600"/>
                </a:solidFill>
              </a:rPr>
              <a:t>РОССИЯ</a:t>
            </a:r>
            <a:br>
              <a:rPr lang="ru-RU" altLang="ru-RU" sz="4000" b="1" smtClean="0">
                <a:solidFill>
                  <a:srgbClr val="006600"/>
                </a:solidFill>
              </a:rPr>
            </a:br>
            <a:r>
              <a:rPr lang="ru-RU" altLang="ru-RU" sz="1800" b="1" smtClean="0">
                <a:solidFill>
                  <a:srgbClr val="000000"/>
                </a:solidFill>
              </a:rPr>
              <a:t>1 мая россияне празднуют </a:t>
            </a:r>
            <a:r>
              <a:rPr lang="ru-RU" altLang="ru-RU" sz="1800" b="1" i="1" smtClean="0">
                <a:solidFill>
                  <a:srgbClr val="000000"/>
                </a:solidFill>
              </a:rPr>
              <a:t>ДЕНЬ ВЕСНЫ И ТРУДА. </a:t>
            </a:r>
            <a:r>
              <a:rPr lang="ru-RU" altLang="ru-RU" sz="1800" b="1" smtClean="0">
                <a:solidFill>
                  <a:srgbClr val="000000"/>
                </a:solidFill>
              </a:rPr>
              <a:t>По всем городам России проходят праздничные демонстрации. Этот праздник несет в себе много радости и дружелюбия! Не случайно его лозунг – «Мир! Труд! Май!».</a:t>
            </a:r>
            <a:r>
              <a:rPr lang="ru-RU" altLang="ru-RU" sz="1800" smtClean="0">
                <a:solidFill>
                  <a:srgbClr val="000000"/>
                </a:solidFill>
              </a:rPr>
              <a:t/>
            </a:r>
            <a:br>
              <a:rPr lang="ru-RU" altLang="ru-RU" sz="1800" smtClean="0">
                <a:solidFill>
                  <a:srgbClr val="000000"/>
                </a:solidFill>
              </a:rPr>
            </a:br>
            <a:endParaRPr lang="ru-RU" altLang="ru-RU" sz="1800" b="1" smtClean="0">
              <a:solidFill>
                <a:srgbClr val="006600"/>
              </a:solidFill>
            </a:endParaRPr>
          </a:p>
        </p:txBody>
      </p:sp>
      <p:pic>
        <p:nvPicPr>
          <p:cNvPr id="4100" name="Picture 5" descr="C:\Users\1\Desktop\неделя 1 мая средний возраст\293250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362200" y="1692275"/>
            <a:ext cx="6602413" cy="5040313"/>
          </a:xfrm>
          <a:noFill/>
        </p:spPr>
      </p:pic>
      <p:pic>
        <p:nvPicPr>
          <p:cNvPr id="5" name="Picture 5" descr="Картинка 98 из 47989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12775" y="1444625"/>
            <a:ext cx="5029200" cy="3165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пчелка с медо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1143000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006600"/>
                </a:solidFill>
              </a:rPr>
              <a:t>ФРАНЦИЯ</a:t>
            </a:r>
            <a:br>
              <a:rPr lang="ru-RU" altLang="ru-RU" sz="4000" b="1" smtClean="0">
                <a:solidFill>
                  <a:srgbClr val="006600"/>
                </a:solidFill>
              </a:rPr>
            </a:br>
            <a:r>
              <a:rPr lang="ru-RU" altLang="ru-RU" sz="1800" b="1" smtClean="0"/>
              <a:t>1 мая французы празднуют </a:t>
            </a:r>
            <a:r>
              <a:rPr lang="ru-RU" altLang="ru-RU" sz="1800" b="1" i="1" smtClean="0"/>
              <a:t>ДЕНЬ ЛАНДЫША</a:t>
            </a:r>
            <a:r>
              <a:rPr lang="ru-RU" altLang="ru-RU" sz="1800" b="1" smtClean="0"/>
              <a:t>. Эти цветы принято дарить друзьям, близким и просто прохожим. Французы засушивают цветок и хранят его на счастье до следующего года.</a:t>
            </a:r>
            <a:endParaRPr lang="ru-RU" altLang="ru-RU" sz="4000" b="1" smtClean="0"/>
          </a:p>
        </p:txBody>
      </p:sp>
      <p:pic>
        <p:nvPicPr>
          <p:cNvPr id="5124" name="Picture 7" descr="День ландыша Франция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700213"/>
            <a:ext cx="7451725" cy="51577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Фон с пчелой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7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1143000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006600"/>
                </a:solidFill>
              </a:rPr>
              <a:t>ГЕРМАНИЯ</a:t>
            </a:r>
            <a:r>
              <a:rPr lang="ru-RU" altLang="ru-RU" sz="4000" smtClean="0">
                <a:solidFill>
                  <a:srgbClr val="006600"/>
                </a:solidFill>
              </a:rPr>
              <a:t/>
            </a:r>
            <a:br>
              <a:rPr lang="ru-RU" altLang="ru-RU" sz="4000" smtClean="0">
                <a:solidFill>
                  <a:srgbClr val="006600"/>
                </a:solidFill>
              </a:rPr>
            </a:br>
            <a:r>
              <a:rPr lang="ru-RU" altLang="ru-RU" sz="1800" b="1" smtClean="0">
                <a:solidFill>
                  <a:schemeClr val="tx1"/>
                </a:solidFill>
              </a:rPr>
              <a:t>В честь возрождающейся природы и расцветающей весны на центральных площадях городов Германии 1 мая традиционно устанавливают </a:t>
            </a:r>
            <a:r>
              <a:rPr lang="ru-RU" altLang="ru-RU" sz="1800" b="1" i="1" smtClean="0">
                <a:solidFill>
                  <a:schemeClr val="tx1"/>
                </a:solidFill>
              </a:rPr>
              <a:t>МАЙСКОЕ ДЕРЕВО</a:t>
            </a:r>
            <a:r>
              <a:rPr lang="ru-RU" altLang="ru-RU" sz="1800" b="1" smtClean="0">
                <a:solidFill>
                  <a:schemeClr val="tx1"/>
                </a:solidFill>
              </a:rPr>
              <a:t>, символ плодородия и новой жизни.</a:t>
            </a:r>
            <a:endParaRPr lang="ru-RU" altLang="ru-RU" sz="4000" b="1" smtClean="0">
              <a:solidFill>
                <a:srgbClr val="006600"/>
              </a:solidFill>
            </a:endParaRPr>
          </a:p>
        </p:txBody>
      </p:sp>
      <p:pic>
        <p:nvPicPr>
          <p:cNvPr id="6148" name="Picture 9" descr="майское дерево в Германии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051050" y="1773238"/>
            <a:ext cx="7092950" cy="48958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Фон с пчелой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7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006600"/>
                </a:solidFill>
              </a:rPr>
              <a:t>ИТАЛИЯ</a:t>
            </a:r>
            <a:br>
              <a:rPr lang="ru-RU" altLang="ru-RU" sz="4000" b="1" smtClean="0">
                <a:solidFill>
                  <a:srgbClr val="006600"/>
                </a:solidFill>
              </a:rPr>
            </a:br>
            <a:r>
              <a:rPr lang="ru-RU" altLang="ru-RU" sz="1800" b="1" smtClean="0">
                <a:solidFill>
                  <a:schemeClr val="tx1"/>
                </a:solidFill>
              </a:rPr>
              <a:t>1 мая в Италии – </a:t>
            </a:r>
            <a:r>
              <a:rPr lang="ru-RU" altLang="ru-RU" sz="1800" b="1" i="1" smtClean="0">
                <a:solidFill>
                  <a:schemeClr val="tx1"/>
                </a:solidFill>
              </a:rPr>
              <a:t>ПРАЗДНИК ФЛОРЫ И ЦВЕТОВ</a:t>
            </a:r>
            <a:r>
              <a:rPr lang="ru-RU" altLang="ru-RU" sz="1800" b="1" smtClean="0">
                <a:solidFill>
                  <a:schemeClr val="tx1"/>
                </a:solidFill>
              </a:rPr>
              <a:t>. Этот день считается самым счастливым в году, а потому многие юноши именно 1 мая делают предложение руки и сердца своим возлюбленным.</a:t>
            </a:r>
            <a:r>
              <a:rPr lang="ru-RU" altLang="ru-RU" sz="4000" b="1" smtClean="0"/>
              <a:t/>
            </a:r>
            <a:br>
              <a:rPr lang="ru-RU" altLang="ru-RU" sz="4000" b="1" smtClean="0"/>
            </a:br>
            <a:endParaRPr lang="ru-RU" altLang="ru-RU" sz="4000" b="1" smtClean="0"/>
          </a:p>
        </p:txBody>
      </p:sp>
      <p:pic>
        <p:nvPicPr>
          <p:cNvPr id="7172" name="Picture 9" descr="италия праздник флоры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700213"/>
            <a:ext cx="7092950" cy="51577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Фон с пчелой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006600"/>
                </a:solidFill>
              </a:rPr>
              <a:t>ГАВАЙИ</a:t>
            </a:r>
            <a:br>
              <a:rPr lang="ru-RU" altLang="ru-RU" sz="4000" b="1" smtClean="0">
                <a:solidFill>
                  <a:srgbClr val="006600"/>
                </a:solidFill>
              </a:rPr>
            </a:br>
            <a:r>
              <a:rPr lang="ru-RU" altLang="ru-RU" sz="1800" b="1" smtClean="0"/>
              <a:t>1 мая на Гавайях – </a:t>
            </a:r>
            <a:r>
              <a:rPr lang="ru-RU" altLang="ru-RU" sz="1800" b="1" i="1" smtClean="0"/>
              <a:t>ДЕНЬ ЦВЕТОЧНОЙ ГИРЛЯНДЫ ЛЕЯ</a:t>
            </a:r>
            <a:r>
              <a:rPr lang="ru-RU" altLang="ru-RU" sz="1800" b="1" smtClean="0"/>
              <a:t>. Ожерелья из жасмина, орхидей и других цветов вручают каждому прибывшему на остров гостю. В этот день гавайцы устраивают красочные ярмарки, танцы и конкурсы красоты.</a:t>
            </a:r>
            <a:endParaRPr lang="ru-RU" altLang="ru-RU" sz="4000" b="1" smtClean="0"/>
          </a:p>
        </p:txBody>
      </p:sp>
      <p:pic>
        <p:nvPicPr>
          <p:cNvPr id="8196" name="Picture 7" descr="гавайские леи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68538" y="1700213"/>
            <a:ext cx="6551612" cy="51577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Фон с пчелой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006600"/>
                </a:solidFill>
              </a:rPr>
              <a:t>НИДЕРЛАНДЫ</a:t>
            </a:r>
            <a:br>
              <a:rPr lang="ru-RU" altLang="ru-RU" sz="4000" b="1" smtClean="0">
                <a:solidFill>
                  <a:srgbClr val="006600"/>
                </a:solidFill>
              </a:rPr>
            </a:br>
            <a:r>
              <a:rPr lang="ru-RU" altLang="ru-RU" sz="1800" b="1" smtClean="0">
                <a:solidFill>
                  <a:schemeClr val="tx1"/>
                </a:solidFill>
              </a:rPr>
              <a:t>В последнюю апрельскую неделю в Нидерландах стартует </a:t>
            </a:r>
            <a:r>
              <a:rPr lang="ru-RU" altLang="ru-RU" sz="1800" b="1" i="1" smtClean="0">
                <a:solidFill>
                  <a:schemeClr val="tx1"/>
                </a:solidFill>
              </a:rPr>
              <a:t>ФЕСТИВАЛЬ ТЮЛЬПАНОВ</a:t>
            </a:r>
            <a:r>
              <a:rPr lang="ru-RU" altLang="ru-RU" sz="1800" b="1" smtClean="0">
                <a:solidFill>
                  <a:schemeClr val="tx1"/>
                </a:solidFill>
              </a:rPr>
              <a:t>, который</a:t>
            </a:r>
            <a:r>
              <a:rPr lang="ru-RU" altLang="ru-RU" sz="1800" b="1" i="1" smtClean="0">
                <a:solidFill>
                  <a:schemeClr val="tx1"/>
                </a:solidFill>
              </a:rPr>
              <a:t> </a:t>
            </a:r>
            <a:r>
              <a:rPr lang="ru-RU" altLang="ru-RU" sz="1800" b="1" smtClean="0">
                <a:solidFill>
                  <a:schemeClr val="tx1"/>
                </a:solidFill>
              </a:rPr>
              <a:t>продолжается в течение первых майских дней. 1 мая также считается здесь </a:t>
            </a:r>
            <a:r>
              <a:rPr lang="ru-RU" altLang="ru-RU" sz="1800" b="1" i="1" smtClean="0">
                <a:solidFill>
                  <a:schemeClr val="tx1"/>
                </a:solidFill>
              </a:rPr>
              <a:t>ДНЕМ ВЛЮБЛЕННЫХ.</a:t>
            </a:r>
          </a:p>
        </p:txBody>
      </p:sp>
      <p:pic>
        <p:nvPicPr>
          <p:cNvPr id="9220" name="Picture 9" descr="день тюльпанов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033588"/>
            <a:ext cx="7045325" cy="48244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Фон с пчел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5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569325" cy="1584325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006600"/>
                </a:solidFill>
              </a:rPr>
              <a:t>ГРЕЦИЯ</a:t>
            </a:r>
            <a:r>
              <a:rPr lang="ru-RU" altLang="ru-RU" sz="1800" smtClean="0"/>
              <a:t/>
            </a:r>
            <a:br>
              <a:rPr lang="ru-RU" altLang="ru-RU" sz="1800" smtClean="0"/>
            </a:br>
            <a:r>
              <a:rPr lang="ru-RU" altLang="ru-RU" sz="1800" b="1" smtClean="0"/>
              <a:t>В день</a:t>
            </a:r>
            <a:r>
              <a:rPr lang="ru-RU" altLang="ru-RU" sz="1800" smtClean="0"/>
              <a:t> </a:t>
            </a:r>
            <a:r>
              <a:rPr lang="ru-RU" altLang="ru-RU" sz="1800" b="1" smtClean="0"/>
              <a:t>1 мая дети встают ранним утром и отправляются на </a:t>
            </a:r>
            <a:r>
              <a:rPr lang="ru-RU" altLang="ru-RU" sz="1800" b="1" i="1" smtClean="0"/>
              <a:t>ПОИСКИ ПЕРВОЙ ВЕСЕННЕЙ ЛАСТОЧКИ</a:t>
            </a:r>
            <a:r>
              <a:rPr lang="ru-RU" altLang="ru-RU" sz="1800" b="1" smtClean="0"/>
              <a:t>, поют песни весны и навещают соседей, которые угощают гостей пирогами и орехами.</a:t>
            </a:r>
            <a:br>
              <a:rPr lang="ru-RU" altLang="ru-RU" sz="1800" b="1" smtClean="0"/>
            </a:br>
            <a:endParaRPr lang="ru-RU" altLang="ru-RU" sz="4000" smtClean="0"/>
          </a:p>
        </p:txBody>
      </p:sp>
      <p:pic>
        <p:nvPicPr>
          <p:cNvPr id="10244" name="Picture 7" descr="ласточка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627313" y="1628775"/>
            <a:ext cx="6192837" cy="4679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1826</TotalTime>
  <Words>93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Оформление по умолчанию</vt:lpstr>
      <vt:lpstr>Слайд 1</vt:lpstr>
      <vt:lpstr>ПУТЕШЕСТВИЕ в страну весны и труда Первомай</vt:lpstr>
      <vt:lpstr>РОССИЯ 1 мая россияне празднуют ДЕНЬ ВЕСНЫ И ТРУДА. По всем городам России проходят праздничные демонстрации. Этот праздник несет в себе много радости и дружелюбия! Не случайно его лозунг – «Мир! Труд! Май!». </vt:lpstr>
      <vt:lpstr>ФРАНЦИЯ 1 мая французы празднуют ДЕНЬ ЛАНДЫША. Эти цветы принято дарить друзьям, близким и просто прохожим. Французы засушивают цветок и хранят его на счастье до следующего года.</vt:lpstr>
      <vt:lpstr>ГЕРМАНИЯ В честь возрождающейся природы и расцветающей весны на центральных площадях городов Германии 1 мая традиционно устанавливают МАЙСКОЕ ДЕРЕВО, символ плодородия и новой жизни.</vt:lpstr>
      <vt:lpstr>ИТАЛИЯ 1 мая в Италии – ПРАЗДНИК ФЛОРЫ И ЦВЕТОВ. Этот день считается самым счастливым в году, а потому многие юноши именно 1 мая делают предложение руки и сердца своим возлюбленным. </vt:lpstr>
      <vt:lpstr>ГАВАЙИ 1 мая на Гавайях – ДЕНЬ ЦВЕТОЧНОЙ ГИРЛЯНДЫ ЛЕЯ. Ожерелья из жасмина, орхидей и других цветов вручают каждому прибывшему на остров гостю. В этот день гавайцы устраивают красочные ярмарки, танцы и конкурсы красоты.</vt:lpstr>
      <vt:lpstr>НИДЕРЛАНДЫ В последнюю апрельскую неделю в Нидерландах стартует ФЕСТИВАЛЬ ТЮЛЬПАНОВ, который продолжается в течение первых майских дней. 1 мая также считается здесь ДНЕМ ВЛЮБЛЕННЫХ.</vt:lpstr>
      <vt:lpstr>ГРЕЦИЯ В день 1 мая дети встают ранним утром и отправляются на ПОИСКИ ПЕРВОЙ ВЕСЕННЕЙ ЛАСТОЧКИ, поют песни весны и навещают соседей, которые угощают гостей пирогами и орехами. </vt:lpstr>
      <vt:lpstr>      Как вы могли убедиться после нашего путешествия, праздник 1 мая во многих странах ассоциируется с весенними цветами и растениями (ландыш, тюльпан, боярышник и пр.), огненной стихией Солнца и, в целом, с временем обновления и расцвета жизни.  1 мая также праздник единства и дружбы между народами, недаром долгое время он назывался Международным днем солидарности трудящихся,  и лишь в России с 1992 года был переименован в праздник Весны и Труда.   В нашей стране первый день мая, как и в большинстве других стран, официально является выходным. Уже много десятилетий люди в эти дни отдыхают, развлекаются, ездят на природу, устраивают народные гуляния.   ДОМАШНЕЕ ЗАДАНИЕ: оказание помощи родителям/бабушкам и дедушкам       на даче/деревне при посадке семян горошка, лука, огурцов и пр.;                                    весенний уход за комнатными растениями дома;   посадка лука, зелени - «огород на окне».   Желаем яркой и цветущей весны!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Ритм</dc:creator>
  <cp:lastModifiedBy>comp</cp:lastModifiedBy>
  <cp:revision>175</cp:revision>
  <dcterms:created xsi:type="dcterms:W3CDTF">2017-04-27T18:18:45Z</dcterms:created>
  <dcterms:modified xsi:type="dcterms:W3CDTF">2020-04-24T05:51:37Z</dcterms:modified>
</cp:coreProperties>
</file>