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58" r:id="rId5"/>
    <p:sldId id="259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pdb/1881324/ece7909d-7d1f-48a3-b048-eaa8e3a53ec4/s1200?webp=false" TargetMode="External"/><Relationship Id="rId3" Type="http://schemas.openxmlformats.org/officeDocument/2006/relationships/hyperlink" Target="https://i-love-png.com/images/png-domestic-animals-cow-png-stock-by-lubman-cow-png-stock-by-lubman-1024.png" TargetMode="External"/><Relationship Id="rId7" Type="http://schemas.openxmlformats.org/officeDocument/2006/relationships/hyperlink" Target="https://cdn.superstock.com/4413/Download/4413-204296.jpg" TargetMode="External"/><Relationship Id="rId2" Type="http://schemas.openxmlformats.org/officeDocument/2006/relationships/hyperlink" Target="https://i.pinimg.com/736x/00/fd/f3/00fdf3b446f217812e216aa87e6706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nglon.cn/bncms/uploads/allimg/1810/1_181011185542_1.jpg" TargetMode="External"/><Relationship Id="rId5" Type="http://schemas.openxmlformats.org/officeDocument/2006/relationships/hyperlink" Target="http://dgdesign.ru/uploads/posts/2019-07/1562069031_trava-s-cvetami-na-prozrachnom-fone-ufsguov.png" TargetMode="External"/><Relationship Id="rId4" Type="http://schemas.openxmlformats.org/officeDocument/2006/relationships/hyperlink" Target="http://&#1087;&#1072;&#1088;&#1084;&#1072;-&#1075;&#1086;&#1088;.&#1088;&#1092;/wp-content/uploads/solnyishko-0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tto.net.ua/pic/201402/1280x1024/motto.net.ua-70802.jpg"/>
          <p:cNvPicPr>
            <a:picLocks noChangeAspect="1" noChangeArrowheads="1"/>
          </p:cNvPicPr>
          <p:nvPr/>
        </p:nvPicPr>
        <p:blipFill>
          <a:blip r:embed="rId2" cstate="print"/>
          <a:srcRect l="-400" t="4250" r="108"/>
          <a:stretch>
            <a:fillRect/>
          </a:stretch>
        </p:blipFill>
        <p:spPr bwMode="auto">
          <a:xfrm flipH="1">
            <a:off x="179512" y="260648"/>
            <a:ext cx="3433211" cy="2636912"/>
          </a:xfrm>
          <a:prstGeom prst="rect">
            <a:avLst/>
          </a:prstGeom>
          <a:noFill/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644008" y="5527104"/>
            <a:ext cx="4286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Составитель</a:t>
            </a:r>
            <a:endParaRPr lang="ru-RU" sz="900" dirty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</a:t>
            </a:r>
            <a:endParaRPr lang="ru-RU" sz="2000" dirty="0" smtClean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dirty="0" err="1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Нижегородова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endParaRPr lang="ru-RU" dirty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WordArt 4"/>
          <p:cNvSpPr>
            <a:spLocks noChangeArrowheads="1" noChangeShapeType="1" noTextEdit="1"/>
          </p:cNvSpPr>
          <p:nvPr/>
        </p:nvSpPr>
        <p:spPr bwMode="auto">
          <a:xfrm>
            <a:off x="611560" y="3140968"/>
            <a:ext cx="8072438" cy="714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Times New Roman"/>
                <a:cs typeface="Times New Roman"/>
              </a:rPr>
              <a:t>Домашние животные</a:t>
            </a:r>
            <a:endParaRPr lang="ru-RU" sz="3600" b="1" i="1" kern="10" dirty="0">
              <a:ln w="15875">
                <a:solidFill>
                  <a:srgbClr val="008000"/>
                </a:solidFill>
                <a:round/>
                <a:headEnd/>
                <a:tailEnd/>
              </a:ln>
              <a:solidFill>
                <a:srgbClr val="CCFFCC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3848" y="188640"/>
            <a:ext cx="56166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Иркутска детский сад №83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4149080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притяжательных прилагательных.</a:t>
            </a: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Предлоги ЗА, ИЗ-ЗА</a:t>
            </a:r>
            <a:endParaRPr lang="ru-RU" dirty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384340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притяжательных прилагательных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навыка  употребления  простого  предлога  места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«за»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«За забором»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endParaRPr lang="ru-RU" sz="12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Слайды 3-5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 забором спрятались домашние животные. Посмотрите внимательно и скажите, что вы видите за забором? Составьте предложения со словом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вижу лошадиную голову, значит, за забором прячется лошадь.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вижу коровью голову, значит, за забором прячется корова.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вижу кошачий хвост и кошачьи лапы, значит, за забором прячется кошка.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вижу поросячий хвостик и поросячьи ноги, значит, за забором прячется поросёнок.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вижу козью голову, козьи рога, значит, за забором прячется козёл (коза).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вижу собачий хвост и собачьи лапы, значит, за забором прячется собака.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06717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Слайды 6-8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навыка употребления предлога «из-за»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Откуда выходит лошадь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(перемещается по щелчку мыши)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Откуда выглядывает корова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(перемещается по щелчку мыши)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Откуда выходит поросёнок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(перемещается по щелчку мыши)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Откуда выглядывает кошка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(перемещается по щелчку мыши)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Откуда выглядывает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козёл?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67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Откуда выглядывает собака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(перемещается по щелчку мыши)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lipartmania.ru/uploads/gallery/main/442/horse-51.png"/>
          <p:cNvPicPr>
            <a:picLocks noChangeAspect="1" noChangeArrowheads="1"/>
          </p:cNvPicPr>
          <p:nvPr/>
        </p:nvPicPr>
        <p:blipFill>
          <a:blip r:embed="rId2" cstate="print"/>
          <a:srcRect l="7560" t="5166" r="10121" b="2012"/>
          <a:stretch>
            <a:fillRect/>
          </a:stretch>
        </p:blipFill>
        <p:spPr bwMode="auto">
          <a:xfrm>
            <a:off x="899592" y="1844824"/>
            <a:ext cx="4392489" cy="3720170"/>
          </a:xfrm>
          <a:prstGeom prst="rect">
            <a:avLst/>
          </a:prstGeom>
          <a:noFill/>
        </p:spPr>
      </p:pic>
      <p:pic>
        <p:nvPicPr>
          <p:cNvPr id="1032" name="Picture 8" descr="https://i-love-png.com/images/png-domestic-animals-cow-png-stock-by-lubman-cow-png-stock-by-lubman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780457" cy="304947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63688" y="3429000"/>
            <a:ext cx="5688632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835696" y="2132856"/>
            <a:ext cx="5688632" cy="129614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s://i.pinimg.com/736x/00/fd/f3/00fdf3b446f217812e216aa87e670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88" t="5895" r="2941" b="5686"/>
          <a:stretch>
            <a:fillRect/>
          </a:stretch>
        </p:blipFill>
        <p:spPr bwMode="auto">
          <a:xfrm>
            <a:off x="1698881" y="2132856"/>
            <a:ext cx="5897455" cy="3888432"/>
          </a:xfrm>
          <a:prstGeom prst="rect">
            <a:avLst/>
          </a:prstGeom>
          <a:noFill/>
        </p:spPr>
      </p:pic>
      <p:pic>
        <p:nvPicPr>
          <p:cNvPr id="2050" name="Picture 2" descr="http://xn----7sban6bpbjf.xn--p1ai/wp-content/uploads/solnyishko-03.png"/>
          <p:cNvPicPr>
            <a:picLocks noChangeAspect="1" noChangeArrowheads="1"/>
          </p:cNvPicPr>
          <p:nvPr/>
        </p:nvPicPr>
        <p:blipFill>
          <a:blip r:embed="rId5" cstate="print"/>
          <a:srcRect l="3147" t="4720" r="11886" b="11886"/>
          <a:stretch>
            <a:fillRect/>
          </a:stretch>
        </p:blipFill>
        <p:spPr bwMode="auto">
          <a:xfrm flipH="1">
            <a:off x="7596336" y="260648"/>
            <a:ext cx="1152128" cy="1130792"/>
          </a:xfrm>
          <a:prstGeom prst="rect">
            <a:avLst/>
          </a:prstGeom>
          <a:noFill/>
        </p:spPr>
      </p:pic>
      <p:pic>
        <p:nvPicPr>
          <p:cNvPr id="2052" name="Picture 4" descr="http://dgdesign.ru/uploads/posts/2019-07/1562069031_trava-s-cvetami-na-prozrachnom-fone-ufsguov.png"/>
          <p:cNvPicPr>
            <a:picLocks noChangeAspect="1" noChangeArrowheads="1"/>
          </p:cNvPicPr>
          <p:nvPr/>
        </p:nvPicPr>
        <p:blipFill>
          <a:blip r:embed="rId6" cstate="print"/>
          <a:srcRect t="58050" b="10285"/>
          <a:stretch>
            <a:fillRect/>
          </a:stretch>
        </p:blipFill>
        <p:spPr bwMode="auto">
          <a:xfrm>
            <a:off x="1547664" y="5157192"/>
            <a:ext cx="633670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062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691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--7sban6bpbjf.xn--p1ai/wp-content/uploads/solnyishko-03.png"/>
          <p:cNvPicPr>
            <a:picLocks noChangeAspect="1" noChangeArrowheads="1"/>
          </p:cNvPicPr>
          <p:nvPr/>
        </p:nvPicPr>
        <p:blipFill>
          <a:blip r:embed="rId2" cstate="print"/>
          <a:srcRect l="3147" t="4720" r="11886" b="11886"/>
          <a:stretch>
            <a:fillRect/>
          </a:stretch>
        </p:blipFill>
        <p:spPr bwMode="auto">
          <a:xfrm flipH="1">
            <a:off x="7596336" y="260648"/>
            <a:ext cx="1152128" cy="1130792"/>
          </a:xfrm>
          <a:prstGeom prst="rect">
            <a:avLst/>
          </a:prstGeom>
          <a:noFill/>
        </p:spPr>
      </p:pic>
      <p:pic>
        <p:nvPicPr>
          <p:cNvPr id="15" name="Picture 2" descr="http://img-fotki.yandex.ru/get/4513/47407354.4a9/0_b6ea2_a1dfd96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3780"/>
            <a:ext cx="2664296" cy="1753664"/>
          </a:xfrm>
          <a:prstGeom prst="rect">
            <a:avLst/>
          </a:prstGeom>
          <a:noFill/>
        </p:spPr>
      </p:pic>
      <p:pic>
        <p:nvPicPr>
          <p:cNvPr id="15362" name="Picture 2" descr="http://www.banglon.cn/bncms/uploads/allimg/1810/1_181011185542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79" t="25511" r="9072" b="13641"/>
          <a:stretch>
            <a:fillRect/>
          </a:stretch>
        </p:blipFill>
        <p:spPr bwMode="auto">
          <a:xfrm>
            <a:off x="539552" y="3789040"/>
            <a:ext cx="2664296" cy="1406749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91680" y="3429000"/>
            <a:ext cx="5688632" cy="2448272"/>
          </a:xfrm>
          <a:prstGeom prst="rect">
            <a:avLst/>
          </a:prstGeom>
          <a:solidFill>
            <a:srgbClr val="CCFF99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763688" y="2132856"/>
            <a:ext cx="5688632" cy="1296144"/>
          </a:xfrm>
          <a:prstGeom prst="triangle">
            <a:avLst/>
          </a:prstGeom>
          <a:solidFill>
            <a:srgbClr val="CCFF99">
              <a:alpha val="10000"/>
            </a:srgbClr>
          </a:solidFill>
          <a:ln>
            <a:solidFill>
              <a:srgbClr val="CCFF99">
                <a:alpha val="2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6" descr="https://i.pinimg.com/736x/00/fd/f3/00fdf3b446f217812e216aa87e6706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88" t="5895" r="2941" b="5686"/>
          <a:stretch>
            <a:fillRect/>
          </a:stretch>
        </p:blipFill>
        <p:spPr bwMode="auto">
          <a:xfrm>
            <a:off x="1698881" y="2060848"/>
            <a:ext cx="5897455" cy="3960440"/>
          </a:xfrm>
          <a:prstGeom prst="rect">
            <a:avLst/>
          </a:prstGeom>
          <a:noFill/>
        </p:spPr>
      </p:pic>
      <p:pic>
        <p:nvPicPr>
          <p:cNvPr id="32" name="Picture 4" descr="http://dgdesign.ru/uploads/posts/2019-07/1562069031_trava-s-cvetami-na-prozrachnom-fone-ufsguov.png"/>
          <p:cNvPicPr>
            <a:picLocks noChangeAspect="1" noChangeArrowheads="1"/>
          </p:cNvPicPr>
          <p:nvPr/>
        </p:nvPicPr>
        <p:blipFill>
          <a:blip r:embed="rId6" cstate="print"/>
          <a:srcRect t="58050" b="10285"/>
          <a:stretch>
            <a:fillRect/>
          </a:stretch>
        </p:blipFill>
        <p:spPr bwMode="auto">
          <a:xfrm>
            <a:off x="1547664" y="5157192"/>
            <a:ext cx="633670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7882 -0.1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58664 -0.1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881324/ece7909d-7d1f-48a3-b048-eaa8e3a53ec4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rcRect l="1890" t="1128" r="1509" b="1834"/>
          <a:stretch>
            <a:fillRect/>
          </a:stretch>
        </p:blipFill>
        <p:spPr bwMode="auto">
          <a:xfrm flipH="1">
            <a:off x="0" y="2780928"/>
            <a:ext cx="3816424" cy="3210709"/>
          </a:xfrm>
          <a:prstGeom prst="rect">
            <a:avLst/>
          </a:prstGeom>
          <a:noFill/>
        </p:spPr>
      </p:pic>
      <p:pic>
        <p:nvPicPr>
          <p:cNvPr id="15" name="Picture 4" descr="https://cdn.superstock.com/4413/Download/4413-204296.jpg"/>
          <p:cNvPicPr>
            <a:picLocks noChangeAspect="1" noChangeArrowheads="1"/>
          </p:cNvPicPr>
          <p:nvPr/>
        </p:nvPicPr>
        <p:blipFill>
          <a:blip r:embed="rId3" cstate="print"/>
          <a:srcRect l="2908" t="1857" r="11317" b="1554"/>
          <a:stretch>
            <a:fillRect/>
          </a:stretch>
        </p:blipFill>
        <p:spPr bwMode="auto">
          <a:xfrm>
            <a:off x="3131840" y="1772816"/>
            <a:ext cx="4248472" cy="37444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75656" y="3501008"/>
            <a:ext cx="5688632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547664" y="2204864"/>
            <a:ext cx="5688632" cy="129614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s://i.pinimg.com/736x/00/fd/f3/00fdf3b446f217812e216aa87e670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88" t="5895" r="2941" b="5686"/>
          <a:stretch>
            <a:fillRect/>
          </a:stretch>
        </p:blipFill>
        <p:spPr bwMode="auto">
          <a:xfrm>
            <a:off x="1403648" y="2204864"/>
            <a:ext cx="5897455" cy="3888432"/>
          </a:xfrm>
          <a:prstGeom prst="rect">
            <a:avLst/>
          </a:prstGeom>
          <a:noFill/>
        </p:spPr>
      </p:pic>
      <p:pic>
        <p:nvPicPr>
          <p:cNvPr id="2050" name="Picture 2" descr="http://xn----7sban6bpbjf.xn--p1ai/wp-content/uploads/solnyishko-03.png"/>
          <p:cNvPicPr>
            <a:picLocks noChangeAspect="1" noChangeArrowheads="1"/>
          </p:cNvPicPr>
          <p:nvPr/>
        </p:nvPicPr>
        <p:blipFill>
          <a:blip r:embed="rId5" cstate="print"/>
          <a:srcRect l="3147" t="4720" r="11886" b="11886"/>
          <a:stretch>
            <a:fillRect/>
          </a:stretch>
        </p:blipFill>
        <p:spPr bwMode="auto">
          <a:xfrm flipH="1">
            <a:off x="7596336" y="260648"/>
            <a:ext cx="1152128" cy="1130792"/>
          </a:xfrm>
          <a:prstGeom prst="rect">
            <a:avLst/>
          </a:prstGeom>
          <a:noFill/>
        </p:spPr>
      </p:pic>
      <p:pic>
        <p:nvPicPr>
          <p:cNvPr id="2052" name="Picture 4" descr="http://dgdesign.ru/uploads/posts/2019-07/1562069031_trava-s-cvetami-na-prozrachnom-fone-ufsguov.png"/>
          <p:cNvPicPr>
            <a:picLocks noChangeAspect="1" noChangeArrowheads="1"/>
          </p:cNvPicPr>
          <p:nvPr/>
        </p:nvPicPr>
        <p:blipFill>
          <a:blip r:embed="rId6" cstate="print"/>
          <a:srcRect t="58050" b="10285"/>
          <a:stretch>
            <a:fillRect/>
          </a:stretch>
        </p:blipFill>
        <p:spPr bwMode="auto">
          <a:xfrm>
            <a:off x="1259632" y="5229200"/>
            <a:ext cx="633670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5276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Н.В. Конспекты подгрупповых логопедических занятий в группе компенсирующей направленности ДОО для детей с тяжёлыми нарушениями речи с 6 до 7 лет (подготовительная к школе группа).- СПб.: ООО «ИЗДАТЕЛЬСТВО «ДЕТСТВО-ПРЕСС», 2019. 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Благодарю Авторов картинок! Ваши работы очень помогают детям в усвоении материала!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https://i.pinimg.com/736x/00/fd/f3/00fdf3b446f217812e216aa87e670617.jpg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забор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https://i-love-png.com/images/png-domestic-animals-cow-png-stock-by-lubman-cow-png-stock-by-lubman-1024.png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корова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парма-гор.рф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-content/uploads/solnyishko-03.png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солнышко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http://dgdesign.ru/uploads/posts/2019-07/1562069031_trava-s-cvetami-na-prozrachnom-fone-ufsguov.png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травка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http://www.banglon.cn/bncms/uploads/allimg/1810/1_181011185542_1.jpg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поросёнок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https://cdn.superstock.com/4413/Download/4413-204296.jpg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козёл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https://avatars.mds.yandex.net/get-pdb/1881324/ece7909d-7d1f-48a3-b048-eaa8e3a53ec4/s1200?webp=false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собака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https://i.pinimg.com/736x/00/fd/f3/00fdf3b446f217812e216aa87e670617.jpg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забор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https://i-love-png.com/images/png-domestic-animals-cow-png-stock-by-lubman-cow-png-stock-by-lubman-1024.png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корова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парма-гор.рф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-content/uploads/solnyishko-03.png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солнышко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http://dgdesign.ru/uploads/posts/2019-07/1562069031_trava-s-cvetami-na-prozrachnom-fone-ufsguov.png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258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97</cp:revision>
  <dcterms:created xsi:type="dcterms:W3CDTF">2019-11-10T03:41:51Z</dcterms:created>
  <dcterms:modified xsi:type="dcterms:W3CDTF">2022-12-10T14:31:43Z</dcterms:modified>
</cp:coreProperties>
</file>