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0" r:id="rId2"/>
    <p:sldId id="271" r:id="rId3"/>
    <p:sldId id="272" r:id="rId4"/>
    <p:sldId id="273" r:id="rId5"/>
    <p:sldId id="281" r:id="rId6"/>
    <p:sldId id="274" r:id="rId7"/>
    <p:sldId id="275" r:id="rId8"/>
    <p:sldId id="276" r:id="rId9"/>
    <p:sldId id="277" r:id="rId10"/>
    <p:sldId id="278" r:id="rId11"/>
    <p:sldId id="279" r:id="rId12"/>
    <p:sldId id="280" r:id="rId13"/>
    <p:sldId id="282" r:id="rId14"/>
    <p:sldId id="283" r:id="rId15"/>
    <p:sldId id="284" r:id="rId16"/>
    <p:sldId id="285" r:id="rId17"/>
    <p:sldId id="286" r:id="rId18"/>
    <p:sldId id="287" r:id="rId19"/>
    <p:sldId id="28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60093"/>
    <a:srgbClr val="FF00FF"/>
    <a:srgbClr val="008000"/>
    <a:srgbClr val="9900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91737-33D1-4B35-BF0F-7ED89C00B1E4}" type="datetimeFigureOut">
              <a:rPr lang="ru-RU" smtClean="0"/>
              <a:pPr/>
              <a:t>23.01.2023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F0F65-62B7-4A26-84F5-70B328BA11D0}" type="slidenum">
              <a:rPr lang="ru-RU" smtClean="0"/>
              <a:pPr/>
              <a:t>‹#›</a:t>
            </a:fld>
            <a:endParaRPr lang="ru-RU"/>
          </a:p>
        </p:txBody>
      </p:sp>
    </p:spTree>
    <p:extLst>
      <p:ext uri="{BB962C8B-B14F-4D97-AF65-F5344CB8AC3E}">
        <p14:creationId xmlns:p14="http://schemas.microsoft.com/office/powerpoint/2010/main" val="280378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DD373E-78DF-4E8C-BC40-070460A4ED38}" type="datetimeFigureOut">
              <a:rPr lang="ru-RU" smtClean="0"/>
              <a:pPr/>
              <a:t>23.01.2023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48A548-8BDD-4D49-96F8-CC380EFD58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D373E-78DF-4E8C-BC40-070460A4ED38}" type="datetimeFigureOut">
              <a:rPr lang="ru-RU" smtClean="0"/>
              <a:pPr/>
              <a:t>23.01.2023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8A548-8BDD-4D49-96F8-CC380EFD58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doklad-na-temu.ru/pticy/vorobei.htm" TargetMode="External"/><Relationship Id="rId3" Type="http://schemas.openxmlformats.org/officeDocument/2006/relationships/hyperlink" Target="https://ihappymama.ru/iq/zagadki/zagadki-pro-voronu-s-otvetami/" TargetMode="External"/><Relationship Id="rId7" Type="http://schemas.openxmlformats.org/officeDocument/2006/relationships/hyperlink" Target="https://givotniymir.ru/zimuyushhie-pticy-nazvaniya-opisaniya-i-osobennosti-zimuyushhix-ptic/"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fermerss.ru/2019/01/21/kartinki-zimujushhih-ptic-s-nazvanijami-dlja-detej/" TargetMode="External"/><Relationship Id="rId5" Type="http://schemas.openxmlformats.org/officeDocument/2006/relationships/hyperlink" Target="http://www.razumniki.ru/zagadki_pro_zimuyschih_ptic.html" TargetMode="External"/><Relationship Id="rId4" Type="http://schemas.openxmlformats.org/officeDocument/2006/relationships/hyperlink" Target="https://ihappymama.ru/iq/zagadki/zagadki-pro-klesta-s-otvetam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34"/>
            <a:ext cx="9117374" cy="6858834"/>
          </a:xfrm>
        </p:spPr>
      </p:pic>
      <p:sp>
        <p:nvSpPr>
          <p:cNvPr id="10" name="Прямоугольник 9"/>
          <p:cNvSpPr/>
          <p:nvPr/>
        </p:nvSpPr>
        <p:spPr>
          <a:xfrm>
            <a:off x="273569" y="2274421"/>
            <a:ext cx="8856984" cy="2308324"/>
          </a:xfrm>
          <a:prstGeom prst="rect">
            <a:avLst/>
          </a:prstGeom>
          <a:noFill/>
        </p:spPr>
        <p:txBody>
          <a:bodyPr wrap="square" lIns="91440" tIns="45720" rIns="91440" bIns="45720">
            <a:spAutoFit/>
          </a:bodyPr>
          <a:lstStyle/>
          <a:p>
            <a:pPr algn="ctr"/>
            <a:r>
              <a:rPr lang="ru-RU" sz="7200" b="1" i="1" dirty="0" smtClean="0">
                <a:ln w="12700" cmpd="sng">
                  <a:solidFill>
                    <a:schemeClr val="accent4"/>
                  </a:solidFill>
                  <a:prstDash val="solid"/>
                </a:ln>
                <a:solidFill>
                  <a:srgbClr val="0000CC"/>
                </a:solidFill>
              </a:rPr>
              <a:t>«Зимующие </a:t>
            </a:r>
            <a:r>
              <a:rPr lang="ru-RU" sz="7200" b="1" i="1" smtClean="0">
                <a:ln w="12700" cmpd="sng">
                  <a:solidFill>
                    <a:schemeClr val="accent4"/>
                  </a:solidFill>
                  <a:prstDash val="solid"/>
                </a:ln>
                <a:solidFill>
                  <a:srgbClr val="0000CC"/>
                </a:solidFill>
              </a:rPr>
              <a:t>птицы Прибайкалья»</a:t>
            </a:r>
            <a:endParaRPr lang="ru-RU" sz="7200" b="1" i="1" cap="none" spc="0" dirty="0">
              <a:ln w="12700" cmpd="sng">
                <a:solidFill>
                  <a:schemeClr val="accent4"/>
                </a:solidFill>
                <a:prstDash val="solid"/>
              </a:ln>
              <a:solidFill>
                <a:srgbClr val="0000CC"/>
              </a:solidFill>
              <a:effectLst/>
            </a:endParaRPr>
          </a:p>
        </p:txBody>
      </p:sp>
      <p:sp>
        <p:nvSpPr>
          <p:cNvPr id="7" name="Прямоугольник 6"/>
          <p:cNvSpPr/>
          <p:nvPr/>
        </p:nvSpPr>
        <p:spPr>
          <a:xfrm>
            <a:off x="104512" y="1112974"/>
            <a:ext cx="8717522" cy="646331"/>
          </a:xfrm>
          <a:prstGeom prst="rect">
            <a:avLst/>
          </a:prstGeom>
          <a:noFill/>
        </p:spPr>
        <p:txBody>
          <a:bodyPr wrap="square" lIns="91440" tIns="45720" rIns="91440" bIns="45720">
            <a:spAutoFit/>
          </a:bodyPr>
          <a:lstStyle/>
          <a:p>
            <a:pPr algn="ctr"/>
            <a:r>
              <a:rPr lang="ru-RU" b="1" i="1" dirty="0" smtClean="0">
                <a:ln w="12700" cmpd="sng">
                  <a:solidFill>
                    <a:schemeClr val="accent4"/>
                  </a:solidFill>
                  <a:prstDash val="solid"/>
                </a:ln>
                <a:solidFill>
                  <a:srgbClr val="0000CC"/>
                </a:solidFill>
              </a:rPr>
              <a:t>Муниципальное бюджетное дошкольное образовательное  учреждение </a:t>
            </a:r>
          </a:p>
          <a:p>
            <a:pPr algn="ctr"/>
            <a:r>
              <a:rPr lang="ru-RU" b="1" i="1" dirty="0" smtClean="0">
                <a:ln w="12700" cmpd="sng">
                  <a:solidFill>
                    <a:schemeClr val="accent4"/>
                  </a:solidFill>
                  <a:prstDash val="solid"/>
                </a:ln>
                <a:solidFill>
                  <a:srgbClr val="0000CC"/>
                </a:solidFill>
              </a:rPr>
              <a:t>г. Иркутска  детский сад № 83</a:t>
            </a:r>
            <a:endParaRPr lang="ru-RU" b="1" i="1" cap="none" spc="0" dirty="0">
              <a:ln w="12700" cmpd="sng">
                <a:solidFill>
                  <a:schemeClr val="accent4"/>
                </a:solidFill>
                <a:prstDash val="solid"/>
              </a:ln>
              <a:solidFill>
                <a:srgbClr val="0000CC"/>
              </a:solidFill>
              <a:effectLst/>
            </a:endParaRPr>
          </a:p>
        </p:txBody>
      </p:sp>
      <p:sp>
        <p:nvSpPr>
          <p:cNvPr id="9" name="Прямоугольник 8"/>
          <p:cNvSpPr/>
          <p:nvPr/>
        </p:nvSpPr>
        <p:spPr>
          <a:xfrm>
            <a:off x="5364088" y="5429819"/>
            <a:ext cx="3920322" cy="646331"/>
          </a:xfrm>
          <a:prstGeom prst="rect">
            <a:avLst/>
          </a:prstGeom>
          <a:noFill/>
        </p:spPr>
        <p:txBody>
          <a:bodyPr wrap="square" lIns="91440" tIns="45720" rIns="91440" bIns="45720">
            <a:spAutoFit/>
          </a:bodyPr>
          <a:lstStyle/>
          <a:p>
            <a:pPr algn="ctr"/>
            <a:r>
              <a:rPr lang="ru-RU" b="1" i="1" cap="none" spc="0" dirty="0" smtClean="0">
                <a:ln w="12700" cmpd="sng">
                  <a:solidFill>
                    <a:schemeClr val="accent4"/>
                  </a:solidFill>
                  <a:prstDash val="solid"/>
                </a:ln>
                <a:solidFill>
                  <a:srgbClr val="0000CC"/>
                </a:solidFill>
                <a:effectLst/>
              </a:rPr>
              <a:t>Подготовила: воспитатель Максимова О.Н </a:t>
            </a:r>
            <a:endParaRPr lang="ru-RU" b="1" i="1" cap="none" spc="0" dirty="0">
              <a:ln w="12700" cmpd="sng">
                <a:solidFill>
                  <a:schemeClr val="accent4"/>
                </a:solidFill>
                <a:prstDash val="solid"/>
              </a:ln>
              <a:solidFill>
                <a:srgbClr val="0000CC"/>
              </a:solidFill>
              <a:effectLst/>
            </a:endParaRPr>
          </a:p>
        </p:txBody>
      </p:sp>
    </p:spTree>
    <p:extLst>
      <p:ext uri="{BB962C8B-B14F-4D97-AF65-F5344CB8AC3E}">
        <p14:creationId xmlns:p14="http://schemas.microsoft.com/office/powerpoint/2010/main" val="3570052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6"/>
          <p:cNvPicPr>
            <a:picLocks noGrp="1" noChangeAspect="1"/>
          </p:cNvPicPr>
          <p:nvPr>
            <p:ph idx="1"/>
          </p:nvPr>
        </p:nvPicPr>
        <p:blipFill>
          <a:blip r:embed="rId2"/>
          <a:stretch>
            <a:fillRect/>
          </a:stretch>
        </p:blipFill>
        <p:spPr>
          <a:xfrm>
            <a:off x="29459" y="0"/>
            <a:ext cx="9137950" cy="6871787"/>
          </a:xfrm>
          <a:prstGeom prst="rect">
            <a:avLst/>
          </a:prstGeom>
        </p:spPr>
      </p:pic>
      <p:sp>
        <p:nvSpPr>
          <p:cNvPr id="2" name="Заголовок 1"/>
          <p:cNvSpPr>
            <a:spLocks noGrp="1"/>
          </p:cNvSpPr>
          <p:nvPr>
            <p:ph type="title"/>
          </p:nvPr>
        </p:nvSpPr>
        <p:spPr>
          <a:xfrm>
            <a:off x="297771" y="4365104"/>
            <a:ext cx="8229600" cy="2129972"/>
          </a:xfrm>
        </p:spPr>
        <p:txBody>
          <a:bodyPr>
            <a:noAutofit/>
          </a:bodyPr>
          <a:lstStyle/>
          <a:p>
            <a:r>
              <a:rPr lang="ru-RU" sz="1800" b="1" i="1" dirty="0"/>
              <a:t>Свиристель — птица некрупная. Основная окраска птицы розовато-серая. Так окрашены спинка, грудка, живот и хохолок на голове птицы. У ее хвоста есть желтая окантовка. Питаются эти птицы ягодами, очень любят рябину. Клюв свиристеля короткий, черный. Глазки у птицы тоже темные, небольшие. Аккуратные лапки когтисты. Так проще удерживаться на гибких ветвях. Живут свиристели стаями. Звонкие голоса птиц разносятся по округе. Зачастую пернатые свистят. Отсюда и название животных. Иногда голос птахи звенит, словно колокольчик. </a:t>
            </a:r>
          </a:p>
        </p:txBody>
      </p:sp>
      <p:sp>
        <p:nvSpPr>
          <p:cNvPr id="12" name="Заголовок 1"/>
          <p:cNvSpPr txBox="1">
            <a:spLocks/>
          </p:cNvSpPr>
          <p:nvPr/>
        </p:nvSpPr>
        <p:spPr>
          <a:xfrm>
            <a:off x="323529" y="232078"/>
            <a:ext cx="3456384"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Свиристель</a:t>
            </a:r>
            <a:endParaRPr lang="ru-RU" sz="4800" i="1" dirty="0">
              <a:solidFill>
                <a:srgbClr val="0000CC"/>
              </a:solidFill>
              <a:latin typeface="+mn-lt"/>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015" y="402318"/>
            <a:ext cx="4969798" cy="3746762"/>
          </a:xfrm>
          <a:prstGeom prst="rect">
            <a:avLst/>
          </a:prstGeom>
        </p:spPr>
      </p:pic>
      <p:sp>
        <p:nvSpPr>
          <p:cNvPr id="14" name="Прямоугольник 13"/>
          <p:cNvSpPr/>
          <p:nvPr/>
        </p:nvSpPr>
        <p:spPr>
          <a:xfrm>
            <a:off x="694131" y="1817176"/>
            <a:ext cx="2592288" cy="1754326"/>
          </a:xfrm>
          <a:prstGeom prst="rect">
            <a:avLst/>
          </a:prstGeom>
        </p:spPr>
        <p:txBody>
          <a:bodyPr wrap="square">
            <a:spAutoFit/>
          </a:bodyPr>
          <a:lstStyle/>
          <a:p>
            <a:r>
              <a:rPr lang="ru-RU" b="1" i="1" dirty="0" smtClean="0">
                <a:cs typeface="Times New Roman" panose="02020603050405020304" pitchFamily="18" charset="0"/>
              </a:rPr>
              <a:t>Хохолочек на головке.</a:t>
            </a:r>
          </a:p>
          <a:p>
            <a:r>
              <a:rPr lang="ru-RU" b="1" i="1" dirty="0" smtClean="0">
                <a:cs typeface="Times New Roman" panose="02020603050405020304" pitchFamily="18" charset="0"/>
              </a:rPr>
              <a:t>Птица яркая. Так ловко,</a:t>
            </a:r>
          </a:p>
          <a:p>
            <a:r>
              <a:rPr lang="ru-RU" b="1" i="1" dirty="0" smtClean="0">
                <a:cs typeface="Times New Roman" panose="02020603050405020304" pitchFamily="18" charset="0"/>
              </a:rPr>
              <a:t>Будто дует кто в свирель,</a:t>
            </a:r>
          </a:p>
          <a:p>
            <a:r>
              <a:rPr lang="ru-RU" b="1" i="1" dirty="0" smtClean="0">
                <a:cs typeface="Times New Roman" panose="02020603050405020304" pitchFamily="18" charset="0"/>
              </a:rPr>
              <a:t>Распевает ...</a:t>
            </a:r>
            <a:endParaRPr lang="ru-RU" b="1" i="1" dirty="0">
              <a:cs typeface="Times New Roman" panose="02020603050405020304" pitchFamily="18" charset="0"/>
            </a:endParaRPr>
          </a:p>
        </p:txBody>
      </p:sp>
    </p:spTree>
    <p:extLst>
      <p:ext uri="{BB962C8B-B14F-4D97-AF65-F5344CB8AC3E}">
        <p14:creationId xmlns:p14="http://schemas.microsoft.com/office/powerpoint/2010/main" val="1238355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6"/>
          <p:cNvPicPr>
            <a:picLocks noGrp="1" noChangeAspect="1"/>
          </p:cNvPicPr>
          <p:nvPr>
            <p:ph idx="1"/>
          </p:nvPr>
        </p:nvPicPr>
        <p:blipFill>
          <a:blip r:embed="rId2"/>
          <a:stretch>
            <a:fillRect/>
          </a:stretch>
        </p:blipFill>
        <p:spPr>
          <a:xfrm>
            <a:off x="-20642" y="0"/>
            <a:ext cx="9119616" cy="6858000"/>
          </a:xfrm>
          <a:prstGeom prst="rect">
            <a:avLst/>
          </a:prstGeom>
        </p:spPr>
      </p:pic>
      <p:sp>
        <p:nvSpPr>
          <p:cNvPr id="2" name="Заголовок 1"/>
          <p:cNvSpPr>
            <a:spLocks noGrp="1"/>
          </p:cNvSpPr>
          <p:nvPr>
            <p:ph type="title"/>
          </p:nvPr>
        </p:nvSpPr>
        <p:spPr>
          <a:xfrm>
            <a:off x="424366" y="726186"/>
            <a:ext cx="8540122" cy="2162754"/>
          </a:xfrm>
        </p:spPr>
        <p:txBody>
          <a:bodyPr>
            <a:noAutofit/>
          </a:bodyPr>
          <a:lstStyle/>
          <a:p>
            <a:pPr algn="l"/>
            <a:r>
              <a:rPr lang="ru-RU" sz="1800" b="1" i="1" dirty="0"/>
              <a:t>Клесты- дневные птицы, они очень </a:t>
            </a:r>
            <a:r>
              <a:rPr lang="ru-RU" sz="1800" b="1" i="1" dirty="0" smtClean="0"/>
              <a:t>энергичны. Клестов </a:t>
            </a:r>
            <a:r>
              <a:rPr lang="ru-RU" sz="1800" b="1" i="1" dirty="0"/>
              <a:t>называют кочевниками из-за их образа жизни и любви к перелетам. Интересно, что клесты – обладатели сильных лап, благодаря которым они могут висеть вниз </a:t>
            </a:r>
            <a:r>
              <a:rPr lang="ru-RU" sz="1800" b="1" i="1" dirty="0" smtClean="0"/>
              <a:t>головой</a:t>
            </a:r>
            <a:r>
              <a:rPr lang="ru-RU" sz="1800" b="1" i="1" dirty="0"/>
              <a:t>.</a:t>
            </a:r>
            <a:r>
              <a:rPr lang="ru-RU" sz="1800" b="1" i="1" dirty="0" smtClean="0"/>
              <a:t/>
            </a:r>
            <a:br>
              <a:rPr lang="ru-RU" sz="1800" b="1" i="1" dirty="0" smtClean="0"/>
            </a:br>
            <a:r>
              <a:rPr lang="ru-RU" sz="1800" b="1" i="1" dirty="0" smtClean="0"/>
              <a:t>Любимым </a:t>
            </a:r>
            <a:r>
              <a:rPr lang="ru-RU" sz="1800" b="1" i="1" dirty="0"/>
              <a:t>лакомством клестов являются шишки. Благодаря </a:t>
            </a:r>
            <a:r>
              <a:rPr lang="ru-RU" sz="1800" b="1" i="1" dirty="0" smtClean="0"/>
              <a:t>клюву крестообразной </a:t>
            </a:r>
            <a:r>
              <a:rPr lang="ru-RU" sz="1800" b="1" i="1" dirty="0"/>
              <a:t>формы, клесты выковыривают семена из шишек елей или сосен. </a:t>
            </a:r>
            <a:r>
              <a:rPr lang="ru-RU" sz="1800" b="1" i="1" dirty="0" smtClean="0"/>
              <a:t>Реже </a:t>
            </a:r>
            <a:r>
              <a:rPr lang="ru-RU" sz="1800" b="1" i="1" dirty="0"/>
              <a:t>птицы питаются ягодами или мелкой живностью. </a:t>
            </a:r>
            <a:br>
              <a:rPr lang="ru-RU" sz="1800" b="1" i="1" dirty="0"/>
            </a:br>
            <a:endParaRPr lang="ru-RU" sz="1800" b="1" i="1"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66" y="2708920"/>
            <a:ext cx="5022152" cy="3766614"/>
          </a:xfrm>
          <a:prstGeom prst="rect">
            <a:avLst/>
          </a:prstGeom>
        </p:spPr>
      </p:pic>
      <p:sp>
        <p:nvSpPr>
          <p:cNvPr id="10" name="Прямоугольник 9"/>
          <p:cNvSpPr/>
          <p:nvPr/>
        </p:nvSpPr>
        <p:spPr>
          <a:xfrm>
            <a:off x="5796136" y="3981951"/>
            <a:ext cx="2963330" cy="1754326"/>
          </a:xfrm>
          <a:prstGeom prst="rect">
            <a:avLst/>
          </a:prstGeom>
        </p:spPr>
        <p:txBody>
          <a:bodyPr wrap="square">
            <a:spAutoFit/>
          </a:bodyPr>
          <a:lstStyle/>
          <a:p>
            <a:r>
              <a:rPr lang="ru-RU" b="1" i="1" dirty="0" smtClean="0">
                <a:cs typeface="Times New Roman" panose="02020603050405020304" pitchFamily="18" charset="0"/>
              </a:rPr>
              <a:t>Кто зимой средь хвойных веток </a:t>
            </a:r>
          </a:p>
          <a:p>
            <a:r>
              <a:rPr lang="ru-RU" b="1" i="1" dirty="0" smtClean="0">
                <a:cs typeface="Times New Roman" panose="02020603050405020304" pitchFamily="18" charset="0"/>
              </a:rPr>
              <a:t>В феврале выводит деток? Необычный клюв – крестом, Птичку ту зовут … </a:t>
            </a:r>
            <a:endParaRPr lang="ru-RU" b="1" i="1" dirty="0">
              <a:cs typeface="Times New Roman" panose="02020603050405020304" pitchFamily="18" charset="0"/>
            </a:endParaRPr>
          </a:p>
        </p:txBody>
      </p:sp>
      <p:sp>
        <p:nvSpPr>
          <p:cNvPr id="11" name="Заголовок 1"/>
          <p:cNvSpPr txBox="1">
            <a:spLocks/>
          </p:cNvSpPr>
          <p:nvPr/>
        </p:nvSpPr>
        <p:spPr>
          <a:xfrm>
            <a:off x="3161325" y="-48209"/>
            <a:ext cx="2890664"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Клёст</a:t>
            </a:r>
            <a:endParaRPr lang="ru-RU" sz="4800" i="1" dirty="0">
              <a:solidFill>
                <a:srgbClr val="0000CC"/>
              </a:solidFill>
              <a:latin typeface="+mn-lt"/>
            </a:endParaRPr>
          </a:p>
        </p:txBody>
      </p:sp>
    </p:spTree>
    <p:extLst>
      <p:ext uri="{BB962C8B-B14F-4D97-AF65-F5344CB8AC3E}">
        <p14:creationId xmlns:p14="http://schemas.microsoft.com/office/powerpoint/2010/main" val="3342887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Объект 6"/>
          <p:cNvPicPr>
            <a:picLocks noGrp="1" noChangeAspect="1"/>
          </p:cNvPicPr>
          <p:nvPr>
            <p:ph idx="1"/>
          </p:nvPr>
        </p:nvPicPr>
        <p:blipFill>
          <a:blip r:embed="rId2"/>
          <a:stretch>
            <a:fillRect/>
          </a:stretch>
        </p:blipFill>
        <p:spPr>
          <a:xfrm>
            <a:off x="29459" y="0"/>
            <a:ext cx="9137950" cy="6871787"/>
          </a:xfrm>
          <a:prstGeom prst="rect">
            <a:avLst/>
          </a:prstGeom>
        </p:spPr>
      </p:pic>
      <p:sp>
        <p:nvSpPr>
          <p:cNvPr id="9" name="Заголовок 1"/>
          <p:cNvSpPr txBox="1">
            <a:spLocks/>
          </p:cNvSpPr>
          <p:nvPr/>
        </p:nvSpPr>
        <p:spPr>
          <a:xfrm>
            <a:off x="241532" y="353611"/>
            <a:ext cx="3456384"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Сова</a:t>
            </a:r>
            <a:endParaRPr lang="ru-RU" sz="4800" i="1" dirty="0">
              <a:solidFill>
                <a:srgbClr val="0000CC"/>
              </a:solidFill>
              <a:latin typeface="+mn-lt"/>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431" y="764704"/>
            <a:ext cx="3745589" cy="5463665"/>
          </a:xfrm>
          <a:prstGeom prst="rect">
            <a:avLst/>
          </a:prstGeom>
        </p:spPr>
      </p:pic>
      <p:sp>
        <p:nvSpPr>
          <p:cNvPr id="12" name="TextBox 11"/>
          <p:cNvSpPr txBox="1"/>
          <p:nvPr/>
        </p:nvSpPr>
        <p:spPr>
          <a:xfrm>
            <a:off x="827584" y="1225812"/>
            <a:ext cx="2870332" cy="1200329"/>
          </a:xfrm>
          <a:prstGeom prst="rect">
            <a:avLst/>
          </a:prstGeom>
          <a:noFill/>
        </p:spPr>
        <p:txBody>
          <a:bodyPr wrap="square" rtlCol="0">
            <a:spAutoFit/>
          </a:bodyPr>
          <a:lstStyle/>
          <a:p>
            <a:r>
              <a:rPr lang="ru-RU" b="1" i="1" dirty="0" smtClean="0">
                <a:cs typeface="Times New Roman" panose="02020603050405020304" pitchFamily="18" charset="0"/>
              </a:rPr>
              <a:t>Всю ночь летает, мышей добывает.</a:t>
            </a:r>
          </a:p>
          <a:p>
            <a:r>
              <a:rPr lang="ru-RU" b="1" i="1" dirty="0" smtClean="0">
                <a:cs typeface="Times New Roman" panose="02020603050405020304" pitchFamily="18" charset="0"/>
              </a:rPr>
              <a:t>А станет светло, спать летит в дупло.</a:t>
            </a:r>
            <a:endParaRPr lang="ru-RU" b="1" i="1" dirty="0">
              <a:cs typeface="Times New Roman" panose="02020603050405020304" pitchFamily="18" charset="0"/>
            </a:endParaRPr>
          </a:p>
        </p:txBody>
      </p:sp>
      <p:sp>
        <p:nvSpPr>
          <p:cNvPr id="13" name="TextBox 12"/>
          <p:cNvSpPr txBox="1"/>
          <p:nvPr/>
        </p:nvSpPr>
        <p:spPr>
          <a:xfrm>
            <a:off x="371248" y="3851402"/>
            <a:ext cx="4131829" cy="2585323"/>
          </a:xfrm>
          <a:prstGeom prst="rect">
            <a:avLst/>
          </a:prstGeom>
          <a:noFill/>
        </p:spPr>
        <p:txBody>
          <a:bodyPr wrap="square" rtlCol="0">
            <a:spAutoFit/>
          </a:bodyPr>
          <a:lstStyle/>
          <a:p>
            <a:r>
              <a:rPr lang="ru-RU" b="1" i="1" dirty="0" smtClean="0">
                <a:cs typeface="Times New Roman" panose="02020603050405020304" pitchFamily="18" charset="0"/>
              </a:rPr>
              <a:t>Совы легко переносят любой мороз.</a:t>
            </a:r>
          </a:p>
          <a:p>
            <a:r>
              <a:rPr lang="ru-RU" b="1" i="1" dirty="0" smtClean="0">
                <a:cs typeface="Times New Roman" panose="02020603050405020304" pitchFamily="18" charset="0"/>
              </a:rPr>
              <a:t>А снег они просто обожают, ведь под снегом </a:t>
            </a:r>
          </a:p>
          <a:p>
            <a:r>
              <a:rPr lang="ru-RU" b="1" i="1" dirty="0">
                <a:cs typeface="Times New Roman" panose="02020603050405020304" pitchFamily="18" charset="0"/>
              </a:rPr>
              <a:t>н</a:t>
            </a:r>
            <a:r>
              <a:rPr lang="ru-RU" b="1" i="1" dirty="0" smtClean="0">
                <a:cs typeface="Times New Roman" panose="02020603050405020304" pitchFamily="18" charset="0"/>
              </a:rPr>
              <a:t>аходится их пища- мыши. Совы хорошо слышат </a:t>
            </a:r>
          </a:p>
          <a:p>
            <a:r>
              <a:rPr lang="ru-RU" b="1" i="1" dirty="0" smtClean="0">
                <a:cs typeface="Times New Roman" panose="02020603050405020304" pitchFamily="18" charset="0"/>
              </a:rPr>
              <a:t>любое движение под снегом и, услышав это движение, </a:t>
            </a:r>
          </a:p>
          <a:p>
            <a:r>
              <a:rPr lang="ru-RU" b="1" i="1" dirty="0">
                <a:cs typeface="Times New Roman" panose="02020603050405020304" pitchFamily="18" charset="0"/>
              </a:rPr>
              <a:t>м</a:t>
            </a:r>
            <a:r>
              <a:rPr lang="ru-RU" b="1" i="1" dirty="0" smtClean="0">
                <a:cs typeface="Times New Roman" panose="02020603050405020304" pitchFamily="18" charset="0"/>
              </a:rPr>
              <a:t>огут бесшумно подлететь к своей добыче.</a:t>
            </a:r>
            <a:endParaRPr lang="ru-RU" b="1" i="1" dirty="0">
              <a:cs typeface="Times New Roman" panose="02020603050405020304" pitchFamily="18" charset="0"/>
            </a:endParaRPr>
          </a:p>
        </p:txBody>
      </p:sp>
    </p:spTree>
    <p:extLst>
      <p:ext uri="{BB962C8B-B14F-4D97-AF65-F5344CB8AC3E}">
        <p14:creationId xmlns:p14="http://schemas.microsoft.com/office/powerpoint/2010/main" val="3038634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9185" y="1600200"/>
            <a:ext cx="6665630" cy="4525963"/>
          </a:xfrm>
        </p:spPr>
      </p:pic>
      <p:pic>
        <p:nvPicPr>
          <p:cNvPr id="4" name="Объект 6"/>
          <p:cNvPicPr>
            <a:picLocks noChangeAspect="1"/>
          </p:cNvPicPr>
          <p:nvPr/>
        </p:nvPicPr>
        <p:blipFill>
          <a:blip r:embed="rId3"/>
          <a:stretch>
            <a:fillRect/>
          </a:stretch>
        </p:blipFill>
        <p:spPr>
          <a:xfrm>
            <a:off x="6050" y="-13787"/>
            <a:ext cx="9137950" cy="6871787"/>
          </a:xfrm>
          <a:prstGeom prst="rect">
            <a:avLst/>
          </a:prstGeom>
        </p:spPr>
      </p:pic>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t="9507" r="17704" b="14437"/>
          <a:stretch/>
        </p:blipFill>
        <p:spPr>
          <a:xfrm>
            <a:off x="3189626" y="362633"/>
            <a:ext cx="5497174" cy="3449525"/>
          </a:xfrm>
          <a:prstGeom prst="rect">
            <a:avLst/>
          </a:prstGeom>
        </p:spPr>
      </p:pic>
      <p:sp>
        <p:nvSpPr>
          <p:cNvPr id="7" name="Заголовок 1"/>
          <p:cNvSpPr txBox="1">
            <a:spLocks/>
          </p:cNvSpPr>
          <p:nvPr/>
        </p:nvSpPr>
        <p:spPr>
          <a:xfrm>
            <a:off x="-139254" y="1233023"/>
            <a:ext cx="3456384"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Кедровка</a:t>
            </a:r>
            <a:endParaRPr lang="ru-RU" sz="4800" i="1" dirty="0">
              <a:solidFill>
                <a:srgbClr val="0000CC"/>
              </a:solidFill>
              <a:latin typeface="+mn-lt"/>
            </a:endParaRPr>
          </a:p>
        </p:txBody>
      </p:sp>
      <p:sp>
        <p:nvSpPr>
          <p:cNvPr id="8" name="Прямоугольник 7"/>
          <p:cNvSpPr/>
          <p:nvPr/>
        </p:nvSpPr>
        <p:spPr>
          <a:xfrm>
            <a:off x="215516" y="3976991"/>
            <a:ext cx="8712968" cy="2862322"/>
          </a:xfrm>
          <a:prstGeom prst="rect">
            <a:avLst/>
          </a:prstGeom>
        </p:spPr>
        <p:txBody>
          <a:bodyPr wrap="square">
            <a:spAutoFit/>
          </a:bodyPr>
          <a:lstStyle/>
          <a:p>
            <a:r>
              <a:rPr lang="ru-RU" b="1" i="1" dirty="0"/>
              <a:t>Кедровка — маленькая птичка с тоненьким и длинным клювом, коричнево-бурого цвета с белыми пятнышками. </a:t>
            </a:r>
            <a:r>
              <a:rPr lang="ru-RU" b="1" i="1" dirty="0" smtClean="0"/>
              <a:t>Живет в </a:t>
            </a:r>
            <a:r>
              <a:rPr lang="ru-RU" b="1" i="1" dirty="0"/>
              <a:t>тайге, в хвойных лесах. </a:t>
            </a:r>
            <a:r>
              <a:rPr lang="ru-RU" b="1" i="1" dirty="0" smtClean="0"/>
              <a:t>Строит </a:t>
            </a:r>
            <a:r>
              <a:rPr lang="ru-RU" b="1" i="1" dirty="0"/>
              <a:t>гнездышко из веток, мха, травы и глины на дереве. На елях, кедрах и соснах есть шишки с семенами, орешками. Птички кедровки очень любят лакомиться такой пищей. Еще </a:t>
            </a:r>
            <a:r>
              <a:rPr lang="ru-RU" b="1" i="1" dirty="0" smtClean="0"/>
              <a:t>ягоды </a:t>
            </a:r>
            <a:r>
              <a:rPr lang="ru-RU" b="1" i="1" dirty="0"/>
              <a:t>и мелких насекомых. </a:t>
            </a:r>
            <a:r>
              <a:rPr lang="ru-RU" b="1" i="1" dirty="0" smtClean="0"/>
              <a:t>У </a:t>
            </a:r>
            <a:r>
              <a:rPr lang="ru-RU" b="1" i="1" dirty="0"/>
              <a:t>них есть кладовки, где прячут пищу на зиму. Насекомых, орешки, семена кедровки прячут в снежных </a:t>
            </a:r>
            <a:r>
              <a:rPr lang="ru-RU" b="1" i="1" dirty="0" smtClean="0"/>
              <a:t>сугробах. И </a:t>
            </a:r>
            <a:r>
              <a:rPr lang="ru-RU" b="1" i="1" dirty="0"/>
              <a:t>что интересно, некоторые орешки птичка не находит позже, но происходит кое-что важное: таким образом она распространяет их для роста новых хвойных деревьев. Это полезно для природы и для людей.</a:t>
            </a:r>
          </a:p>
          <a:p>
            <a:r>
              <a:rPr lang="ru-RU" dirty="0" smtClean="0"/>
              <a:t> </a:t>
            </a:r>
            <a:endParaRPr lang="ru-RU" dirty="0"/>
          </a:p>
        </p:txBody>
      </p:sp>
    </p:spTree>
    <p:extLst>
      <p:ext uri="{BB962C8B-B14F-4D97-AF65-F5344CB8AC3E}">
        <p14:creationId xmlns:p14="http://schemas.microsoft.com/office/powerpoint/2010/main" val="3987497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6"/>
          <p:cNvPicPr>
            <a:picLocks noGrp="1" noChangeAspect="1"/>
          </p:cNvPicPr>
          <p:nvPr>
            <p:ph idx="1"/>
          </p:nvPr>
        </p:nvPicPr>
        <p:blipFill>
          <a:blip r:embed="rId2"/>
          <a:stretch>
            <a:fillRect/>
          </a:stretch>
        </p:blipFill>
        <p:spPr>
          <a:xfrm>
            <a:off x="0" y="0"/>
            <a:ext cx="9119616" cy="6858000"/>
          </a:xfrm>
          <a:prstGeom prst="rect">
            <a:avLst/>
          </a:prstGeom>
        </p:spPr>
      </p:pic>
      <p:sp>
        <p:nvSpPr>
          <p:cNvPr id="6" name="Google Shape;184;p13"/>
          <p:cNvSpPr txBox="1">
            <a:spLocks/>
          </p:cNvSpPr>
          <p:nvPr/>
        </p:nvSpPr>
        <p:spPr>
          <a:xfrm>
            <a:off x="292559" y="4473435"/>
            <a:ext cx="4166293" cy="2097929"/>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Clr>
                <a:schemeClr val="dk1"/>
              </a:buClr>
              <a:buSzPts val="1800"/>
              <a:buNone/>
            </a:pPr>
            <a:r>
              <a:rPr lang="ru-RU" sz="1800" b="1" i="1" dirty="0" smtClean="0">
                <a:ea typeface="Times New Roman"/>
                <a:cs typeface="Times New Roman"/>
                <a:sym typeface="Times New Roman"/>
              </a:rPr>
              <a:t>Птицы к зиме меняют оперение на более теплое и густое. Между перышками у птиц – воздух. Он не пропускает к телу птицы холод и задерживает тепло. Когда птицы нахохлились, они становятся похожи на пушистые шарики.</a:t>
            </a:r>
            <a:endParaRPr lang="ru-RU" sz="1800" i="1" dirty="0"/>
          </a:p>
        </p:txBody>
      </p:sp>
      <p:sp>
        <p:nvSpPr>
          <p:cNvPr id="7" name="Заголовок 1"/>
          <p:cNvSpPr txBox="1">
            <a:spLocks/>
          </p:cNvSpPr>
          <p:nvPr/>
        </p:nvSpPr>
        <p:spPr>
          <a:xfrm>
            <a:off x="728482" y="130615"/>
            <a:ext cx="7522677"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Как птицы живут зимой</a:t>
            </a:r>
            <a:endParaRPr lang="ru-RU" sz="4800" i="1" dirty="0">
              <a:solidFill>
                <a:srgbClr val="0000CC"/>
              </a:solidFill>
              <a:latin typeface="+mn-lt"/>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915" y="1034739"/>
            <a:ext cx="3784655" cy="2649701"/>
          </a:xfrm>
          <a:prstGeom prst="rect">
            <a:avLst/>
          </a:prstGeom>
        </p:spPr>
      </p:pic>
      <p:pic>
        <p:nvPicPr>
          <p:cNvPr id="9" name="Рисунок 8"/>
          <p:cNvPicPr>
            <a:picLocks noChangeAspect="1"/>
          </p:cNvPicPr>
          <p:nvPr/>
        </p:nvPicPr>
        <p:blipFill rotWithShape="1">
          <a:blip r:embed="rId4">
            <a:extLst>
              <a:ext uri="{28A0092B-C50C-407E-A947-70E740481C1C}">
                <a14:useLocalDpi xmlns:a14="http://schemas.microsoft.com/office/drawing/2010/main" val="0"/>
              </a:ext>
            </a:extLst>
          </a:blip>
          <a:srcRect l="12959" t="9973" r="20081" b="8576"/>
          <a:stretch/>
        </p:blipFill>
        <p:spPr>
          <a:xfrm>
            <a:off x="598187" y="1044232"/>
            <a:ext cx="3555038" cy="2906972"/>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1915" y="3971076"/>
            <a:ext cx="3790507" cy="2600288"/>
          </a:xfrm>
          <a:prstGeom prst="rect">
            <a:avLst/>
          </a:prstGeom>
        </p:spPr>
      </p:pic>
    </p:spTree>
    <p:extLst>
      <p:ext uri="{BB962C8B-B14F-4D97-AF65-F5344CB8AC3E}">
        <p14:creationId xmlns:p14="http://schemas.microsoft.com/office/powerpoint/2010/main" val="66282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6"/>
          <p:cNvPicPr>
            <a:picLocks noGrp="1" noChangeAspect="1"/>
          </p:cNvPicPr>
          <p:nvPr>
            <p:ph idx="1"/>
          </p:nvPr>
        </p:nvPicPr>
        <p:blipFill>
          <a:blip r:embed="rId2"/>
          <a:stretch>
            <a:fillRect/>
          </a:stretch>
        </p:blipFill>
        <p:spPr>
          <a:xfrm>
            <a:off x="0" y="0"/>
            <a:ext cx="9119616" cy="6858000"/>
          </a:xfrm>
          <a:prstGeom prst="rect">
            <a:avLst/>
          </a:prstGeom>
        </p:spPr>
      </p:pic>
      <p:sp>
        <p:nvSpPr>
          <p:cNvPr id="5" name="Google Shape;193;p14"/>
          <p:cNvSpPr/>
          <p:nvPr/>
        </p:nvSpPr>
        <p:spPr>
          <a:xfrm>
            <a:off x="971600" y="3934584"/>
            <a:ext cx="7197809" cy="230828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b="1" i="1" dirty="0">
                <a:ea typeface="Times New Roman"/>
                <a:cs typeface="Times New Roman"/>
                <a:sym typeface="Times New Roman"/>
              </a:rPr>
              <a:t>Зимующие птицы не боятся морозов и ухитряются добывать еду даже в самую холодную погоду. Они отыскивают насекомых, спрятавшихся в трещины коры, в щели домов и заборов, отыскивают плоды и семена лиственных растений, шишки хвойных деревьев с семенами. Но во время снегопадов, метелей и сильных морозов птицы голодают и даже погибают. Они прилетают к нашим жилищам </a:t>
            </a:r>
            <a:r>
              <a:rPr lang="ru-RU" b="1" i="1" dirty="0" smtClean="0">
                <a:ea typeface="Times New Roman"/>
                <a:cs typeface="Times New Roman"/>
                <a:sym typeface="Times New Roman"/>
              </a:rPr>
              <a:t>за </a:t>
            </a:r>
            <a:r>
              <a:rPr lang="ru-RU" b="1" i="1" dirty="0">
                <a:ea typeface="Times New Roman"/>
                <a:cs typeface="Times New Roman"/>
                <a:sym typeface="Times New Roman"/>
              </a:rPr>
              <a:t>помощью. И мы с вами должны помочь </a:t>
            </a:r>
            <a:r>
              <a:rPr lang="ru-RU" b="1" i="1" dirty="0" smtClean="0">
                <a:ea typeface="Times New Roman"/>
                <a:cs typeface="Times New Roman"/>
                <a:sym typeface="Times New Roman"/>
              </a:rPr>
              <a:t>пережить </a:t>
            </a:r>
            <a:r>
              <a:rPr lang="ru-RU" b="1" i="1" dirty="0">
                <a:ea typeface="Times New Roman"/>
                <a:cs typeface="Times New Roman"/>
                <a:sym typeface="Times New Roman"/>
              </a:rPr>
              <a:t>зиму пернатым друзьям.</a:t>
            </a:r>
            <a:endParaRPr b="1" i="1" dirty="0"/>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5613" t="23666" r="9774" b="18059"/>
          <a:stretch/>
        </p:blipFill>
        <p:spPr>
          <a:xfrm>
            <a:off x="1211493" y="404664"/>
            <a:ext cx="6696629" cy="3348316"/>
          </a:xfrm>
          <a:prstGeom prst="rect">
            <a:avLst/>
          </a:prstGeom>
        </p:spPr>
      </p:pic>
    </p:spTree>
    <p:extLst>
      <p:ext uri="{BB962C8B-B14F-4D97-AF65-F5344CB8AC3E}">
        <p14:creationId xmlns:p14="http://schemas.microsoft.com/office/powerpoint/2010/main" val="1208154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6"/>
          <p:cNvPicPr>
            <a:picLocks noGrp="1" noChangeAspect="1"/>
          </p:cNvPicPr>
          <p:nvPr>
            <p:ph idx="1"/>
          </p:nvPr>
        </p:nvPicPr>
        <p:blipFill>
          <a:blip r:embed="rId2"/>
          <a:stretch>
            <a:fillRect/>
          </a:stretch>
        </p:blipFill>
        <p:spPr>
          <a:xfrm>
            <a:off x="0" y="0"/>
            <a:ext cx="9119616" cy="6858000"/>
          </a:xfrm>
          <a:prstGeom prst="rect">
            <a:avLst/>
          </a:prstGeom>
        </p:spPr>
      </p:pic>
      <p:sp>
        <p:nvSpPr>
          <p:cNvPr id="5" name="Google Shape;204;p15"/>
          <p:cNvSpPr txBox="1">
            <a:spLocks/>
          </p:cNvSpPr>
          <p:nvPr/>
        </p:nvSpPr>
        <p:spPr>
          <a:xfrm>
            <a:off x="4774875" y="746385"/>
            <a:ext cx="4038600" cy="1642426"/>
          </a:xfrm>
          <a:prstGeom prst="rect">
            <a:avLst/>
          </a:prstGeom>
          <a:noFill/>
          <a:ln>
            <a:noFill/>
          </a:ln>
        </p:spPr>
        <p:txBody>
          <a:bodyPr spcFirstLastPara="1" wrap="square" lIns="91425" tIns="45700" rIns="91425" bIns="4570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dk1"/>
              </a:buClr>
              <a:buSzPts val="2400"/>
              <a:buNone/>
            </a:pPr>
            <a:r>
              <a:rPr lang="ru-RU" sz="1800" b="1" i="1" dirty="0" smtClean="0">
                <a:ea typeface="Times New Roman"/>
                <a:cs typeface="Times New Roman"/>
                <a:sym typeface="Times New Roman"/>
              </a:rPr>
              <a:t>   Зима </a:t>
            </a:r>
            <a:r>
              <a:rPr lang="ru-RU" sz="1800" b="1" i="1" dirty="0" smtClean="0">
                <a:ea typeface="Times New Roman"/>
                <a:cs typeface="Times New Roman"/>
                <a:sym typeface="Times New Roman"/>
              </a:rPr>
              <a:t>– тяжелое время для птиц. Холодно и голодно им. Из-за холода птицы теряют много тепла. Для того, чтобы им согреться, нужно много есть.</a:t>
            </a:r>
            <a:endParaRPr lang="ru-RU" sz="1800" b="1" i="1"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81" y="578226"/>
            <a:ext cx="3840427" cy="2880320"/>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789406"/>
            <a:ext cx="4569986" cy="2570617"/>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9299" y="2416083"/>
            <a:ext cx="3911925" cy="3129540"/>
          </a:xfrm>
          <a:prstGeom prst="rect">
            <a:avLst/>
          </a:prstGeom>
        </p:spPr>
      </p:pic>
    </p:spTree>
    <p:extLst>
      <p:ext uri="{BB962C8B-B14F-4D97-AF65-F5344CB8AC3E}">
        <p14:creationId xmlns:p14="http://schemas.microsoft.com/office/powerpoint/2010/main" val="2186656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6"/>
          <p:cNvPicPr>
            <a:picLocks noGrp="1" noChangeAspect="1"/>
          </p:cNvPicPr>
          <p:nvPr>
            <p:ph idx="1"/>
          </p:nvPr>
        </p:nvPicPr>
        <p:blipFill>
          <a:blip r:embed="rId2"/>
          <a:stretch>
            <a:fillRect/>
          </a:stretch>
        </p:blipFill>
        <p:spPr>
          <a:xfrm>
            <a:off x="24383" y="0"/>
            <a:ext cx="9119617" cy="6858000"/>
          </a:xfrm>
          <a:prstGeom prst="rect">
            <a:avLst/>
          </a:prstGeom>
        </p:spPr>
      </p:pic>
      <p:sp>
        <p:nvSpPr>
          <p:cNvPr id="5" name="Google Shape;216;p16"/>
          <p:cNvSpPr/>
          <p:nvPr/>
        </p:nvSpPr>
        <p:spPr>
          <a:xfrm>
            <a:off x="5086400" y="648754"/>
            <a:ext cx="3600400" cy="2540622"/>
          </a:xfrm>
          <a:prstGeom prst="rect">
            <a:avLst/>
          </a:prstGeom>
          <a:noFill/>
          <a:ln>
            <a:noFill/>
          </a:ln>
        </p:spPr>
        <p:txBody>
          <a:bodyPr spcFirstLastPara="1" wrap="square" lIns="91425" tIns="45700" rIns="91425" bIns="45700" anchor="t" anchorCtr="0">
            <a:normAutofit/>
          </a:bodyPr>
          <a:lstStyle/>
          <a:p>
            <a:pPr marR="0" lvl="0" algn="just" rtl="0">
              <a:spcBef>
                <a:spcPts val="0"/>
              </a:spcBef>
              <a:spcAft>
                <a:spcPts val="0"/>
              </a:spcAft>
              <a:buClr>
                <a:schemeClr val="dk1"/>
              </a:buClr>
              <a:buSzPts val="2400"/>
            </a:pPr>
            <a:r>
              <a:rPr lang="ru-RU" b="1" i="1" dirty="0" smtClean="0">
                <a:solidFill>
                  <a:schemeClr val="dk1"/>
                </a:solidFill>
                <a:ea typeface="Times New Roman"/>
                <a:cs typeface="Times New Roman"/>
                <a:sym typeface="Times New Roman"/>
              </a:rPr>
              <a:t>     В </a:t>
            </a:r>
            <a:r>
              <a:rPr lang="ru-RU" b="1" i="1" dirty="0">
                <a:solidFill>
                  <a:schemeClr val="dk1"/>
                </a:solidFill>
                <a:ea typeface="Times New Roman"/>
                <a:cs typeface="Times New Roman"/>
                <a:sym typeface="Times New Roman"/>
              </a:rPr>
              <a:t>морозы птицы с радостью </a:t>
            </a:r>
            <a:r>
              <a:rPr lang="ru-RU" b="1" i="1" dirty="0" smtClean="0">
                <a:solidFill>
                  <a:schemeClr val="dk1"/>
                </a:solidFill>
                <a:ea typeface="Times New Roman"/>
                <a:cs typeface="Times New Roman"/>
                <a:sym typeface="Times New Roman"/>
              </a:rPr>
              <a:t>полакомятся кормом</a:t>
            </a:r>
            <a:r>
              <a:rPr lang="ru-RU" b="1" i="1" dirty="0">
                <a:solidFill>
                  <a:schemeClr val="dk1"/>
                </a:solidFill>
                <a:ea typeface="Times New Roman"/>
                <a:cs typeface="Times New Roman"/>
                <a:sym typeface="Times New Roman"/>
              </a:rPr>
              <a:t>, оставленным людьми в кормушках. Это поможет им пережить сильные холода.</a:t>
            </a:r>
            <a:endParaRPr b="1" i="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78" y="232326"/>
            <a:ext cx="4475449" cy="2980649"/>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44" y="3440469"/>
            <a:ext cx="3810000" cy="3044952"/>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8105" y="2780928"/>
            <a:ext cx="4520396" cy="3013597"/>
          </a:xfrm>
          <a:prstGeom prst="rect">
            <a:avLst/>
          </a:prstGeom>
        </p:spPr>
      </p:pic>
    </p:spTree>
    <p:extLst>
      <p:ext uri="{BB962C8B-B14F-4D97-AF65-F5344CB8AC3E}">
        <p14:creationId xmlns:p14="http://schemas.microsoft.com/office/powerpoint/2010/main" val="1477806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6"/>
          <p:cNvPicPr>
            <a:picLocks noGrp="1" noChangeAspect="1"/>
          </p:cNvPicPr>
          <p:nvPr>
            <p:ph idx="1"/>
          </p:nvPr>
        </p:nvPicPr>
        <p:blipFill>
          <a:blip r:embed="rId2"/>
          <a:stretch>
            <a:fillRect/>
          </a:stretch>
        </p:blipFill>
        <p:spPr>
          <a:xfrm>
            <a:off x="0" y="-11439"/>
            <a:ext cx="9134827" cy="6869439"/>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6957" r="50000"/>
          <a:stretch/>
        </p:blipFill>
        <p:spPr>
          <a:xfrm>
            <a:off x="1975125" y="980728"/>
            <a:ext cx="5184576" cy="5648323"/>
          </a:xfrm>
          <a:prstGeom prst="rect">
            <a:avLst/>
          </a:prstGeom>
        </p:spPr>
      </p:pic>
      <p:sp>
        <p:nvSpPr>
          <p:cNvPr id="7" name="Заголовок 1"/>
          <p:cNvSpPr txBox="1">
            <a:spLocks/>
          </p:cNvSpPr>
          <p:nvPr/>
        </p:nvSpPr>
        <p:spPr>
          <a:xfrm>
            <a:off x="611560" y="144230"/>
            <a:ext cx="7522677"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i="1" dirty="0" smtClean="0">
                <a:solidFill>
                  <a:srgbClr val="0000CC"/>
                </a:solidFill>
                <a:latin typeface="+mn-lt"/>
                <a:cs typeface="Times New Roman" panose="02020603050405020304" pitchFamily="18" charset="0"/>
              </a:rPr>
              <a:t>Чем угостить птиц на кормушке</a:t>
            </a:r>
            <a:endParaRPr lang="ru-RU" sz="3600" i="1" dirty="0">
              <a:solidFill>
                <a:srgbClr val="0000CC"/>
              </a:solidFill>
              <a:latin typeface="+mn-lt"/>
            </a:endParaRPr>
          </a:p>
        </p:txBody>
      </p:sp>
    </p:spTree>
    <p:extLst>
      <p:ext uri="{BB962C8B-B14F-4D97-AF65-F5344CB8AC3E}">
        <p14:creationId xmlns:p14="http://schemas.microsoft.com/office/powerpoint/2010/main" val="347709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6"/>
          <p:cNvPicPr>
            <a:picLocks noGrp="1" noChangeAspect="1"/>
          </p:cNvPicPr>
          <p:nvPr>
            <p:ph idx="1"/>
          </p:nvPr>
        </p:nvPicPr>
        <p:blipFill>
          <a:blip r:embed="rId2"/>
          <a:stretch>
            <a:fillRect/>
          </a:stretch>
        </p:blipFill>
        <p:spPr>
          <a:xfrm>
            <a:off x="18967" y="0"/>
            <a:ext cx="9106066" cy="6847810"/>
          </a:xfrm>
          <a:prstGeom prst="rect">
            <a:avLst/>
          </a:prstGeom>
        </p:spPr>
      </p:pic>
      <p:sp>
        <p:nvSpPr>
          <p:cNvPr id="5" name="Заголовок 1"/>
          <p:cNvSpPr txBox="1">
            <a:spLocks noGrp="1"/>
          </p:cNvSpPr>
          <p:nvPr>
            <p:ph type="title"/>
          </p:nvPr>
        </p:nvSpPr>
        <p:spPr>
          <a:xfrm>
            <a:off x="971600" y="614839"/>
            <a:ext cx="758152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Спасибо за внимание!</a:t>
            </a:r>
            <a:endParaRPr lang="ru-RU" sz="4800" i="1" dirty="0">
              <a:solidFill>
                <a:srgbClr val="0000CC"/>
              </a:solidFill>
              <a:latin typeface="+mn-lt"/>
            </a:endParaRPr>
          </a:p>
        </p:txBody>
      </p:sp>
      <p:sp>
        <p:nvSpPr>
          <p:cNvPr id="6" name="Прямоугольник 5"/>
          <p:cNvSpPr/>
          <p:nvPr/>
        </p:nvSpPr>
        <p:spPr>
          <a:xfrm>
            <a:off x="2286000" y="2587401"/>
            <a:ext cx="4572000" cy="646331"/>
          </a:xfrm>
          <a:prstGeom prst="rect">
            <a:avLst/>
          </a:prstGeom>
        </p:spPr>
        <p:txBody>
          <a:bodyPr>
            <a:spAutoFit/>
          </a:bodyPr>
          <a:lstStyle/>
          <a:p>
            <a:pPr marL="285750" indent="-285750">
              <a:buFont typeface="Arial" panose="020B0604020202020204" pitchFamily="34" charset="0"/>
              <a:buChar char="•"/>
            </a:pPr>
            <a:r>
              <a:rPr lang="en-US" dirty="0">
                <a:hlinkClick r:id="rId3"/>
              </a:rPr>
              <a:t>https://ihappymama.ru/iq/zagadki/zagadki-pro-voronu-s-otvetami/</a:t>
            </a:r>
            <a:endParaRPr lang="ru-RU" dirty="0"/>
          </a:p>
        </p:txBody>
      </p:sp>
      <p:sp>
        <p:nvSpPr>
          <p:cNvPr id="7" name="Прямоугольник 6"/>
          <p:cNvSpPr/>
          <p:nvPr/>
        </p:nvSpPr>
        <p:spPr>
          <a:xfrm>
            <a:off x="2286000" y="3339840"/>
            <a:ext cx="4572000" cy="646331"/>
          </a:xfrm>
          <a:prstGeom prst="rect">
            <a:avLst/>
          </a:prstGeom>
        </p:spPr>
        <p:txBody>
          <a:bodyPr>
            <a:spAutoFit/>
          </a:bodyPr>
          <a:lstStyle/>
          <a:p>
            <a:pPr marL="285750" indent="-285750">
              <a:buFont typeface="Arial" panose="020B0604020202020204" pitchFamily="34" charset="0"/>
              <a:buChar char="•"/>
            </a:pPr>
            <a:r>
              <a:rPr lang="en-US" dirty="0">
                <a:hlinkClick r:id="rId4"/>
              </a:rPr>
              <a:t>https://ihappymama.ru/iq/zagadki/zagadki-pro-klesta-s-otvetami/</a:t>
            </a:r>
            <a:endParaRPr lang="ru-RU" dirty="0"/>
          </a:p>
        </p:txBody>
      </p:sp>
      <p:sp>
        <p:nvSpPr>
          <p:cNvPr id="8" name="Прямоугольник 7"/>
          <p:cNvSpPr/>
          <p:nvPr/>
        </p:nvSpPr>
        <p:spPr>
          <a:xfrm>
            <a:off x="2286000" y="1863947"/>
            <a:ext cx="4572000" cy="646331"/>
          </a:xfrm>
          <a:prstGeom prst="rect">
            <a:avLst/>
          </a:prstGeom>
        </p:spPr>
        <p:txBody>
          <a:bodyPr>
            <a:spAutoFit/>
          </a:bodyPr>
          <a:lstStyle/>
          <a:p>
            <a:pPr marL="285750" indent="-285750">
              <a:buFont typeface="Arial" panose="020B0604020202020204" pitchFamily="34" charset="0"/>
              <a:buChar char="•"/>
            </a:pPr>
            <a:r>
              <a:rPr lang="en-US" dirty="0">
                <a:hlinkClick r:id="rId5"/>
              </a:rPr>
              <a:t>http://www.razumniki.ru/zagadki_pro_zimuyschih_ptic.html</a:t>
            </a:r>
            <a:endParaRPr lang="ru-RU" dirty="0"/>
          </a:p>
        </p:txBody>
      </p:sp>
      <p:sp>
        <p:nvSpPr>
          <p:cNvPr id="9" name="Прямоугольник 8"/>
          <p:cNvSpPr/>
          <p:nvPr/>
        </p:nvSpPr>
        <p:spPr>
          <a:xfrm>
            <a:off x="2286000" y="4082826"/>
            <a:ext cx="4572000" cy="646331"/>
          </a:xfrm>
          <a:prstGeom prst="rect">
            <a:avLst/>
          </a:prstGeom>
        </p:spPr>
        <p:txBody>
          <a:bodyPr>
            <a:spAutoFit/>
          </a:bodyPr>
          <a:lstStyle/>
          <a:p>
            <a:pPr marL="285750" indent="-285750">
              <a:buFont typeface="Arial" panose="020B0604020202020204" pitchFamily="34" charset="0"/>
              <a:buChar char="•"/>
            </a:pPr>
            <a:r>
              <a:rPr lang="en-US" dirty="0">
                <a:hlinkClick r:id="rId6"/>
              </a:rPr>
              <a:t>https://fermerss.ru/2019/01/21/kartinki-zimujushhih-ptic-s-nazvanijami-dlja-detej/</a:t>
            </a:r>
            <a:endParaRPr lang="ru-RU" dirty="0"/>
          </a:p>
        </p:txBody>
      </p:sp>
      <p:sp>
        <p:nvSpPr>
          <p:cNvPr id="10" name="Прямоугольник 9"/>
          <p:cNvSpPr/>
          <p:nvPr/>
        </p:nvSpPr>
        <p:spPr>
          <a:xfrm>
            <a:off x="2253197" y="4825812"/>
            <a:ext cx="6096000" cy="646331"/>
          </a:xfrm>
          <a:prstGeom prst="rect">
            <a:avLst/>
          </a:prstGeom>
        </p:spPr>
        <p:txBody>
          <a:bodyPr>
            <a:spAutoFit/>
          </a:bodyPr>
          <a:lstStyle/>
          <a:p>
            <a:pPr marL="285750" indent="-285750">
              <a:buFont typeface="Arial" panose="020B0604020202020204" pitchFamily="34" charset="0"/>
              <a:buChar char="•"/>
            </a:pPr>
            <a:r>
              <a:rPr lang="en-US" dirty="0">
                <a:hlinkClick r:id="rId7"/>
              </a:rPr>
              <a:t>https://givotniymir.ru/zimuyushhie-pticy-nazvaniya-opisaniya-i-osobennosti-zimuyushhix-ptic/</a:t>
            </a:r>
            <a:endParaRPr lang="ru-RU" dirty="0"/>
          </a:p>
        </p:txBody>
      </p:sp>
      <p:sp>
        <p:nvSpPr>
          <p:cNvPr id="11" name="Прямоугольник 10"/>
          <p:cNvSpPr/>
          <p:nvPr/>
        </p:nvSpPr>
        <p:spPr>
          <a:xfrm>
            <a:off x="2253197" y="5565226"/>
            <a:ext cx="5193088" cy="369332"/>
          </a:xfrm>
          <a:prstGeom prst="rect">
            <a:avLst/>
          </a:prstGeom>
        </p:spPr>
        <p:txBody>
          <a:bodyPr wrap="none">
            <a:spAutoFit/>
          </a:bodyPr>
          <a:lstStyle/>
          <a:p>
            <a:pPr marL="285750" indent="-285750">
              <a:buFont typeface="Arial" panose="020B0604020202020204" pitchFamily="34" charset="0"/>
              <a:buChar char="•"/>
            </a:pPr>
            <a:r>
              <a:rPr lang="en-US" dirty="0">
                <a:hlinkClick r:id="rId8"/>
              </a:rPr>
              <a:t>http://www.doklad-na-temu.ru/pticy/vorobei.htm</a:t>
            </a:r>
            <a:endParaRPr lang="ru-RU" dirty="0"/>
          </a:p>
        </p:txBody>
      </p:sp>
    </p:spTree>
    <p:extLst>
      <p:ext uri="{BB962C8B-B14F-4D97-AF65-F5344CB8AC3E}">
        <p14:creationId xmlns:p14="http://schemas.microsoft.com/office/powerpoint/2010/main" val="3706239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061"/>
            <a:ext cx="9137640" cy="6874061"/>
          </a:xfrm>
        </p:spPr>
      </p:pic>
      <p:pic>
        <p:nvPicPr>
          <p:cNvPr id="5" name="Рисунок 4"/>
          <p:cNvPicPr>
            <a:picLocks noChangeAspect="1"/>
          </p:cNvPicPr>
          <p:nvPr/>
        </p:nvPicPr>
        <p:blipFill>
          <a:blip r:embed="rId3"/>
          <a:stretch>
            <a:fillRect/>
          </a:stretch>
        </p:blipFill>
        <p:spPr>
          <a:xfrm>
            <a:off x="0" y="0"/>
            <a:ext cx="9120406" cy="6858594"/>
          </a:xfrm>
          <a:prstGeom prst="rect">
            <a:avLst/>
          </a:prstGeom>
        </p:spPr>
      </p:pic>
      <p:sp>
        <p:nvSpPr>
          <p:cNvPr id="2" name="Заголовок 1"/>
          <p:cNvSpPr>
            <a:spLocks noGrp="1"/>
          </p:cNvSpPr>
          <p:nvPr>
            <p:ph type="title"/>
          </p:nvPr>
        </p:nvSpPr>
        <p:spPr>
          <a:xfrm>
            <a:off x="251520" y="4725144"/>
            <a:ext cx="8640959" cy="1728192"/>
          </a:xfrm>
        </p:spPr>
        <p:txBody>
          <a:bodyPr>
            <a:noAutofit/>
          </a:bodyPr>
          <a:lstStyle/>
          <a:p>
            <a:pPr indent="358775" algn="l"/>
            <a:r>
              <a:rPr lang="ru-RU" sz="1800" b="1" i="1" dirty="0" smtClean="0"/>
              <a:t>С </a:t>
            </a:r>
            <a:r>
              <a:rPr lang="ru-RU" sz="1800" b="1" i="1" dirty="0"/>
              <a:t>наступлением зимы многие птицы покидают родные края. Они улетают в теплые страны. Эти птицы называются перелетными.</a:t>
            </a:r>
            <a:br>
              <a:rPr lang="ru-RU" sz="1800" b="1" i="1" dirty="0"/>
            </a:br>
            <a:r>
              <a:rPr lang="ru-RU" sz="1800" b="1" i="1" dirty="0" smtClean="0"/>
              <a:t>     Однако</a:t>
            </a:r>
            <a:r>
              <a:rPr lang="ru-RU" sz="1800" b="1" i="1" dirty="0"/>
              <a:t>, немало птиц остается зимовать </a:t>
            </a:r>
            <a:r>
              <a:rPr lang="ru-RU" sz="1800" b="1" i="1" dirty="0" smtClean="0"/>
              <a:t>в родном краю круглогодично</a:t>
            </a:r>
            <a:r>
              <a:rPr lang="ru-RU" sz="1800" b="1" i="1" dirty="0"/>
              <a:t>. </a:t>
            </a:r>
            <a:r>
              <a:rPr lang="ru-RU" sz="1800" b="1" i="1" dirty="0" smtClean="0"/>
              <a:t> </a:t>
            </a:r>
            <a:r>
              <a:rPr lang="ru-RU" sz="1800" b="1" i="1" dirty="0"/>
              <a:t>Это </a:t>
            </a:r>
            <a:r>
              <a:rPr lang="ru-RU" sz="1800" b="1" i="1" dirty="0" smtClean="0"/>
              <a:t>птицы -  </a:t>
            </a:r>
            <a:r>
              <a:rPr lang="ru-RU" sz="1800" b="1" i="1" dirty="0"/>
              <a:t>зимующие.</a:t>
            </a:r>
            <a:br>
              <a:rPr lang="ru-RU" sz="1800" b="1" i="1" dirty="0"/>
            </a:br>
            <a:r>
              <a:rPr lang="ru-RU" sz="1800" b="1" i="1" dirty="0" smtClean="0"/>
              <a:t>    Тепло </a:t>
            </a:r>
            <a:r>
              <a:rPr lang="ru-RU" sz="1800" b="1" i="1" dirty="0"/>
              <a:t>в холода лишь сытым пернатым. Значит, зимующая птица должна уметь добыть пропитание среди снегов</a:t>
            </a:r>
            <a:r>
              <a:rPr lang="ru-RU" sz="1800" b="1" i="1" dirty="0" smtClean="0"/>
              <a:t>. А какие это птицы, сейчас узнаем.</a:t>
            </a:r>
            <a:endParaRPr lang="ru-RU" sz="1800" b="1" i="1" dirty="0"/>
          </a:p>
        </p:txBody>
      </p:sp>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t="7080"/>
          <a:stretch/>
        </p:blipFill>
        <p:spPr>
          <a:xfrm>
            <a:off x="827584" y="332656"/>
            <a:ext cx="7191527" cy="4176464"/>
          </a:xfrm>
          <a:prstGeom prst="rect">
            <a:avLst/>
          </a:prstGeom>
        </p:spPr>
      </p:pic>
    </p:spTree>
    <p:extLst>
      <p:ext uri="{BB962C8B-B14F-4D97-AF65-F5344CB8AC3E}">
        <p14:creationId xmlns:p14="http://schemas.microsoft.com/office/powerpoint/2010/main" val="545558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stretch>
            <a:fillRect/>
          </a:stretch>
        </p:blipFill>
        <p:spPr>
          <a:xfrm>
            <a:off x="50806" y="0"/>
            <a:ext cx="9090352" cy="6835993"/>
          </a:xfrm>
          <a:prstGeom prst="rect">
            <a:avLst/>
          </a:prstGeom>
        </p:spPr>
      </p:pic>
      <p:sp>
        <p:nvSpPr>
          <p:cNvPr id="2" name="Заголовок 1"/>
          <p:cNvSpPr>
            <a:spLocks noGrp="1"/>
          </p:cNvSpPr>
          <p:nvPr>
            <p:ph type="title"/>
          </p:nvPr>
        </p:nvSpPr>
        <p:spPr>
          <a:xfrm>
            <a:off x="6213478" y="2232346"/>
            <a:ext cx="2746648" cy="1368152"/>
          </a:xfrm>
        </p:spPr>
        <p:txBody>
          <a:bodyPr>
            <a:noAutofit/>
          </a:bodyPr>
          <a:lstStyle/>
          <a:p>
            <a:r>
              <a:rPr lang="ru-RU" sz="1800" b="1" i="1" dirty="0" smtClean="0">
                <a:latin typeface="+mn-lt"/>
                <a:cs typeface="Times New Roman" panose="02020603050405020304" pitchFamily="18" charset="0"/>
              </a:rPr>
              <a:t>Непоседа пестрая- </a:t>
            </a:r>
            <a:br>
              <a:rPr lang="ru-RU" sz="1800" b="1" i="1" dirty="0" smtClean="0">
                <a:latin typeface="+mn-lt"/>
                <a:cs typeface="Times New Roman" panose="02020603050405020304" pitchFamily="18" charset="0"/>
              </a:rPr>
            </a:br>
            <a:r>
              <a:rPr lang="ru-RU" sz="1800" b="1" i="1" dirty="0" smtClean="0">
                <a:latin typeface="+mn-lt"/>
                <a:cs typeface="Times New Roman" panose="02020603050405020304" pitchFamily="18" charset="0"/>
              </a:rPr>
              <a:t>птица </a:t>
            </a:r>
            <a:r>
              <a:rPr lang="ru-RU" sz="1800" b="1" i="1" dirty="0" smtClean="0">
                <a:latin typeface="+mn-lt"/>
                <a:cs typeface="Times New Roman" panose="02020603050405020304" pitchFamily="18" charset="0"/>
              </a:rPr>
              <a:t>длиннохвостая.</a:t>
            </a:r>
            <a:br>
              <a:rPr lang="ru-RU" sz="1800" b="1" i="1" dirty="0" smtClean="0">
                <a:latin typeface="+mn-lt"/>
                <a:cs typeface="Times New Roman" panose="02020603050405020304" pitchFamily="18" charset="0"/>
              </a:rPr>
            </a:br>
            <a:r>
              <a:rPr lang="ru-RU" sz="1800" b="1" i="1" dirty="0" smtClean="0">
                <a:latin typeface="+mn-lt"/>
                <a:cs typeface="Times New Roman" panose="02020603050405020304" pitchFamily="18" charset="0"/>
              </a:rPr>
              <a:t>Птица говорливая,</a:t>
            </a:r>
            <a:br>
              <a:rPr lang="ru-RU" sz="1800" b="1" i="1" dirty="0" smtClean="0">
                <a:latin typeface="+mn-lt"/>
                <a:cs typeface="Times New Roman" panose="02020603050405020304" pitchFamily="18" charset="0"/>
              </a:rPr>
            </a:br>
            <a:r>
              <a:rPr lang="ru-RU" sz="1800" b="1" i="1" dirty="0" smtClean="0">
                <a:latin typeface="+mn-lt"/>
                <a:cs typeface="Times New Roman" panose="02020603050405020304" pitchFamily="18" charset="0"/>
              </a:rPr>
              <a:t>Самая болтливая.</a:t>
            </a:r>
            <a:br>
              <a:rPr lang="ru-RU" sz="1800" b="1" i="1" dirty="0" smtClean="0">
                <a:latin typeface="+mn-lt"/>
                <a:cs typeface="Times New Roman" panose="02020603050405020304" pitchFamily="18" charset="0"/>
              </a:rPr>
            </a:br>
            <a:endParaRPr lang="ru-RU" sz="1800" i="1" dirty="0">
              <a:latin typeface="+mn-lt"/>
            </a:endParaRPr>
          </a:p>
        </p:txBody>
      </p:sp>
      <p:sp>
        <p:nvSpPr>
          <p:cNvPr id="11" name="Заголовок 1"/>
          <p:cNvSpPr txBox="1">
            <a:spLocks/>
          </p:cNvSpPr>
          <p:nvPr/>
        </p:nvSpPr>
        <p:spPr>
          <a:xfrm>
            <a:off x="1377787" y="90918"/>
            <a:ext cx="381642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Сорока</a:t>
            </a:r>
            <a:endParaRPr lang="ru-RU" sz="4800" i="1" dirty="0">
              <a:solidFill>
                <a:srgbClr val="0000CC"/>
              </a:solidFill>
              <a:latin typeface="+mn-lt"/>
            </a:endParaRPr>
          </a:p>
        </p:txBody>
      </p:sp>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t="15422" r="7631"/>
          <a:stretch/>
        </p:blipFill>
        <p:spPr>
          <a:xfrm>
            <a:off x="539552" y="1124744"/>
            <a:ext cx="5492894" cy="3384376"/>
          </a:xfrm>
          <a:prstGeom prst="rect">
            <a:avLst/>
          </a:prstGeom>
        </p:spPr>
      </p:pic>
      <p:sp>
        <p:nvSpPr>
          <p:cNvPr id="13" name="Прямоугольник 12"/>
          <p:cNvSpPr/>
          <p:nvPr/>
        </p:nvSpPr>
        <p:spPr>
          <a:xfrm>
            <a:off x="395536" y="4688732"/>
            <a:ext cx="8478158" cy="2031325"/>
          </a:xfrm>
          <a:prstGeom prst="rect">
            <a:avLst/>
          </a:prstGeom>
        </p:spPr>
        <p:txBody>
          <a:bodyPr wrap="square">
            <a:spAutoFit/>
          </a:bodyPr>
          <a:lstStyle/>
          <a:p>
            <a:r>
              <a:rPr lang="ru-RU" b="1" i="1" dirty="0">
                <a:latin typeface="+mj-lt"/>
                <a:cs typeface="Times New Roman" panose="02020603050405020304" pitchFamily="18" charset="0"/>
              </a:rPr>
              <a:t>Сороки большие, серые, а голова и крылья черные. Бока у нее белые. Поэтому сорок называют </a:t>
            </a:r>
            <a:r>
              <a:rPr lang="ru-RU" b="1" i="1" dirty="0" smtClean="0">
                <a:latin typeface="+mj-lt"/>
                <a:cs typeface="Times New Roman" panose="02020603050405020304" pitchFamily="18" charset="0"/>
              </a:rPr>
              <a:t>«белобока». Зимой </a:t>
            </a:r>
            <a:r>
              <a:rPr lang="ru-RU" b="1" i="1" dirty="0">
                <a:latin typeface="+mj-lt"/>
                <a:cs typeface="Times New Roman" panose="02020603050405020304" pitchFamily="18" charset="0"/>
              </a:rPr>
              <a:t>сороки питаются тем, что найдут на снегу или </a:t>
            </a:r>
            <a:r>
              <a:rPr lang="ru-RU" b="1" i="1" dirty="0" smtClean="0">
                <a:latin typeface="+mj-lt"/>
                <a:cs typeface="Times New Roman" panose="02020603050405020304" pitchFamily="18" charset="0"/>
              </a:rPr>
              <a:t>в </a:t>
            </a:r>
            <a:r>
              <a:rPr lang="ru-RU" b="1" i="1" dirty="0">
                <a:latin typeface="+mj-lt"/>
                <a:cs typeface="Times New Roman" panose="02020603050405020304" pitchFamily="18" charset="0"/>
              </a:rPr>
              <a:t>снегу. А также едят оставшиеся ягоды на деревьях</a:t>
            </a:r>
            <a:r>
              <a:rPr lang="ru-RU" b="1" i="1" dirty="0" smtClean="0">
                <a:latin typeface="+mj-lt"/>
                <a:cs typeface="Times New Roman" panose="02020603050405020304" pitchFamily="18" charset="0"/>
              </a:rPr>
              <a:t>.</a:t>
            </a:r>
            <a:r>
              <a:rPr lang="ru-RU" dirty="0"/>
              <a:t> </a:t>
            </a:r>
            <a:r>
              <a:rPr lang="ru-RU" b="1" i="1" dirty="0"/>
              <a:t>Сороки известны своим любопытством и любовью к блестящим предметам. Все, что находят тащат в свое гнездо. Они очень нужные и полезные птицы. Спасают деревья от жуков и личинок.</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03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6"/>
          <p:cNvPicPr>
            <a:picLocks noGrp="1" noChangeAspect="1"/>
          </p:cNvPicPr>
          <p:nvPr>
            <p:ph idx="1"/>
          </p:nvPr>
        </p:nvPicPr>
        <p:blipFill>
          <a:blip r:embed="rId2"/>
          <a:stretch>
            <a:fillRect/>
          </a:stretch>
        </p:blipFill>
        <p:spPr>
          <a:xfrm>
            <a:off x="0" y="-3825"/>
            <a:ext cx="9124702" cy="6861825"/>
          </a:xfrm>
          <a:prstGeom prst="rect">
            <a:avLst/>
          </a:prstGeom>
        </p:spPr>
      </p:pic>
      <p:pic>
        <p:nvPicPr>
          <p:cNvPr id="11" name="Рисунок 10" descr="https://birds.kg/photos/0004/001/00040015901.jpg"/>
          <p:cNvPicPr/>
          <p:nvPr/>
        </p:nvPicPr>
        <p:blipFill rotWithShape="1">
          <a:blip r:embed="rId3">
            <a:extLst>
              <a:ext uri="{28A0092B-C50C-407E-A947-70E740481C1C}">
                <a14:useLocalDpi xmlns:a14="http://schemas.microsoft.com/office/drawing/2010/main" val="0"/>
              </a:ext>
            </a:extLst>
          </a:blip>
          <a:srcRect l="16243" r="24360"/>
          <a:stretch/>
        </p:blipFill>
        <p:spPr bwMode="auto">
          <a:xfrm>
            <a:off x="4933355" y="1412776"/>
            <a:ext cx="4016400" cy="4430115"/>
          </a:xfrm>
          <a:prstGeom prst="rect">
            <a:avLst/>
          </a:prstGeom>
          <a:noFill/>
          <a:ln>
            <a:noFill/>
          </a:ln>
        </p:spPr>
      </p:pic>
      <p:sp>
        <p:nvSpPr>
          <p:cNvPr id="12" name="Заголовок 1"/>
          <p:cNvSpPr txBox="1">
            <a:spLocks noGrp="1"/>
          </p:cNvSpPr>
          <p:nvPr>
            <p:ph type="title"/>
          </p:nvPr>
        </p:nvSpPr>
        <p:spPr>
          <a:xfrm>
            <a:off x="5513873" y="349517"/>
            <a:ext cx="289066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Ворона</a:t>
            </a:r>
            <a:endParaRPr lang="ru-RU" sz="4800" i="1" dirty="0">
              <a:solidFill>
                <a:srgbClr val="0000CC"/>
              </a:solidFill>
              <a:latin typeface="+mn-lt"/>
            </a:endParaRPr>
          </a:p>
        </p:txBody>
      </p:sp>
      <p:sp>
        <p:nvSpPr>
          <p:cNvPr id="13" name="Прямоугольник 12"/>
          <p:cNvSpPr/>
          <p:nvPr/>
        </p:nvSpPr>
        <p:spPr>
          <a:xfrm>
            <a:off x="361355" y="383491"/>
            <a:ext cx="4572000" cy="1477328"/>
          </a:xfrm>
          <a:prstGeom prst="rect">
            <a:avLst/>
          </a:prstGeom>
        </p:spPr>
        <p:txBody>
          <a:bodyPr>
            <a:spAutoFit/>
          </a:bodyPr>
          <a:lstStyle/>
          <a:p>
            <a:r>
              <a:rPr lang="ru-RU" b="1" i="1" dirty="0">
                <a:cs typeface="Times New Roman" panose="02020603050405020304" pitchFamily="18" charset="0"/>
              </a:rPr>
              <a:t>Кар-кар-кар! Кричит плутовка!</a:t>
            </a:r>
          </a:p>
          <a:p>
            <a:r>
              <a:rPr lang="ru-RU" b="1" i="1" dirty="0">
                <a:cs typeface="Times New Roman" panose="02020603050405020304" pitchFamily="18" charset="0"/>
              </a:rPr>
              <a:t>Ну и ловкая воровка! </a:t>
            </a:r>
          </a:p>
          <a:p>
            <a:r>
              <a:rPr lang="ru-RU" b="1" i="1" dirty="0">
                <a:cs typeface="Times New Roman" panose="02020603050405020304" pitchFamily="18" charset="0"/>
              </a:rPr>
              <a:t>Все блестящие вещицы очень любит эта птица!</a:t>
            </a:r>
          </a:p>
          <a:p>
            <a:r>
              <a:rPr lang="ru-RU" b="1" i="1" dirty="0">
                <a:cs typeface="Times New Roman" panose="02020603050405020304" pitchFamily="18" charset="0"/>
              </a:rPr>
              <a:t>И она вам всем знакома, как зовут её?...</a:t>
            </a:r>
          </a:p>
        </p:txBody>
      </p:sp>
      <p:sp>
        <p:nvSpPr>
          <p:cNvPr id="14" name="TextBox 13"/>
          <p:cNvSpPr txBox="1"/>
          <p:nvPr/>
        </p:nvSpPr>
        <p:spPr>
          <a:xfrm>
            <a:off x="285774" y="2492896"/>
            <a:ext cx="4444453" cy="3508653"/>
          </a:xfrm>
          <a:prstGeom prst="rect">
            <a:avLst/>
          </a:prstGeom>
          <a:noFill/>
        </p:spPr>
        <p:txBody>
          <a:bodyPr wrap="square" rtlCol="0">
            <a:spAutoFit/>
          </a:bodyPr>
          <a:lstStyle/>
          <a:p>
            <a:r>
              <a:rPr lang="ru-RU" b="1" i="1" dirty="0">
                <a:cs typeface="Times New Roman" panose="02020603050405020304" pitchFamily="18" charset="0"/>
              </a:rPr>
              <a:t>Ворона – хитрая, ловкая  и находчивая птица. Эта птица хорошо себя чувствует, живя рядом с человеком. Ворона – птица всеядная. Именно поэтому можно встретить ее на свалке и у мусорных контейнеров. Но кормятся вороны не только тем, что раскопают в мусорных баках. Они уничтожают вредных насекомых, мышей. Вороны очень умны. Могут выручить друг друга из беды. </a:t>
            </a:r>
          </a:p>
          <a:p>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42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6"/>
          <p:cNvPicPr>
            <a:picLocks noGrp="1" noChangeAspect="1"/>
          </p:cNvPicPr>
          <p:nvPr>
            <p:ph idx="1"/>
          </p:nvPr>
        </p:nvPicPr>
        <p:blipFill>
          <a:blip r:embed="rId2"/>
          <a:stretch>
            <a:fillRect/>
          </a:stretch>
        </p:blipFill>
        <p:spPr>
          <a:xfrm>
            <a:off x="0" y="0"/>
            <a:ext cx="9216375" cy="6930763"/>
          </a:xfrm>
          <a:prstGeom prst="rect">
            <a:avLst/>
          </a:prstGeom>
        </p:spPr>
      </p:pic>
      <p:sp>
        <p:nvSpPr>
          <p:cNvPr id="5" name="Заголовок 1"/>
          <p:cNvSpPr txBox="1">
            <a:spLocks noGrp="1"/>
          </p:cNvSpPr>
          <p:nvPr>
            <p:ph type="title"/>
          </p:nvPr>
        </p:nvSpPr>
        <p:spPr>
          <a:xfrm>
            <a:off x="3131840" y="186479"/>
            <a:ext cx="2592288" cy="7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Синица</a:t>
            </a:r>
            <a:endParaRPr lang="ru-RU" sz="4800" i="1" dirty="0">
              <a:solidFill>
                <a:srgbClr val="0000CC"/>
              </a:solidFill>
              <a:latin typeface="+mn-lt"/>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5745" t="11800" r="16699" b="10441"/>
          <a:stretch/>
        </p:blipFill>
        <p:spPr>
          <a:xfrm>
            <a:off x="207544" y="1022240"/>
            <a:ext cx="4063497" cy="2677119"/>
          </a:xfrm>
          <a:prstGeom prst="rect">
            <a:avLst/>
          </a:prstGeom>
        </p:spPr>
      </p:pic>
      <p:sp>
        <p:nvSpPr>
          <p:cNvPr id="9" name="TextBox 8"/>
          <p:cNvSpPr txBox="1"/>
          <p:nvPr/>
        </p:nvSpPr>
        <p:spPr>
          <a:xfrm>
            <a:off x="5175304" y="818995"/>
            <a:ext cx="2932218" cy="1200329"/>
          </a:xfrm>
          <a:prstGeom prst="rect">
            <a:avLst/>
          </a:prstGeom>
          <a:noFill/>
        </p:spPr>
        <p:txBody>
          <a:bodyPr wrap="square" rtlCol="0">
            <a:spAutoFit/>
          </a:bodyPr>
          <a:lstStyle/>
          <a:p>
            <a:r>
              <a:rPr lang="ru-RU" b="1" i="1" dirty="0">
                <a:cs typeface="Times New Roman" panose="02020603050405020304" pitchFamily="18" charset="0"/>
              </a:rPr>
              <a:t>С желтой грудкой у окошка Собирает шустро </a:t>
            </a:r>
            <a:r>
              <a:rPr lang="ru-RU" b="1" i="1" dirty="0" smtClean="0">
                <a:cs typeface="Times New Roman" panose="02020603050405020304" pitchFamily="18" charset="0"/>
              </a:rPr>
              <a:t>крошки. </a:t>
            </a:r>
            <a:r>
              <a:rPr lang="ru-RU" b="1" i="1" dirty="0">
                <a:cs typeface="Times New Roman" panose="02020603050405020304" pitchFamily="18" charset="0"/>
              </a:rPr>
              <a:t>Отгадайте что за птица? </a:t>
            </a:r>
            <a:r>
              <a:rPr lang="ru-RU" b="1" i="1" dirty="0" smtClean="0">
                <a:cs typeface="Times New Roman" panose="02020603050405020304" pitchFamily="18" charset="0"/>
              </a:rPr>
              <a:t>Называется…</a:t>
            </a:r>
            <a:endParaRPr lang="ru-RU" b="1" i="1" dirty="0">
              <a:cs typeface="Times New Roman" panose="02020603050405020304" pitchFamily="18" charset="0"/>
            </a:endParaRPr>
          </a:p>
        </p:txBody>
      </p:sp>
      <p:sp>
        <p:nvSpPr>
          <p:cNvPr id="10" name="Прямоугольник 9"/>
          <p:cNvSpPr/>
          <p:nvPr/>
        </p:nvSpPr>
        <p:spPr>
          <a:xfrm>
            <a:off x="207544" y="3883900"/>
            <a:ext cx="5156544" cy="2862322"/>
          </a:xfrm>
          <a:prstGeom prst="rect">
            <a:avLst/>
          </a:prstGeom>
        </p:spPr>
        <p:txBody>
          <a:bodyPr wrap="square">
            <a:spAutoFit/>
          </a:bodyPr>
          <a:lstStyle/>
          <a:p>
            <a:r>
              <a:rPr lang="ru-RU" b="1" i="1" dirty="0"/>
              <a:t>Синички имеют желтую грудку и черную шапочку на голове, белые щечки.</a:t>
            </a:r>
            <a:endParaRPr lang="ru-RU" b="1" i="1" dirty="0" smtClean="0">
              <a:cs typeface="Times New Roman" panose="02020603050405020304" pitchFamily="18" charset="0"/>
            </a:endParaRPr>
          </a:p>
          <a:p>
            <a:r>
              <a:rPr lang="ru-RU" b="1" i="1" dirty="0">
                <a:cs typeface="Times New Roman" panose="02020603050405020304" pitchFamily="18" charset="0"/>
              </a:rPr>
              <a:t>В морозные зимние дни синицы прилетают ближе к </a:t>
            </a:r>
            <a:r>
              <a:rPr lang="ru-RU" b="1" i="1" dirty="0" smtClean="0">
                <a:cs typeface="Times New Roman" panose="02020603050405020304" pitchFamily="18" charset="0"/>
              </a:rPr>
              <a:t>жилью, питаясь </a:t>
            </a:r>
            <a:r>
              <a:rPr lang="ru-RU" b="1" i="1" dirty="0">
                <a:cs typeface="Times New Roman" panose="02020603050405020304" pitchFamily="18" charset="0"/>
              </a:rPr>
              <a:t>остатками человеческой пищи, оброненными семечками, кусочками хлеба и зернами из </a:t>
            </a:r>
            <a:r>
              <a:rPr lang="ru-RU" b="1" i="1" dirty="0" smtClean="0">
                <a:cs typeface="Times New Roman" panose="02020603050405020304" pitchFamily="18" charset="0"/>
              </a:rPr>
              <a:t>кормушек </a:t>
            </a:r>
            <a:r>
              <a:rPr lang="ru-RU" b="1" i="1" dirty="0" smtClean="0"/>
              <a:t>Они </a:t>
            </a:r>
            <a:r>
              <a:rPr lang="ru-RU" b="1" i="1" dirty="0"/>
              <a:t>любят клевать сало, раскачиваясь на веревке, за которую сало прикреплено к кормушке. Птица очень подвижная, всем интересуется, ни минуты не сидит на месте.</a:t>
            </a:r>
            <a:endParaRPr lang="ru-RU" b="1" i="1"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l="10570" r="9400"/>
          <a:stretch/>
        </p:blipFill>
        <p:spPr>
          <a:xfrm>
            <a:off x="5204053" y="2219056"/>
            <a:ext cx="3816424" cy="3139445"/>
          </a:xfrm>
          <a:prstGeom prst="rect">
            <a:avLst/>
          </a:prstGeom>
        </p:spPr>
      </p:pic>
      <p:pic>
        <p:nvPicPr>
          <p:cNvPr id="8" name="Рисунок 7"/>
          <p:cNvPicPr>
            <a:picLocks noChangeAspect="1"/>
          </p:cNvPicPr>
          <p:nvPr/>
        </p:nvPicPr>
        <p:blipFill rotWithShape="1">
          <a:blip r:embed="rId3">
            <a:extLst>
              <a:ext uri="{28A0092B-C50C-407E-A947-70E740481C1C}">
                <a14:useLocalDpi xmlns:a14="http://schemas.microsoft.com/office/drawing/2010/main" val="0"/>
              </a:ext>
            </a:extLst>
          </a:blip>
          <a:srcRect l="5745" t="11800" r="16699" b="10441"/>
          <a:stretch/>
        </p:blipFill>
        <p:spPr>
          <a:xfrm>
            <a:off x="207544" y="994368"/>
            <a:ext cx="4063497" cy="2677119"/>
          </a:xfrm>
          <a:prstGeom prst="rect">
            <a:avLst/>
          </a:prstGeom>
        </p:spPr>
      </p:pic>
    </p:spTree>
    <p:extLst>
      <p:ext uri="{BB962C8B-B14F-4D97-AF65-F5344CB8AC3E}">
        <p14:creationId xmlns:p14="http://schemas.microsoft.com/office/powerpoint/2010/main" val="3119421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6"/>
          <p:cNvPicPr>
            <a:picLocks noGrp="1" noChangeAspect="1"/>
          </p:cNvPicPr>
          <p:nvPr>
            <p:ph idx="1"/>
          </p:nvPr>
        </p:nvPicPr>
        <p:blipFill>
          <a:blip r:embed="rId2"/>
          <a:stretch>
            <a:fillRect/>
          </a:stretch>
        </p:blipFill>
        <p:spPr>
          <a:xfrm>
            <a:off x="0" y="-24209"/>
            <a:ext cx="9119616" cy="6858000"/>
          </a:xfrm>
          <a:prstGeom prst="rect">
            <a:avLst/>
          </a:prstGeom>
        </p:spPr>
      </p:pic>
      <p:sp>
        <p:nvSpPr>
          <p:cNvPr id="2" name="Заголовок 1"/>
          <p:cNvSpPr>
            <a:spLocks noGrp="1"/>
          </p:cNvSpPr>
          <p:nvPr>
            <p:ph type="title"/>
          </p:nvPr>
        </p:nvSpPr>
        <p:spPr>
          <a:xfrm>
            <a:off x="395536" y="4410953"/>
            <a:ext cx="7857488" cy="2186872"/>
          </a:xfrm>
        </p:spPr>
        <p:txBody>
          <a:bodyPr>
            <a:normAutofit/>
          </a:bodyPr>
          <a:lstStyle/>
          <a:p>
            <a:pPr algn="l"/>
            <a:r>
              <a:rPr lang="ru-RU" sz="1800" b="1" i="1" dirty="0"/>
              <a:t>Воробьи являются самыми известными птицами, предпочитающими гнездиться рядом с людьми. Этих птиц легко узнать по пестрому оперению и задорному чириканью. </a:t>
            </a:r>
            <a:r>
              <a:rPr lang="ru-RU" sz="1800" b="1" i="1" dirty="0" smtClean="0"/>
              <a:t>Воробьи </a:t>
            </a:r>
            <a:r>
              <a:rPr lang="ru-RU" sz="1800" b="1" i="1" dirty="0"/>
              <a:t>– юркие, веселые, подвижные, часто ссорятся. Они задиры, </a:t>
            </a:r>
            <a:r>
              <a:rPr lang="ru-RU" sz="1800" b="1" i="1" dirty="0" smtClean="0"/>
              <a:t>держатся </a:t>
            </a:r>
            <a:r>
              <a:rPr lang="ru-RU" sz="1800" b="1" i="1" dirty="0"/>
              <a:t>стайкой.</a:t>
            </a:r>
          </a:p>
        </p:txBody>
      </p:sp>
      <p:sp>
        <p:nvSpPr>
          <p:cNvPr id="12" name="Заголовок 1"/>
          <p:cNvSpPr txBox="1">
            <a:spLocks/>
          </p:cNvSpPr>
          <p:nvPr/>
        </p:nvSpPr>
        <p:spPr>
          <a:xfrm>
            <a:off x="5570055" y="156128"/>
            <a:ext cx="2890664"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Воробей</a:t>
            </a:r>
            <a:endParaRPr lang="ru-RU" sz="4800" i="1" dirty="0">
              <a:solidFill>
                <a:srgbClr val="0000CC"/>
              </a:solidFill>
              <a:latin typeface="+mn-lt"/>
            </a:endParaRPr>
          </a:p>
        </p:txBody>
      </p:sp>
      <p:pic>
        <p:nvPicPr>
          <p:cNvPr id="13" name="Рисунок 12"/>
          <p:cNvPicPr>
            <a:picLocks noChangeAspect="1"/>
          </p:cNvPicPr>
          <p:nvPr/>
        </p:nvPicPr>
        <p:blipFill rotWithShape="1">
          <a:blip r:embed="rId3">
            <a:extLst>
              <a:ext uri="{28A0092B-C50C-407E-A947-70E740481C1C}">
                <a14:useLocalDpi xmlns:a14="http://schemas.microsoft.com/office/drawing/2010/main" val="0"/>
              </a:ext>
            </a:extLst>
          </a:blip>
          <a:srcRect t="6998" r="8664" b="7091"/>
          <a:stretch/>
        </p:blipFill>
        <p:spPr>
          <a:xfrm>
            <a:off x="518668" y="476672"/>
            <a:ext cx="5109631" cy="4104456"/>
          </a:xfrm>
          <a:prstGeom prst="rect">
            <a:avLst/>
          </a:prstGeom>
        </p:spPr>
      </p:pic>
      <p:sp>
        <p:nvSpPr>
          <p:cNvPr id="14" name="Прямоугольник 13"/>
          <p:cNvSpPr/>
          <p:nvPr/>
        </p:nvSpPr>
        <p:spPr>
          <a:xfrm>
            <a:off x="5777750" y="971114"/>
            <a:ext cx="2475274" cy="1754326"/>
          </a:xfrm>
          <a:prstGeom prst="rect">
            <a:avLst/>
          </a:prstGeom>
        </p:spPr>
        <p:txBody>
          <a:bodyPr wrap="square">
            <a:spAutoFit/>
          </a:bodyPr>
          <a:lstStyle/>
          <a:p>
            <a:r>
              <a:rPr lang="ru-RU" b="1" i="1" dirty="0" smtClean="0">
                <a:cs typeface="Times New Roman" panose="02020603050405020304" pitchFamily="18" charset="0"/>
              </a:rPr>
              <a:t>Птичка- невеличка</a:t>
            </a:r>
          </a:p>
          <a:p>
            <a:r>
              <a:rPr lang="ru-RU" b="1" i="1" dirty="0" smtClean="0">
                <a:cs typeface="Times New Roman" panose="02020603050405020304" pitchFamily="18" charset="0"/>
              </a:rPr>
              <a:t>Ножки имеет, </a:t>
            </a:r>
          </a:p>
          <a:p>
            <a:r>
              <a:rPr lang="ru-RU" b="1" i="1" dirty="0" smtClean="0">
                <a:cs typeface="Times New Roman" panose="02020603050405020304" pitchFamily="18" charset="0"/>
              </a:rPr>
              <a:t>а ходить не умеет.</a:t>
            </a:r>
          </a:p>
          <a:p>
            <a:r>
              <a:rPr lang="ru-RU" b="1" i="1" dirty="0" smtClean="0">
                <a:cs typeface="Times New Roman" panose="02020603050405020304" pitchFamily="18" charset="0"/>
              </a:rPr>
              <a:t>Хочет сделать шажок, получается – прыжок!</a:t>
            </a:r>
            <a:endParaRPr lang="ru-RU" b="1" i="1" dirty="0">
              <a:cs typeface="Times New Roman" panose="02020603050405020304" pitchFamily="18" charset="0"/>
            </a:endParaRPr>
          </a:p>
        </p:txBody>
      </p:sp>
    </p:spTree>
    <p:extLst>
      <p:ext uri="{BB962C8B-B14F-4D97-AF65-F5344CB8AC3E}">
        <p14:creationId xmlns:p14="http://schemas.microsoft.com/office/powerpoint/2010/main" val="1932612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 name="Объект 6"/>
          <p:cNvPicPr>
            <a:picLocks noGrp="1" noChangeAspect="1"/>
          </p:cNvPicPr>
          <p:nvPr>
            <p:ph idx="1"/>
          </p:nvPr>
        </p:nvPicPr>
        <p:blipFill>
          <a:blip r:embed="rId2"/>
          <a:stretch>
            <a:fillRect/>
          </a:stretch>
        </p:blipFill>
        <p:spPr>
          <a:xfrm>
            <a:off x="-29961" y="-19053"/>
            <a:ext cx="9144952" cy="6877053"/>
          </a:xfrm>
          <a:prstGeom prst="rect">
            <a:avLst/>
          </a:prstGeom>
        </p:spPr>
      </p:pic>
      <p:sp>
        <p:nvSpPr>
          <p:cNvPr id="12" name="Заголовок 1"/>
          <p:cNvSpPr txBox="1">
            <a:spLocks/>
          </p:cNvSpPr>
          <p:nvPr/>
        </p:nvSpPr>
        <p:spPr>
          <a:xfrm>
            <a:off x="340988" y="495372"/>
            <a:ext cx="2890664"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Снегирь</a:t>
            </a:r>
            <a:endParaRPr lang="ru-RU" sz="4800" i="1" dirty="0">
              <a:solidFill>
                <a:srgbClr val="0000CC"/>
              </a:solidFill>
              <a:latin typeface="+mn-lt"/>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3131" r="12569"/>
          <a:stretch/>
        </p:blipFill>
        <p:spPr>
          <a:xfrm>
            <a:off x="3580395" y="986334"/>
            <a:ext cx="4782013" cy="3190815"/>
          </a:xfrm>
          <a:prstGeom prst="rect">
            <a:avLst/>
          </a:prstGeom>
        </p:spPr>
      </p:pic>
      <p:sp>
        <p:nvSpPr>
          <p:cNvPr id="17" name="TextBox 16"/>
          <p:cNvSpPr txBox="1"/>
          <p:nvPr/>
        </p:nvSpPr>
        <p:spPr>
          <a:xfrm>
            <a:off x="457200" y="1690296"/>
            <a:ext cx="2658241" cy="1754326"/>
          </a:xfrm>
          <a:prstGeom prst="rect">
            <a:avLst/>
          </a:prstGeom>
          <a:noFill/>
        </p:spPr>
        <p:txBody>
          <a:bodyPr wrap="square" rtlCol="0">
            <a:spAutoFit/>
          </a:bodyPr>
          <a:lstStyle/>
          <a:p>
            <a:r>
              <a:rPr lang="ru-RU" b="1" i="1" dirty="0">
                <a:cs typeface="Times New Roman" panose="02020603050405020304" pitchFamily="18" charset="0"/>
              </a:rPr>
              <a:t>Зимой на ветках яблоки! </a:t>
            </a:r>
            <a:endParaRPr lang="ru-RU" b="1" i="1" dirty="0" smtClean="0">
              <a:cs typeface="Times New Roman" panose="02020603050405020304" pitchFamily="18" charset="0"/>
            </a:endParaRPr>
          </a:p>
          <a:p>
            <a:r>
              <a:rPr lang="ru-RU" b="1" i="1" dirty="0" smtClean="0">
                <a:cs typeface="Times New Roman" panose="02020603050405020304" pitchFamily="18" charset="0"/>
              </a:rPr>
              <a:t>Скорей </a:t>
            </a:r>
            <a:r>
              <a:rPr lang="ru-RU" b="1" i="1" dirty="0">
                <a:cs typeface="Times New Roman" panose="02020603050405020304" pitchFamily="18" charset="0"/>
              </a:rPr>
              <a:t>их собери! И вдруг </a:t>
            </a:r>
            <a:r>
              <a:rPr lang="ru-RU" b="1" i="1" dirty="0" smtClean="0">
                <a:cs typeface="Times New Roman" panose="02020603050405020304" pitchFamily="18" charset="0"/>
              </a:rPr>
              <a:t>вспорхнули яблоки, </a:t>
            </a:r>
          </a:p>
          <a:p>
            <a:r>
              <a:rPr lang="ru-RU" b="1" i="1" dirty="0" smtClean="0">
                <a:cs typeface="Times New Roman" panose="02020603050405020304" pitchFamily="18" charset="0"/>
              </a:rPr>
              <a:t>Ведь </a:t>
            </a:r>
            <a:r>
              <a:rPr lang="ru-RU" b="1" i="1" dirty="0">
                <a:cs typeface="Times New Roman" panose="02020603050405020304" pitchFamily="18" charset="0"/>
              </a:rPr>
              <a:t>это… </a:t>
            </a:r>
          </a:p>
        </p:txBody>
      </p:sp>
      <p:sp>
        <p:nvSpPr>
          <p:cNvPr id="18" name="Google Shape;175;p12"/>
          <p:cNvSpPr/>
          <p:nvPr/>
        </p:nvSpPr>
        <p:spPr>
          <a:xfrm>
            <a:off x="581249" y="4640431"/>
            <a:ext cx="7787208" cy="1754286"/>
          </a:xfrm>
          <a:prstGeom prst="rect">
            <a:avLst/>
          </a:prstGeom>
          <a:noFill/>
          <a:ln>
            <a:noFill/>
          </a:ln>
        </p:spPr>
        <p:txBody>
          <a:bodyPr spcFirstLastPara="1" wrap="square" lIns="91425" tIns="45700" rIns="91425" bIns="45700" anchor="t" anchorCtr="0">
            <a:spAutoFit/>
          </a:bodyPr>
          <a:lstStyle/>
          <a:p>
            <a:pPr lvl="0" algn="just"/>
            <a:r>
              <a:rPr lang="ru-RU" b="1" i="1" dirty="0" smtClean="0">
                <a:solidFill>
                  <a:schemeClr val="dk1"/>
                </a:solidFill>
                <a:ea typeface="Times New Roman"/>
                <a:cs typeface="Times New Roman"/>
                <a:sym typeface="Times New Roman"/>
              </a:rPr>
              <a:t>Грудка </a:t>
            </a:r>
            <a:r>
              <a:rPr lang="ru-RU" b="1" i="1" dirty="0">
                <a:solidFill>
                  <a:schemeClr val="dk1"/>
                </a:solidFill>
                <a:ea typeface="Times New Roman"/>
                <a:cs typeface="Times New Roman"/>
                <a:sym typeface="Times New Roman"/>
              </a:rPr>
              <a:t>у снегирей ярко красного цвета. Снегири совершенно не боятся холода. Даже в самые суровые зимы эти птицы бодры и активны. Снегири – дружные и общительные птицы. Если кто-нибудь из стаи попал в ловушку, остальные спешат на помощь. Интересно то, что эти птицы съедают не мякоть ягод, а только семена. Также они с удовольствием кушают хлебные крошки, семена подсолнечника.</a:t>
            </a:r>
            <a:endParaRPr b="1" i="1" dirty="0">
              <a:solidFill>
                <a:schemeClr val="dk1"/>
              </a:solidFill>
              <a:ea typeface="Calibri"/>
              <a:cs typeface="Calibri"/>
              <a:sym typeface="Calibri"/>
            </a:endParaRPr>
          </a:p>
        </p:txBody>
      </p:sp>
    </p:spTree>
    <p:extLst>
      <p:ext uri="{BB962C8B-B14F-4D97-AF65-F5344CB8AC3E}">
        <p14:creationId xmlns:p14="http://schemas.microsoft.com/office/powerpoint/2010/main" val="2598227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6"/>
          <p:cNvPicPr>
            <a:picLocks noGrp="1" noChangeAspect="1"/>
          </p:cNvPicPr>
          <p:nvPr>
            <p:ph idx="1"/>
          </p:nvPr>
        </p:nvPicPr>
        <p:blipFill>
          <a:blip r:embed="rId2"/>
          <a:stretch>
            <a:fillRect/>
          </a:stretch>
        </p:blipFill>
        <p:spPr>
          <a:xfrm>
            <a:off x="0" y="-7954"/>
            <a:ext cx="9130193" cy="6865954"/>
          </a:xfrm>
          <a:prstGeom prst="rect">
            <a:avLst/>
          </a:prstGeom>
        </p:spPr>
      </p:pic>
      <p:sp>
        <p:nvSpPr>
          <p:cNvPr id="2" name="Заголовок 1"/>
          <p:cNvSpPr>
            <a:spLocks noGrp="1"/>
          </p:cNvSpPr>
          <p:nvPr>
            <p:ph type="title"/>
          </p:nvPr>
        </p:nvSpPr>
        <p:spPr>
          <a:xfrm>
            <a:off x="539552" y="4547708"/>
            <a:ext cx="8480086" cy="2565363"/>
          </a:xfrm>
        </p:spPr>
        <p:txBody>
          <a:bodyPr>
            <a:normAutofit fontScale="90000"/>
          </a:bodyPr>
          <a:lstStyle/>
          <a:p>
            <a:pPr algn="l"/>
            <a:r>
              <a:rPr lang="ru-RU" sz="2000" b="1" i="1" kern="0" dirty="0" smtClean="0">
                <a:latin typeface="+mn-lt"/>
                <a:ea typeface="Times New Roman"/>
                <a:cs typeface="Times New Roman"/>
                <a:sym typeface="Times New Roman"/>
              </a:rPr>
              <a:t>Голуби самые </a:t>
            </a:r>
            <a:r>
              <a:rPr lang="ru-RU" sz="2000" b="1" i="1" kern="0" dirty="0">
                <a:latin typeface="+mn-lt"/>
                <a:ea typeface="Times New Roman"/>
                <a:cs typeface="Times New Roman"/>
                <a:sym typeface="Times New Roman"/>
              </a:rPr>
              <a:t>распространенные городские птицы. Они мирно соседствуют с человеком. Часто можно видеть, как люди кормят голубей с ладони. В далекие времена люди приучили этих птиц доставлять почту. К лапке привязывали письмо, свернутое трубочкой и отпускали птицу. Голуби всегда возвращались домой к своему </a:t>
            </a:r>
            <a:r>
              <a:rPr lang="ru-RU" sz="2000" b="1" i="1" kern="0" dirty="0" smtClean="0">
                <a:latin typeface="+mn-lt"/>
                <a:ea typeface="Times New Roman"/>
                <a:cs typeface="Times New Roman"/>
                <a:sym typeface="Times New Roman"/>
              </a:rPr>
              <a:t>хозяину.</a:t>
            </a:r>
            <a:r>
              <a:rPr lang="ru-RU" sz="2000" b="1" i="1" dirty="0">
                <a:latin typeface="+mn-lt"/>
                <a:cs typeface="Times New Roman" panose="02020603050405020304" pitchFamily="18" charset="0"/>
              </a:rPr>
              <a:t> </a:t>
            </a:r>
            <a:r>
              <a:rPr lang="ru-RU" sz="2000" b="1" i="1" dirty="0" smtClean="0">
                <a:latin typeface="+mn-lt"/>
                <a:cs typeface="Times New Roman" panose="02020603050405020304" pitchFamily="18" charset="0"/>
              </a:rPr>
              <a:t>Питаются преимущественно  растительными кормами</a:t>
            </a:r>
            <a:r>
              <a:rPr lang="ru-RU" sz="2000" b="1" i="1" dirty="0">
                <a:latin typeface="+mn-lt"/>
                <a:cs typeface="Times New Roman" panose="02020603050405020304" pitchFamily="18" charset="0"/>
              </a:rPr>
              <a:t>: семенами, ягодами, плодами деревьев. </a:t>
            </a:r>
            <a:br>
              <a:rPr lang="ru-RU" sz="2000" b="1" i="1" dirty="0">
                <a:latin typeface="+mn-lt"/>
                <a:cs typeface="Times New Roman" panose="02020603050405020304" pitchFamily="18" charset="0"/>
              </a:rPr>
            </a:br>
            <a:r>
              <a:rPr lang="ru-RU" sz="2000" kern="0" dirty="0">
                <a:solidFill>
                  <a:srgbClr val="000000"/>
                </a:solidFill>
                <a:ea typeface="Calibri"/>
                <a:cs typeface="Calibri"/>
                <a:sym typeface="Calibri"/>
              </a:rPr>
              <a:t/>
            </a:r>
            <a:br>
              <a:rPr lang="ru-RU" sz="2000" kern="0" dirty="0">
                <a:solidFill>
                  <a:srgbClr val="000000"/>
                </a:solidFill>
                <a:ea typeface="Calibri"/>
                <a:cs typeface="Calibri"/>
                <a:sym typeface="Calibri"/>
              </a:rPr>
            </a:br>
            <a:endParaRPr lang="ru-RU" dirty="0"/>
          </a:p>
        </p:txBody>
      </p:sp>
      <p:sp>
        <p:nvSpPr>
          <p:cNvPr id="10" name="Заголовок 1"/>
          <p:cNvSpPr txBox="1">
            <a:spLocks/>
          </p:cNvSpPr>
          <p:nvPr/>
        </p:nvSpPr>
        <p:spPr>
          <a:xfrm>
            <a:off x="5352876" y="313763"/>
            <a:ext cx="2890664"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Голубь</a:t>
            </a:r>
            <a:endParaRPr lang="ru-RU" sz="4800" i="1" dirty="0">
              <a:solidFill>
                <a:srgbClr val="0000CC"/>
              </a:solidFill>
              <a:latin typeface="+mn-lt"/>
            </a:endParaRPr>
          </a:p>
        </p:txBody>
      </p:sp>
      <p:pic>
        <p:nvPicPr>
          <p:cNvPr id="11" name="Рисунок 10"/>
          <p:cNvPicPr>
            <a:picLocks noChangeAspect="1"/>
          </p:cNvPicPr>
          <p:nvPr/>
        </p:nvPicPr>
        <p:blipFill rotWithShape="1">
          <a:blip r:embed="rId3"/>
          <a:srcRect l="7988" r="4814"/>
          <a:stretch/>
        </p:blipFill>
        <p:spPr>
          <a:xfrm>
            <a:off x="405457" y="620688"/>
            <a:ext cx="4655222" cy="350901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5269315" y="1988840"/>
            <a:ext cx="3661067" cy="1200329"/>
          </a:xfrm>
          <a:prstGeom prst="rect">
            <a:avLst/>
          </a:prstGeom>
          <a:noFill/>
        </p:spPr>
        <p:txBody>
          <a:bodyPr wrap="none" rtlCol="0">
            <a:spAutoFit/>
          </a:bodyPr>
          <a:lstStyle/>
          <a:p>
            <a:r>
              <a:rPr lang="ru-RU" b="1" i="1" dirty="0" smtClean="0">
                <a:cs typeface="Times New Roman" panose="02020603050405020304" pitchFamily="18" charset="0"/>
              </a:rPr>
              <a:t>Птицей мира он зовется. </a:t>
            </a:r>
          </a:p>
          <a:p>
            <a:r>
              <a:rPr lang="ru-RU" b="1" i="1" dirty="0" smtClean="0">
                <a:cs typeface="Times New Roman" panose="02020603050405020304" pitchFamily="18" charset="0"/>
              </a:rPr>
              <a:t>С крыш стрелой к земле несется,</a:t>
            </a:r>
          </a:p>
          <a:p>
            <a:r>
              <a:rPr lang="ru-RU" b="1" i="1" dirty="0" smtClean="0">
                <a:cs typeface="Times New Roman" panose="02020603050405020304" pitchFamily="18" charset="0"/>
              </a:rPr>
              <a:t>Если видит гору крошек.</a:t>
            </a:r>
          </a:p>
          <a:p>
            <a:r>
              <a:rPr lang="ru-RU" b="1" i="1" dirty="0" smtClean="0">
                <a:cs typeface="Times New Roman" panose="02020603050405020304" pitchFamily="18" charset="0"/>
              </a:rPr>
              <a:t>Сизый, белый и хороший. </a:t>
            </a:r>
            <a:endParaRPr lang="ru-RU" b="1" i="1" dirty="0">
              <a:cs typeface="Times New Roman" panose="02020603050405020304" pitchFamily="18" charset="0"/>
            </a:endParaRPr>
          </a:p>
        </p:txBody>
      </p:sp>
    </p:spTree>
    <p:extLst>
      <p:ext uri="{BB962C8B-B14F-4D97-AF65-F5344CB8AC3E}">
        <p14:creationId xmlns:p14="http://schemas.microsoft.com/office/powerpoint/2010/main" val="4046616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6"/>
          <p:cNvPicPr>
            <a:picLocks noGrp="1" noChangeAspect="1"/>
          </p:cNvPicPr>
          <p:nvPr>
            <p:ph idx="1"/>
          </p:nvPr>
        </p:nvPicPr>
        <p:blipFill>
          <a:blip r:embed="rId2"/>
          <a:stretch>
            <a:fillRect/>
          </a:stretch>
        </p:blipFill>
        <p:spPr>
          <a:xfrm>
            <a:off x="0" y="0"/>
            <a:ext cx="9085060" cy="6832014"/>
          </a:xfrm>
          <a:prstGeom prst="rect">
            <a:avLst/>
          </a:prstGeom>
        </p:spPr>
      </p:pic>
      <p:pic>
        <p:nvPicPr>
          <p:cNvPr id="11" name="Рисунок 10" descr="https://avatars.dzeninfra.ru/get-zen_doc/4423511/pub_61c363d9e03014225d25d9cd_61c363e2e453b9461f0e6e12/scale_1200"/>
          <p:cNvPicPr/>
          <p:nvPr/>
        </p:nvPicPr>
        <p:blipFill rotWithShape="1">
          <a:blip r:embed="rId3">
            <a:extLst>
              <a:ext uri="{28A0092B-C50C-407E-A947-70E740481C1C}">
                <a14:useLocalDpi xmlns:a14="http://schemas.microsoft.com/office/drawing/2010/main" val="0"/>
              </a:ext>
            </a:extLst>
          </a:blip>
          <a:srcRect l="31516" r="12724"/>
          <a:stretch/>
        </p:blipFill>
        <p:spPr bwMode="auto">
          <a:xfrm>
            <a:off x="324664" y="375769"/>
            <a:ext cx="3808167" cy="4536504"/>
          </a:xfrm>
          <a:prstGeom prst="rect">
            <a:avLst/>
          </a:prstGeom>
          <a:noFill/>
          <a:ln>
            <a:noFill/>
          </a:ln>
        </p:spPr>
      </p:pic>
      <p:sp>
        <p:nvSpPr>
          <p:cNvPr id="12" name="Заголовок 1"/>
          <p:cNvSpPr txBox="1">
            <a:spLocks/>
          </p:cNvSpPr>
          <p:nvPr/>
        </p:nvSpPr>
        <p:spPr>
          <a:xfrm>
            <a:off x="5188234" y="375769"/>
            <a:ext cx="2890664" cy="854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i="1" dirty="0" smtClean="0">
                <a:solidFill>
                  <a:srgbClr val="0000CC"/>
                </a:solidFill>
                <a:latin typeface="+mn-lt"/>
                <a:cs typeface="Times New Roman" panose="02020603050405020304" pitchFamily="18" charset="0"/>
              </a:rPr>
              <a:t>Дятел</a:t>
            </a:r>
            <a:endParaRPr lang="ru-RU" sz="4800" i="1" dirty="0">
              <a:solidFill>
                <a:srgbClr val="0000CC"/>
              </a:solidFill>
              <a:latin typeface="+mn-lt"/>
            </a:endParaRPr>
          </a:p>
        </p:txBody>
      </p:sp>
      <p:sp>
        <p:nvSpPr>
          <p:cNvPr id="13" name="Заголовок 12"/>
          <p:cNvSpPr txBox="1">
            <a:spLocks noGrp="1"/>
          </p:cNvSpPr>
          <p:nvPr>
            <p:ph type="title"/>
          </p:nvPr>
        </p:nvSpPr>
        <p:spPr>
          <a:xfrm>
            <a:off x="671635" y="5292281"/>
            <a:ext cx="3461196" cy="1200329"/>
          </a:xfrm>
          <a:prstGeom prst="rect">
            <a:avLst/>
          </a:prstGeom>
          <a:noFill/>
        </p:spPr>
        <p:txBody>
          <a:bodyPr wrap="square" rtlCol="0">
            <a:spAutoFit/>
          </a:bodyPr>
          <a:lstStyle/>
          <a:p>
            <a:r>
              <a:rPr lang="ru-RU" sz="1800" b="1" i="1" dirty="0" smtClean="0">
                <a:solidFill>
                  <a:srgbClr val="002060"/>
                </a:solidFill>
                <a:latin typeface="+mn-lt"/>
                <a:cs typeface="Times New Roman" panose="02020603050405020304" pitchFamily="18" charset="0"/>
              </a:rPr>
              <a:t>В лесу под щебет, звон и свист</a:t>
            </a:r>
          </a:p>
          <a:p>
            <a:r>
              <a:rPr lang="ru-RU" sz="1800" b="1" i="1" dirty="0" smtClean="0">
                <a:solidFill>
                  <a:srgbClr val="002060"/>
                </a:solidFill>
                <a:latin typeface="+mn-lt"/>
                <a:cs typeface="Times New Roman" panose="02020603050405020304" pitchFamily="18" charset="0"/>
              </a:rPr>
              <a:t>Стучит лесной телеграфист:</a:t>
            </a:r>
          </a:p>
          <a:p>
            <a:r>
              <a:rPr lang="ru-RU" sz="1800" b="1" i="1" dirty="0" smtClean="0">
                <a:solidFill>
                  <a:srgbClr val="002060"/>
                </a:solidFill>
                <a:latin typeface="+mn-lt"/>
                <a:cs typeface="Times New Roman" panose="02020603050405020304" pitchFamily="18" charset="0"/>
              </a:rPr>
              <a:t>«Здорово, дрозд-приятель!»</a:t>
            </a:r>
          </a:p>
          <a:p>
            <a:r>
              <a:rPr lang="ru-RU" sz="1800" b="1" i="1" dirty="0" smtClean="0">
                <a:solidFill>
                  <a:srgbClr val="002060"/>
                </a:solidFill>
                <a:latin typeface="+mn-lt"/>
                <a:cs typeface="Times New Roman" panose="02020603050405020304" pitchFamily="18" charset="0"/>
              </a:rPr>
              <a:t>И ставит подпись…</a:t>
            </a:r>
            <a:endParaRPr lang="ru-RU" sz="1800" b="1" i="1" dirty="0">
              <a:solidFill>
                <a:srgbClr val="002060"/>
              </a:solidFill>
              <a:latin typeface="+mn-lt"/>
              <a:cs typeface="Times New Roman" panose="02020603050405020304" pitchFamily="18" charset="0"/>
            </a:endParaRPr>
          </a:p>
        </p:txBody>
      </p:sp>
      <p:sp>
        <p:nvSpPr>
          <p:cNvPr id="14" name="TextBox 13"/>
          <p:cNvSpPr txBox="1"/>
          <p:nvPr/>
        </p:nvSpPr>
        <p:spPr>
          <a:xfrm>
            <a:off x="4457495" y="1605910"/>
            <a:ext cx="4290969" cy="4616648"/>
          </a:xfrm>
          <a:prstGeom prst="rect">
            <a:avLst/>
          </a:prstGeom>
          <a:noFill/>
        </p:spPr>
        <p:txBody>
          <a:bodyPr wrap="square" rtlCol="0">
            <a:spAutoFit/>
          </a:bodyPr>
          <a:lstStyle/>
          <a:p>
            <a:r>
              <a:rPr lang="ru-RU" b="1" i="1" dirty="0">
                <a:cs typeface="Times New Roman" panose="02020603050405020304" pitchFamily="18" charset="0"/>
              </a:rPr>
              <a:t>Дятел – лесная птица. Поэтому его можно увидеть и услышать только в лесу. Дятел очень умная птица. Стуча по дереву, он по звуку определяет местонахождение насекомых и старательно извлекает их из коры. Дятел вытаскивает насекомых, приносящих вред дереву. Не зря его называю «доктором леса».</a:t>
            </a:r>
          </a:p>
          <a:p>
            <a:r>
              <a:rPr lang="ru-RU" b="1" i="1" dirty="0" smtClean="0">
                <a:cs typeface="Times New Roman" panose="02020603050405020304" pitchFamily="18" charset="0"/>
              </a:rPr>
              <a:t>Дятлы спокойно переносят любые зимы и холода. Клюв длинный, прямой и </a:t>
            </a:r>
            <a:r>
              <a:rPr lang="ru-RU" b="1" i="1" dirty="0" err="1" smtClean="0">
                <a:cs typeface="Times New Roman" panose="02020603050405020304" pitchFamily="18" charset="0"/>
              </a:rPr>
              <a:t>конусообразный.В</a:t>
            </a:r>
            <a:r>
              <a:rPr lang="ru-RU" b="1" i="1" dirty="0" smtClean="0">
                <a:cs typeface="Times New Roman" panose="02020603050405020304" pitchFamily="18" charset="0"/>
              </a:rPr>
              <a:t> качестве опоры дятел использует клинообразный хвост.</a:t>
            </a:r>
          </a:p>
          <a:p>
            <a:endParaRPr lang="ru-RU" b="1" i="1" dirty="0" smtClean="0">
              <a:cs typeface="Times New Roman" panose="02020603050405020304" pitchFamily="18" charset="0"/>
            </a:endParaRPr>
          </a:p>
          <a:p>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661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1305</TotalTime>
  <Words>1185</Words>
  <Application>Microsoft Office PowerPoint</Application>
  <PresentationFormat>Экран (4:3)</PresentationFormat>
  <Paragraphs>76</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Презентация PowerPoint</vt:lpstr>
      <vt:lpstr>С наступлением зимы многие птицы покидают родные края. Они улетают в теплые страны. Эти птицы называются перелетными.      Однако, немало птиц остается зимовать в родном краю круглогодично.  Это птицы -  зимующие.     Тепло в холода лишь сытым пернатым. Значит, зимующая птица должна уметь добыть пропитание среди снегов. А какие это птицы, сейчас узнаем.</vt:lpstr>
      <vt:lpstr>Непоседа пестрая-  птица длиннохвостая. Птица говорливая, Самая болтливая. </vt:lpstr>
      <vt:lpstr>Ворона</vt:lpstr>
      <vt:lpstr>Синица</vt:lpstr>
      <vt:lpstr>Воробьи являются самыми известными птицами, предпочитающими гнездиться рядом с людьми. Этих птиц легко узнать по пестрому оперению и задорному чириканью. Воробьи – юркие, веселые, подвижные, часто ссорятся. Они задиры, держатся стайкой.</vt:lpstr>
      <vt:lpstr>Презентация PowerPoint</vt:lpstr>
      <vt:lpstr>Голуби самые распространенные городские птицы. Они мирно соседствуют с человеком. Часто можно видеть, как люди кормят голубей с ладони. В далекие времена люди приучили этих птиц доставлять почту. К лапке привязывали письмо, свернутое трубочкой и отпускали птицу. Голуби всегда возвращались домой к своему хозяину. Питаются преимущественно  растительными кормами: семенами, ягодами, плодами деревьев.   </vt:lpstr>
      <vt:lpstr>В лесу под щебет, звон и свист Стучит лесной телеграфист: «Здорово, дрозд-приятель!» И ставит подпись…</vt:lpstr>
      <vt:lpstr>Свиристель — птица некрупная. Основная окраска птицы розовато-серая. Так окрашены спинка, грудка, живот и хохолок на голове птицы. У ее хвоста есть желтая окантовка. Питаются эти птицы ягодами, очень любят рябину. Клюв свиристеля короткий, черный. Глазки у птицы тоже темные, небольшие. Аккуратные лапки когтисты. Так проще удерживаться на гибких ветвях. Живут свиристели стаями. Звонкие голоса птиц разносятся по округе. Зачастую пернатые свистят. Отсюда и название животных. Иногда голос птахи звенит, словно колокольчик. </vt:lpstr>
      <vt:lpstr>Клесты- дневные птицы, они очень энергичны. Клестов называют кочевниками из-за их образа жизни и любви к перелетам. Интересно, что клесты – обладатели сильных лап, благодаря которым они могут висеть вниз головой. Любимым лакомством клестов являются шишки. Благодаря клюву крестообразной формы, клесты выковыривают семена из шишек елей или сосен. Реже птицы питаются ягодами или мелкой живностью.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Домашние  животные</dc:title>
  <dc:creator>ASER</dc:creator>
  <cp:lastModifiedBy>Пользователь</cp:lastModifiedBy>
  <cp:revision>149</cp:revision>
  <dcterms:created xsi:type="dcterms:W3CDTF">2013-12-04T17:33:17Z</dcterms:created>
  <dcterms:modified xsi:type="dcterms:W3CDTF">2023-01-23T08:43:28Z</dcterms:modified>
</cp:coreProperties>
</file>