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5"/>
  </p:notesMasterIdLst>
  <p:sldIdLst>
    <p:sldId id="270" r:id="rId2"/>
    <p:sldId id="271" r:id="rId3"/>
    <p:sldId id="273" r:id="rId4"/>
    <p:sldId id="274" r:id="rId5"/>
    <p:sldId id="280" r:id="rId6"/>
    <p:sldId id="275" r:id="rId7"/>
    <p:sldId id="295" r:id="rId8"/>
    <p:sldId id="282" r:id="rId9"/>
    <p:sldId id="289" r:id="rId10"/>
    <p:sldId id="283" r:id="rId11"/>
    <p:sldId id="284" r:id="rId12"/>
    <p:sldId id="290" r:id="rId13"/>
    <p:sldId id="281" r:id="rId14"/>
    <p:sldId id="276" r:id="rId15"/>
    <p:sldId id="272" r:id="rId16"/>
    <p:sldId id="277" r:id="rId17"/>
    <p:sldId id="278" r:id="rId18"/>
    <p:sldId id="279" r:id="rId19"/>
    <p:sldId id="292" r:id="rId20"/>
    <p:sldId id="294" r:id="rId21"/>
    <p:sldId id="293" r:id="rId22"/>
    <p:sldId id="291" r:id="rId23"/>
    <p:sldId id="288" r:id="rId2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0099FF"/>
    <a:srgbClr val="FF99CC"/>
    <a:srgbClr val="D60093"/>
    <a:srgbClr val="FF00FF"/>
    <a:srgbClr val="008000"/>
    <a:srgbClr val="990000"/>
    <a:srgbClr val="0066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1536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791737-33D1-4B35-BF0F-7ED89C00B1E4}" type="datetimeFigureOut">
              <a:rPr lang="ru-RU" smtClean="0"/>
              <a:pPr/>
              <a:t>23.01.2023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8F0F65-62B7-4A26-84F5-70B328BA11D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37858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D373E-78DF-4E8C-BC40-070460A4ED38}" type="datetimeFigureOut">
              <a:rPr lang="ru-RU" smtClean="0"/>
              <a:pPr/>
              <a:t>23.01.2023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48A548-8BDD-4D49-96F8-CC380EFD58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D373E-78DF-4E8C-BC40-070460A4ED38}" type="datetimeFigureOut">
              <a:rPr lang="ru-RU" smtClean="0"/>
              <a:pPr/>
              <a:t>23.01.2023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48A548-8BDD-4D49-96F8-CC380EFD58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D373E-78DF-4E8C-BC40-070460A4ED38}" type="datetimeFigureOut">
              <a:rPr lang="ru-RU" smtClean="0"/>
              <a:pPr/>
              <a:t>23.01.2023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48A548-8BDD-4D49-96F8-CC380EFD58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D373E-78DF-4E8C-BC40-070460A4ED38}" type="datetimeFigureOut">
              <a:rPr lang="ru-RU" smtClean="0"/>
              <a:pPr/>
              <a:t>23.01.2023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48A548-8BDD-4D49-96F8-CC380EFD58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D373E-78DF-4E8C-BC40-070460A4ED38}" type="datetimeFigureOut">
              <a:rPr lang="ru-RU" smtClean="0"/>
              <a:pPr/>
              <a:t>23.01.2023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48A548-8BDD-4D49-96F8-CC380EFD58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D373E-78DF-4E8C-BC40-070460A4ED38}" type="datetimeFigureOut">
              <a:rPr lang="ru-RU" smtClean="0"/>
              <a:pPr/>
              <a:t>23.01.2023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48A548-8BDD-4D49-96F8-CC380EFD58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D373E-78DF-4E8C-BC40-070460A4ED38}" type="datetimeFigureOut">
              <a:rPr lang="ru-RU" smtClean="0"/>
              <a:pPr/>
              <a:t>23.01.2023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48A548-8BDD-4D49-96F8-CC380EFD58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D373E-78DF-4E8C-BC40-070460A4ED38}" type="datetimeFigureOut">
              <a:rPr lang="ru-RU" smtClean="0"/>
              <a:pPr/>
              <a:t>23.01.2023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48A548-8BDD-4D49-96F8-CC380EFD58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D373E-78DF-4E8C-BC40-070460A4ED38}" type="datetimeFigureOut">
              <a:rPr lang="ru-RU" smtClean="0"/>
              <a:pPr/>
              <a:t>23.01.2023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48A548-8BDD-4D49-96F8-CC380EFD58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D373E-78DF-4E8C-BC40-070460A4ED38}" type="datetimeFigureOut">
              <a:rPr lang="ru-RU" smtClean="0"/>
              <a:pPr/>
              <a:t>23.01.2023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48A548-8BDD-4D49-96F8-CC380EFD58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D373E-78DF-4E8C-BC40-070460A4ED38}" type="datetimeFigureOut">
              <a:rPr lang="ru-RU" smtClean="0"/>
              <a:pPr/>
              <a:t>23.01.2023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48A548-8BDD-4D49-96F8-CC380EFD58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DD373E-78DF-4E8C-BC40-070460A4ED38}" type="datetimeFigureOut">
              <a:rPr lang="ru-RU" smtClean="0"/>
              <a:pPr/>
              <a:t>23.01.2023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48A548-8BDD-4D49-96F8-CC380EFD58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7" Type="http://schemas.openxmlformats.org/officeDocument/2006/relationships/image" Target="../media/image3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24.jpeg"/><Relationship Id="rId4" Type="http://schemas.openxmlformats.org/officeDocument/2006/relationships/image" Target="../media/image3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eg"/><Relationship Id="rId5" Type="http://schemas.openxmlformats.org/officeDocument/2006/relationships/image" Target="../media/image45.jpg"/><Relationship Id="rId4" Type="http://schemas.openxmlformats.org/officeDocument/2006/relationships/image" Target="../media/image4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eg"/><Relationship Id="rId3" Type="http://schemas.openxmlformats.org/officeDocument/2006/relationships/image" Target="../media/image55.jpeg"/><Relationship Id="rId7" Type="http://schemas.openxmlformats.org/officeDocument/2006/relationships/image" Target="../media/image59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10" Type="http://schemas.openxmlformats.org/officeDocument/2006/relationships/image" Target="../media/image62.jpeg"/><Relationship Id="rId4" Type="http://schemas.openxmlformats.org/officeDocument/2006/relationships/image" Target="../media/image56.jpeg"/><Relationship Id="rId9" Type="http://schemas.openxmlformats.org/officeDocument/2006/relationships/image" Target="../media/image61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63.jpeg"/><Relationship Id="rId7" Type="http://schemas.openxmlformats.org/officeDocument/2006/relationships/image" Target="../media/image67.jpeg"/><Relationship Id="rId12" Type="http://schemas.openxmlformats.org/officeDocument/2006/relationships/image" Target="../media/image7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jpeg"/><Relationship Id="rId11" Type="http://schemas.openxmlformats.org/officeDocument/2006/relationships/image" Target="../media/image71.png"/><Relationship Id="rId5" Type="http://schemas.openxmlformats.org/officeDocument/2006/relationships/image" Target="../media/image65.png"/><Relationship Id="rId10" Type="http://schemas.openxmlformats.org/officeDocument/2006/relationships/image" Target="../media/image70.png"/><Relationship Id="rId4" Type="http://schemas.openxmlformats.org/officeDocument/2006/relationships/image" Target="../media/image64.jpeg"/><Relationship Id="rId9" Type="http://schemas.openxmlformats.org/officeDocument/2006/relationships/image" Target="../media/image6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74.png"/><Relationship Id="rId7" Type="http://schemas.openxmlformats.org/officeDocument/2006/relationships/image" Target="../media/image7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png"/><Relationship Id="rId5" Type="http://schemas.openxmlformats.org/officeDocument/2006/relationships/image" Target="../media/image68.png"/><Relationship Id="rId4" Type="http://schemas.openxmlformats.org/officeDocument/2006/relationships/image" Target="../media/image70.png"/><Relationship Id="rId9" Type="http://schemas.openxmlformats.org/officeDocument/2006/relationships/image" Target="../media/image7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multi-mama.ru/zagadki-pro-ptic-dlya-detei/?ysclid=lch4cf6rzu164869197" TargetMode="Externa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infourok.ru/kartoteka-didakticheskih-igr-po-teme-pticy-5162081.html?ysclid=lckek3t92l178298480" TargetMode="External"/><Relationship Id="rId5" Type="http://schemas.openxmlformats.org/officeDocument/2006/relationships/hyperlink" Target="https://infourok.ru/albom-zimuyuschie-i-perelyotnie-ptici-2491368.html?ysclid=lckei3xpgy18951584" TargetMode="External"/><Relationship Id="rId4" Type="http://schemas.openxmlformats.org/officeDocument/2006/relationships/hyperlink" Target="https://pochitai-ka.ru/204-zimujuschie-pticy-kartochki-s-kartinkoj-i-nazvaniem.html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Relationship Id="rId9" Type="http://schemas.openxmlformats.org/officeDocument/2006/relationships/image" Target="../media/image18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7" Type="http://schemas.openxmlformats.org/officeDocument/2006/relationships/image" Target="../media/image28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447" y="0"/>
            <a:ext cx="9144000" cy="6858000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2423" y="2274838"/>
            <a:ext cx="8856984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7200" b="1" i="1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0000CC"/>
                </a:solidFill>
              </a:rPr>
              <a:t>Игра–викторина </a:t>
            </a:r>
            <a:r>
              <a:rPr lang="ru-RU" sz="7200" b="1" i="1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0000CC"/>
                </a:solidFill>
              </a:rPr>
              <a:t>«Пернатые друзья»</a:t>
            </a:r>
            <a:endParaRPr lang="ru-RU" sz="7200" b="1" i="1" cap="none" spc="0" dirty="0">
              <a:ln w="12700" cmpd="sng">
                <a:solidFill>
                  <a:schemeClr val="accent4"/>
                </a:solidFill>
                <a:prstDash val="solid"/>
              </a:ln>
              <a:solidFill>
                <a:srgbClr val="0000CC"/>
              </a:solidFill>
              <a:effectLst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99792" y="293593"/>
            <a:ext cx="8717522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b="1" i="1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0000CC"/>
                </a:solidFill>
              </a:rPr>
              <a:t>Муниципальное бюджетное дошкольное </a:t>
            </a:r>
            <a:r>
              <a:rPr lang="ru-RU" b="1" i="1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0000CC"/>
                </a:solidFill>
              </a:rPr>
              <a:t>образовательное учреждение </a:t>
            </a:r>
          </a:p>
          <a:p>
            <a:pPr algn="ctr"/>
            <a:r>
              <a:rPr lang="ru-RU" b="1" i="1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0000CC"/>
                </a:solidFill>
              </a:rPr>
              <a:t>г</a:t>
            </a:r>
            <a:r>
              <a:rPr lang="ru-RU" b="1" i="1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0000CC"/>
                </a:solidFill>
              </a:rPr>
              <a:t>. </a:t>
            </a:r>
            <a:r>
              <a:rPr lang="ru-RU" b="1" i="1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0000CC"/>
                </a:solidFill>
              </a:rPr>
              <a:t>Иркутска  </a:t>
            </a:r>
            <a:r>
              <a:rPr lang="ru-RU" b="1" i="1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0000CC"/>
                </a:solidFill>
              </a:rPr>
              <a:t>детский сад № 83</a:t>
            </a:r>
            <a:endParaRPr lang="ru-RU" b="1" i="1" cap="none" spc="0" dirty="0">
              <a:ln w="12700" cmpd="sng">
                <a:solidFill>
                  <a:schemeClr val="accent4"/>
                </a:solidFill>
                <a:prstDash val="solid"/>
              </a:ln>
              <a:solidFill>
                <a:srgbClr val="0000CC"/>
              </a:solidFill>
              <a:effectLst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364088" y="5429819"/>
            <a:ext cx="3920322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b="1" i="1" cap="none" spc="0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0000CC"/>
                </a:solidFill>
                <a:effectLst/>
              </a:rPr>
              <a:t>Подготовила: воспитатель Максимова О.Н </a:t>
            </a:r>
            <a:endParaRPr lang="ru-RU" b="1" i="1" cap="none" spc="0" dirty="0">
              <a:ln w="12700" cmpd="sng">
                <a:solidFill>
                  <a:schemeClr val="accent4"/>
                </a:solidFill>
                <a:prstDash val="solid"/>
              </a:ln>
              <a:solidFill>
                <a:srgbClr val="0000CC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570052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Объект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87"/>
            <a:ext cx="9165697" cy="6856513"/>
          </a:xfrm>
          <a:prstGeom prst="rect">
            <a:avLst/>
          </a:prstGeom>
          <a:ln>
            <a:noFill/>
          </a:ln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425465" y="116632"/>
            <a:ext cx="8314766" cy="8543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000" b="1" i="1" dirty="0" smtClean="0">
                <a:solidFill>
                  <a:srgbClr val="0000CC"/>
                </a:solidFill>
                <a:latin typeface="+mn-lt"/>
                <a:cs typeface="Times New Roman" panose="02020603050405020304" pitchFamily="18" charset="0"/>
              </a:rPr>
              <a:t>Назови птиц одним словом</a:t>
            </a:r>
            <a:endParaRPr lang="ru-RU" sz="4000" i="1" dirty="0">
              <a:solidFill>
                <a:srgbClr val="0000CC"/>
              </a:solidFill>
              <a:latin typeface="+mn-lt"/>
            </a:endParaRP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581"/>
          <a:stretch/>
        </p:blipFill>
        <p:spPr>
          <a:xfrm>
            <a:off x="2483768" y="1132199"/>
            <a:ext cx="2941306" cy="196067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00CC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05"/>
          <a:stretch/>
        </p:blipFill>
        <p:spPr>
          <a:xfrm>
            <a:off x="5792602" y="1086149"/>
            <a:ext cx="3005567" cy="200216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00CC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2" name="Рисунок 21" descr="https://avatars.dzeninfra.ru/get-zen_doc/4423511/pub_61c363d9e03014225d25d9cd_61c363e2e453b9461f0e6e12/scale_1200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26" t="10161" r="32652"/>
          <a:stretch/>
        </p:blipFill>
        <p:spPr bwMode="auto">
          <a:xfrm>
            <a:off x="168726" y="1822849"/>
            <a:ext cx="1980372" cy="337277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00CC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5017" y="3445351"/>
            <a:ext cx="2941306" cy="220271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00CC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3509855" y="5801682"/>
            <a:ext cx="2055272" cy="64990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800" b="1" i="1" dirty="0" smtClean="0">
                <a:solidFill>
                  <a:srgbClr val="0000CC"/>
                </a:solidFill>
                <a:latin typeface="+mn-lt"/>
                <a:cs typeface="Times New Roman" panose="02020603050405020304" pitchFamily="18" charset="0"/>
              </a:rPr>
              <a:t>лесные</a:t>
            </a:r>
            <a:endParaRPr lang="ru-RU" sz="1800" i="1" dirty="0">
              <a:solidFill>
                <a:srgbClr val="0000CC"/>
              </a:solidFill>
              <a:latin typeface="+mn-lt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8" t="9507" r="23648" b="14437"/>
          <a:stretch/>
        </p:blipFill>
        <p:spPr>
          <a:xfrm>
            <a:off x="5773625" y="3467926"/>
            <a:ext cx="3043519" cy="215958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00CC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6282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Объект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87"/>
            <a:ext cx="9165697" cy="6856513"/>
          </a:xfrm>
          <a:prstGeom prst="rect">
            <a:avLst/>
          </a:prstGeom>
          <a:ln>
            <a:noFill/>
          </a:ln>
        </p:spPr>
      </p:pic>
      <p:sp>
        <p:nvSpPr>
          <p:cNvPr id="10" name="Заголовок 1"/>
          <p:cNvSpPr txBox="1">
            <a:spLocks/>
          </p:cNvSpPr>
          <p:nvPr/>
        </p:nvSpPr>
        <p:spPr>
          <a:xfrm>
            <a:off x="461469" y="-35060"/>
            <a:ext cx="8242758" cy="8543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000" b="1" i="1" dirty="0" smtClean="0">
                <a:solidFill>
                  <a:srgbClr val="0000CC"/>
                </a:solidFill>
                <a:latin typeface="+mn-lt"/>
                <a:cs typeface="Times New Roman" panose="02020603050405020304" pitchFamily="18" charset="0"/>
              </a:rPr>
              <a:t>Назови птиц одним словом</a:t>
            </a:r>
            <a:endParaRPr lang="ru-RU" sz="4000" i="1" dirty="0">
              <a:solidFill>
                <a:srgbClr val="0000CC"/>
              </a:solidFill>
              <a:latin typeface="+mn-lt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8" t="16837" r="22731" b="15209"/>
          <a:stretch/>
        </p:blipFill>
        <p:spPr>
          <a:xfrm>
            <a:off x="5594213" y="880268"/>
            <a:ext cx="2863551" cy="197266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00CC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22" t="12854" b="10025"/>
          <a:stretch/>
        </p:blipFill>
        <p:spPr>
          <a:xfrm>
            <a:off x="2967632" y="2526594"/>
            <a:ext cx="2998145" cy="219855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00CC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8" name="Заголовок 1"/>
          <p:cNvSpPr txBox="1">
            <a:spLocks/>
          </p:cNvSpPr>
          <p:nvPr/>
        </p:nvSpPr>
        <p:spPr>
          <a:xfrm>
            <a:off x="6362956" y="5733256"/>
            <a:ext cx="2055272" cy="64990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800" b="1" i="1" dirty="0" smtClean="0">
                <a:solidFill>
                  <a:srgbClr val="0000CC"/>
                </a:solidFill>
                <a:latin typeface="+mn-lt"/>
                <a:cs typeface="Times New Roman" panose="02020603050405020304" pitchFamily="18" charset="0"/>
              </a:rPr>
              <a:t>городские</a:t>
            </a:r>
            <a:endParaRPr lang="ru-RU" sz="1800" i="1" dirty="0">
              <a:solidFill>
                <a:srgbClr val="0000CC"/>
              </a:solidFill>
              <a:latin typeface="+mn-lt"/>
            </a:endParaRP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78" r="13311"/>
          <a:stretch/>
        </p:blipFill>
        <p:spPr>
          <a:xfrm>
            <a:off x="320726" y="4150774"/>
            <a:ext cx="2966025" cy="230721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00CC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6"/>
          <a:srcRect l="7988" r="4814"/>
          <a:stretch/>
        </p:blipFill>
        <p:spPr>
          <a:xfrm>
            <a:off x="348413" y="963398"/>
            <a:ext cx="2708890" cy="204190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00CC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08154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87"/>
            <a:ext cx="9165697" cy="6856513"/>
          </a:xfrm>
          <a:prstGeom prst="rect">
            <a:avLst/>
          </a:prstGeom>
          <a:ln>
            <a:noFill/>
          </a:ln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461469" y="-35060"/>
            <a:ext cx="8242758" cy="8543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000" b="1" i="1" dirty="0" smtClean="0">
                <a:solidFill>
                  <a:srgbClr val="0000CC"/>
                </a:solidFill>
                <a:latin typeface="+mn-lt"/>
                <a:cs typeface="Times New Roman" panose="02020603050405020304" pitchFamily="18" charset="0"/>
              </a:rPr>
              <a:t>Назови птиц одним словом</a:t>
            </a:r>
            <a:endParaRPr lang="ru-RU" sz="4000" i="1" dirty="0">
              <a:solidFill>
                <a:srgbClr val="0000CC"/>
              </a:solidFill>
              <a:latin typeface="+mn-lt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46" t="12951" b="10182"/>
          <a:stretch/>
        </p:blipFill>
        <p:spPr>
          <a:xfrm>
            <a:off x="323528" y="886434"/>
            <a:ext cx="3726304" cy="239124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00CC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Рисунок 9" descr="https://get.pxhere.com/photo/bird-wing-high-beak-fauna-swan-cygnus-vertebrate-5d-hires-waterfowl-markii-water-bird-hi-res-resolution-shizuoka-kakegawa-kachoen-mute-olor-taxonomy-binomial-cygnusolor-ducks-geese-and-swans-376343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2958" y="3542075"/>
            <a:ext cx="3699780" cy="240713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00CC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1456" y="886434"/>
            <a:ext cx="3538679" cy="234714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00CC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2" name="Заголовок 1"/>
          <p:cNvSpPr txBox="1">
            <a:spLocks/>
          </p:cNvSpPr>
          <p:nvPr/>
        </p:nvSpPr>
        <p:spPr>
          <a:xfrm>
            <a:off x="3378030" y="6120787"/>
            <a:ext cx="2055272" cy="64990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800" b="1" i="1" dirty="0" smtClean="0">
                <a:solidFill>
                  <a:srgbClr val="0000CC"/>
                </a:solidFill>
                <a:latin typeface="+mn-lt"/>
                <a:cs typeface="Times New Roman" panose="02020603050405020304" pitchFamily="18" charset="0"/>
              </a:rPr>
              <a:t>водоплавающие</a:t>
            </a:r>
            <a:endParaRPr lang="ru-RU" sz="1800" i="1" dirty="0">
              <a:solidFill>
                <a:srgbClr val="0000CC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303874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Объект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87"/>
            <a:ext cx="9165697" cy="6856513"/>
          </a:xfrm>
          <a:prstGeom prst="rect">
            <a:avLst/>
          </a:prstGeom>
        </p:spPr>
      </p:pic>
      <p:sp>
        <p:nvSpPr>
          <p:cNvPr id="13" name="Заголовок 1"/>
          <p:cNvSpPr txBox="1">
            <a:spLocks/>
          </p:cNvSpPr>
          <p:nvPr/>
        </p:nvSpPr>
        <p:spPr>
          <a:xfrm>
            <a:off x="613703" y="173597"/>
            <a:ext cx="8064896" cy="8543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000" b="1" i="1" dirty="0" smtClean="0">
                <a:solidFill>
                  <a:srgbClr val="0000CC"/>
                </a:solidFill>
                <a:latin typeface="+mn-lt"/>
                <a:cs typeface="Times New Roman" panose="02020603050405020304" pitchFamily="18" charset="0"/>
              </a:rPr>
              <a:t>«Четвёртый лишний»</a:t>
            </a:r>
            <a:endParaRPr lang="ru-RU" sz="4000" i="1" dirty="0">
              <a:solidFill>
                <a:srgbClr val="0000CC"/>
              </a:solidFill>
              <a:latin typeface="+mn-lt"/>
            </a:endParaRPr>
          </a:p>
        </p:txBody>
      </p:sp>
      <p:pic>
        <p:nvPicPr>
          <p:cNvPr id="7" name="Рисунок 6" descr="https://img4.goodfon.ru/original/1920x1200/d/8e/soroka-ptitsa-khvost-kliuv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351" y="1256916"/>
            <a:ext cx="3471835" cy="234462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00CC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8"/>
          <a:stretch/>
        </p:blipFill>
        <p:spPr>
          <a:xfrm>
            <a:off x="5076056" y="1256915"/>
            <a:ext cx="3602543" cy="234462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00CC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t="14548" r="5747" b="5113"/>
          <a:stretch/>
        </p:blipFill>
        <p:spPr>
          <a:xfrm>
            <a:off x="5050941" y="4059436"/>
            <a:ext cx="3581802" cy="234067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00CC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Рисунок 13" descr="https://kartinkin.net/uploads/posts/2022-03/1646527706_9-kartinkin-net-p-indyuk-kartinki-9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125" y="4034339"/>
            <a:ext cx="3473690" cy="230952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00CC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19421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Объект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87"/>
            <a:ext cx="9165697" cy="6856513"/>
          </a:xfrm>
          <a:prstGeom prst="rect">
            <a:avLst/>
          </a:prstGeom>
          <a:ln>
            <a:noFill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913" y="1166268"/>
            <a:ext cx="3525008" cy="242300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00CC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61" r="5698"/>
          <a:stretch/>
        </p:blipFill>
        <p:spPr>
          <a:xfrm>
            <a:off x="5059914" y="1047553"/>
            <a:ext cx="3597549" cy="241942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00CC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31" b="-1"/>
          <a:stretch/>
        </p:blipFill>
        <p:spPr>
          <a:xfrm>
            <a:off x="5058628" y="3957548"/>
            <a:ext cx="3525008" cy="240987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00CC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33"/>
          <a:stretch/>
        </p:blipFill>
        <p:spPr>
          <a:xfrm>
            <a:off x="314975" y="4063388"/>
            <a:ext cx="3548884" cy="235724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00CC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613703" y="173597"/>
            <a:ext cx="8064896" cy="8543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000" b="1" i="1" dirty="0" smtClean="0">
                <a:solidFill>
                  <a:srgbClr val="0000CC"/>
                </a:solidFill>
                <a:latin typeface="+mn-lt"/>
                <a:cs typeface="Times New Roman" panose="02020603050405020304" pitchFamily="18" charset="0"/>
              </a:rPr>
              <a:t>«Четвёртый лишний»</a:t>
            </a:r>
            <a:endParaRPr lang="ru-RU" sz="4000" i="1" dirty="0">
              <a:solidFill>
                <a:srgbClr val="0000CC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046616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Объект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87"/>
            <a:ext cx="9165697" cy="6856513"/>
          </a:xfrm>
          <a:prstGeom prst="rect">
            <a:avLst/>
          </a:prstGeom>
        </p:spPr>
      </p:pic>
      <p:pic>
        <p:nvPicPr>
          <p:cNvPr id="7" name="Рисунок 6" descr="https://proprikol.ru/wp-content/uploads/2020/03/kartinki-aist-51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883" y="1150513"/>
            <a:ext cx="3545350" cy="233540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00CC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1073832"/>
            <a:ext cx="3533866" cy="235591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00CC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Рисунок 9" descr="https://www.hz.de/imgs/21/6/3/6/1/4/0/6/2/kuckuck-0252d50ae2335eaa.jpe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785" y="4003182"/>
            <a:ext cx="3545350" cy="233755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00CC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Рисунок 11" descr="https://placepic.ru/wp-content/uploads/2018/11/220-0021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8970" y="3928650"/>
            <a:ext cx="3525609" cy="241208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00CC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613703" y="173597"/>
            <a:ext cx="8064896" cy="8543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000" b="1" i="1" dirty="0" smtClean="0">
                <a:solidFill>
                  <a:srgbClr val="0000CC"/>
                </a:solidFill>
                <a:latin typeface="+mn-lt"/>
                <a:cs typeface="Times New Roman" panose="02020603050405020304" pitchFamily="18" charset="0"/>
              </a:rPr>
              <a:t>«Четвёртый лишний»</a:t>
            </a:r>
            <a:endParaRPr lang="ru-RU" sz="4000" i="1" dirty="0">
              <a:solidFill>
                <a:srgbClr val="0000CC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213032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Объект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87"/>
            <a:ext cx="9165697" cy="685651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021578"/>
            <a:ext cx="3257529" cy="245587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00CC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14"/>
          <a:stretch/>
        </p:blipFill>
        <p:spPr>
          <a:xfrm>
            <a:off x="4918219" y="977953"/>
            <a:ext cx="3257529" cy="242804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00CC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 descr="https://placepic.ru/wp-content/uploads/2018/11/4ed873b6ed7465e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077072"/>
            <a:ext cx="3288627" cy="243971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00CC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642" y="3901078"/>
            <a:ext cx="3272575" cy="246183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00CC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613703" y="173597"/>
            <a:ext cx="8064896" cy="8543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000" b="1" i="1" dirty="0" smtClean="0">
                <a:solidFill>
                  <a:srgbClr val="0000CC"/>
                </a:solidFill>
                <a:latin typeface="+mn-lt"/>
                <a:cs typeface="Times New Roman" panose="02020603050405020304" pitchFamily="18" charset="0"/>
              </a:rPr>
              <a:t>«Четвёртый лишний»</a:t>
            </a:r>
            <a:endParaRPr lang="ru-RU" sz="4000" i="1" dirty="0">
              <a:solidFill>
                <a:srgbClr val="0000CC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128661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" name="Объект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3257"/>
            <a:ext cx="9174131" cy="6861257"/>
          </a:xfrm>
          <a:prstGeom prst="rect">
            <a:avLst/>
          </a:prstGeom>
        </p:spPr>
      </p:pic>
      <p:sp>
        <p:nvSpPr>
          <p:cNvPr id="11" name="Заголовок 1"/>
          <p:cNvSpPr txBox="1">
            <a:spLocks/>
          </p:cNvSpPr>
          <p:nvPr/>
        </p:nvSpPr>
        <p:spPr>
          <a:xfrm>
            <a:off x="519183" y="173355"/>
            <a:ext cx="8064896" cy="8543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000" b="1" i="1" dirty="0" smtClean="0">
                <a:solidFill>
                  <a:srgbClr val="0000CC"/>
                </a:solidFill>
                <a:latin typeface="+mn-lt"/>
                <a:cs typeface="Times New Roman" panose="02020603050405020304" pitchFamily="18" charset="0"/>
              </a:rPr>
              <a:t>«Найди домик»</a:t>
            </a:r>
            <a:endParaRPr lang="ru-RU" sz="4000" i="1" dirty="0">
              <a:solidFill>
                <a:srgbClr val="0000CC"/>
              </a:solidFill>
              <a:latin typeface="+mn-lt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31" t="3678" r="15392"/>
          <a:stretch/>
        </p:blipFill>
        <p:spPr>
          <a:xfrm>
            <a:off x="424885" y="323717"/>
            <a:ext cx="2186660" cy="201622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00CC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9537" y="3732086"/>
            <a:ext cx="2210114" cy="177693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00CC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6813" y="1625614"/>
            <a:ext cx="2157985" cy="202353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00CC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197" y="3734057"/>
            <a:ext cx="2210696" cy="17774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00CC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6042" y="4835511"/>
            <a:ext cx="2232058" cy="178472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00CC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21" r="13671" b="5541"/>
          <a:stretch/>
        </p:blipFill>
        <p:spPr>
          <a:xfrm>
            <a:off x="6725157" y="217703"/>
            <a:ext cx="2118874" cy="202145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00CC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75" b="10840"/>
          <a:stretch/>
        </p:blipFill>
        <p:spPr>
          <a:xfrm>
            <a:off x="4627554" y="4757747"/>
            <a:ext cx="2202721" cy="177834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00CC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5991" y="1534254"/>
            <a:ext cx="2125621" cy="212562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00CC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38355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Объект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87"/>
            <a:ext cx="9165697" cy="6856513"/>
          </a:xfrm>
          <a:prstGeom prst="rect">
            <a:avLst/>
          </a:prstGeom>
          <a:ln>
            <a:noFill/>
          </a:ln>
        </p:spPr>
      </p:pic>
      <p:sp>
        <p:nvSpPr>
          <p:cNvPr id="13" name="Заголовок 1"/>
          <p:cNvSpPr txBox="1">
            <a:spLocks/>
          </p:cNvSpPr>
          <p:nvPr/>
        </p:nvSpPr>
        <p:spPr>
          <a:xfrm>
            <a:off x="519183" y="173355"/>
            <a:ext cx="8064896" cy="8543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000" b="1" i="1" dirty="0" smtClean="0">
                <a:solidFill>
                  <a:srgbClr val="0000CC"/>
                </a:solidFill>
                <a:latin typeface="+mn-lt"/>
                <a:cs typeface="Times New Roman" panose="02020603050405020304" pitchFamily="18" charset="0"/>
              </a:rPr>
              <a:t>«Чьё перо?»</a:t>
            </a:r>
            <a:endParaRPr lang="ru-RU" sz="4000" i="1" dirty="0">
              <a:solidFill>
                <a:srgbClr val="0000CC"/>
              </a:solidFill>
              <a:latin typeface="+mn-lt"/>
            </a:endParaRPr>
          </a:p>
        </p:txBody>
      </p:sp>
      <p:pic>
        <p:nvPicPr>
          <p:cNvPr id="15" name="Рисунок 14" descr="https://mestozagovora.ru/wp-content/uploads/2018/04/esli-nashel-pero-pticy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35" r="8794"/>
          <a:stretch/>
        </p:blipFill>
        <p:spPr bwMode="auto">
          <a:xfrm>
            <a:off x="2559587" y="1405619"/>
            <a:ext cx="1789352" cy="159632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00CC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6" name="Рисунок 15" descr="https://zapasexpress.ru/images/detailed/2474/z2122_7_tif_1000x1000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9190" y="1354914"/>
            <a:ext cx="1809263" cy="159632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00CC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7" name="Рисунок 16" descr="https://lastfm.freetls.fastly.net/i/u/ar0/a1f5b1853a294909c9fb3a00fdfdb953.pn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39" r="7281"/>
          <a:stretch/>
        </p:blipFill>
        <p:spPr bwMode="auto">
          <a:xfrm>
            <a:off x="6718538" y="514956"/>
            <a:ext cx="2155667" cy="160299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00CC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8" name="Рисунок 17" descr="https://i.etsystatic.com/12884234/r/il/5037fb/1599613317/il_1588xN.1599613317_ib25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485501" y="359959"/>
            <a:ext cx="1602991" cy="200468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00CC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1889" y="2840142"/>
            <a:ext cx="2212976" cy="147531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00CC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6101" y="4976151"/>
            <a:ext cx="2759886" cy="147489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00CC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064" y="2912772"/>
            <a:ext cx="2041727" cy="173865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00CC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04"/>
          <a:stretch/>
        </p:blipFill>
        <p:spPr>
          <a:xfrm>
            <a:off x="6889126" y="2840142"/>
            <a:ext cx="2031394" cy="172905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00CC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4" name="Рисунок 23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35" r="6246"/>
          <a:stretch/>
        </p:blipFill>
        <p:spPr>
          <a:xfrm>
            <a:off x="847619" y="4887443"/>
            <a:ext cx="2051031" cy="164935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00CC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5" name="Рисунок 24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36"/>
          <a:stretch/>
        </p:blipFill>
        <p:spPr>
          <a:xfrm>
            <a:off x="3442192" y="4578896"/>
            <a:ext cx="2018865" cy="183083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00CC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42887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87"/>
            <a:ext cx="9165697" cy="6856513"/>
          </a:xfrm>
          <a:prstGeom prst="rect">
            <a:avLst/>
          </a:prstGeom>
          <a:ln>
            <a:noFill/>
          </a:ln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519183" y="173355"/>
            <a:ext cx="8064896" cy="8543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000" b="1" i="1" dirty="0" smtClean="0">
                <a:solidFill>
                  <a:srgbClr val="0000CC"/>
                </a:solidFill>
                <a:latin typeface="+mn-lt"/>
                <a:cs typeface="Times New Roman" panose="02020603050405020304" pitchFamily="18" charset="0"/>
              </a:rPr>
              <a:t>«Узнай птицу по силуэту»</a:t>
            </a:r>
            <a:endParaRPr lang="ru-RU" sz="4000" i="1" dirty="0">
              <a:solidFill>
                <a:srgbClr val="0000CC"/>
              </a:solidFill>
              <a:latin typeface="+mn-lt"/>
            </a:endParaRPr>
          </a:p>
        </p:txBody>
      </p:sp>
      <p:pic>
        <p:nvPicPr>
          <p:cNvPr id="8" name="Рисунок 7" descr="https://dsdnr.ru/upload/000/u0/6/2/ff5dd757.png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000"/>
          <a:stretch/>
        </p:blipFill>
        <p:spPr bwMode="auto">
          <a:xfrm>
            <a:off x="0" y="1210707"/>
            <a:ext cx="8784976" cy="218525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Рисунок 8" descr="https://dsdnr.ru/upload/000/u0/6/2/ff5dd757.png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143"/>
          <a:stretch/>
        </p:blipFill>
        <p:spPr bwMode="auto">
          <a:xfrm>
            <a:off x="190204" y="4221088"/>
            <a:ext cx="8404567" cy="208823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15362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645"/>
            <a:ext cx="9144000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473735" y="1259632"/>
            <a:ext cx="3306177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 smtClean="0"/>
              <a:t>1.</a:t>
            </a:r>
          </a:p>
          <a:p>
            <a:r>
              <a:rPr lang="ru-RU" b="1" i="1" dirty="0" smtClean="0"/>
              <a:t>Я </a:t>
            </a:r>
            <a:r>
              <a:rPr lang="ru-RU" b="1" i="1" dirty="0"/>
              <a:t>по дереву стучу,</a:t>
            </a:r>
            <a:br>
              <a:rPr lang="ru-RU" b="1" i="1" dirty="0"/>
            </a:br>
            <a:r>
              <a:rPr lang="ru-RU" b="1" i="1" dirty="0"/>
              <a:t>Червячка добыть хочу.</a:t>
            </a:r>
            <a:br>
              <a:rPr lang="ru-RU" b="1" i="1" dirty="0"/>
            </a:br>
            <a:r>
              <a:rPr lang="ru-RU" b="1" i="1" dirty="0"/>
              <a:t>Хоть и скрылся под корой –</a:t>
            </a:r>
            <a:br>
              <a:rPr lang="ru-RU" b="1" i="1" dirty="0"/>
            </a:br>
            <a:r>
              <a:rPr lang="ru-RU" b="1" i="1" dirty="0"/>
              <a:t>Все равно ты будешь мой. </a:t>
            </a:r>
          </a:p>
        </p:txBody>
      </p:sp>
      <p:sp>
        <p:nvSpPr>
          <p:cNvPr id="13" name="Заголовок 1"/>
          <p:cNvSpPr txBox="1">
            <a:spLocks/>
          </p:cNvSpPr>
          <p:nvPr/>
        </p:nvSpPr>
        <p:spPr>
          <a:xfrm>
            <a:off x="1259632" y="116632"/>
            <a:ext cx="676875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800" b="1" i="1" dirty="0" smtClean="0">
                <a:solidFill>
                  <a:srgbClr val="0000CC"/>
                </a:solidFill>
                <a:latin typeface="+mn-lt"/>
                <a:cs typeface="Times New Roman" panose="02020603050405020304" pitchFamily="18" charset="0"/>
              </a:rPr>
              <a:t>Загадки и отгадки</a:t>
            </a:r>
            <a:endParaRPr lang="ru-RU" sz="4800" i="1" dirty="0">
              <a:solidFill>
                <a:srgbClr val="0000CC"/>
              </a:solidFill>
              <a:latin typeface="+mn-lt"/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97" r="34280"/>
          <a:stretch/>
        </p:blipFill>
        <p:spPr>
          <a:xfrm>
            <a:off x="755576" y="2925763"/>
            <a:ext cx="2664296" cy="346551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00CC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23" name="Объект 8"/>
          <p:cNvSpPr>
            <a:spLocks noGrp="1"/>
          </p:cNvSpPr>
          <p:nvPr>
            <p:ph idx="1"/>
          </p:nvPr>
        </p:nvSpPr>
        <p:spPr>
          <a:xfrm>
            <a:off x="4563057" y="1235533"/>
            <a:ext cx="4402832" cy="22713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ru-RU" sz="1800" b="1" i="1" dirty="0" smtClean="0"/>
              <a:t>2.</a:t>
            </a:r>
          </a:p>
          <a:p>
            <a:pPr marL="0" indent="0">
              <a:buNone/>
            </a:pPr>
            <a:r>
              <a:rPr lang="ru-RU" sz="1800" b="1" i="1" dirty="0" smtClean="0"/>
              <a:t>Я </a:t>
            </a:r>
            <a:r>
              <a:rPr lang="ru-RU" sz="1800" b="1" i="1" dirty="0"/>
              <a:t>весь день ловлю жуков, Ем букашек, червяков. Зимовать не улетаю, Под карнизом обитаю. Прыг-скок! Не робей! Я бывалый ….</a:t>
            </a:r>
            <a:br>
              <a:rPr lang="ru-RU" sz="1800" b="1" i="1" dirty="0"/>
            </a:br>
            <a:r>
              <a:rPr lang="ru-RU" sz="2400" dirty="0"/>
              <a:t/>
            </a:r>
            <a:br>
              <a:rPr lang="ru-RU" sz="2400" dirty="0"/>
            </a:br>
            <a:endParaRPr lang="ru-RU" sz="2400" dirty="0">
              <a:effectLst/>
            </a:endParaRPr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2818259"/>
            <a:ext cx="3573016" cy="357301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00CC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45558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0211"/>
            <a:ext cx="9165697" cy="6856513"/>
          </a:xfrm>
          <a:prstGeom prst="rect">
            <a:avLst/>
          </a:prstGeom>
          <a:ln>
            <a:noFill/>
          </a:ln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519183" y="173355"/>
            <a:ext cx="8064896" cy="8543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000" b="1" i="1" dirty="0" smtClean="0">
                <a:solidFill>
                  <a:srgbClr val="0000CC"/>
                </a:solidFill>
                <a:latin typeface="+mn-lt"/>
                <a:cs typeface="Times New Roman" panose="02020603050405020304" pitchFamily="18" charset="0"/>
              </a:rPr>
              <a:t>«</a:t>
            </a:r>
            <a:r>
              <a:rPr lang="ru-RU" sz="4000" b="1" i="1" dirty="0">
                <a:solidFill>
                  <a:srgbClr val="0000CC"/>
                </a:solidFill>
                <a:latin typeface="+mn-lt"/>
                <a:cs typeface="Times New Roman" panose="02020603050405020304" pitchFamily="18" charset="0"/>
              </a:rPr>
              <a:t>Ч</a:t>
            </a:r>
            <a:r>
              <a:rPr lang="ru-RU" sz="4000" b="1" i="1" dirty="0" smtClean="0">
                <a:solidFill>
                  <a:srgbClr val="0000CC"/>
                </a:solidFill>
                <a:latin typeface="+mn-lt"/>
                <a:cs typeface="Times New Roman" panose="02020603050405020304" pitchFamily="18" charset="0"/>
              </a:rPr>
              <a:t>то за  птица спряталась?»</a:t>
            </a:r>
            <a:endParaRPr lang="ru-RU" sz="4000" i="1" dirty="0">
              <a:solidFill>
                <a:srgbClr val="0000CC"/>
              </a:solidFill>
              <a:latin typeface="+mn-lt"/>
            </a:endParaRPr>
          </a:p>
        </p:txBody>
      </p:sp>
      <p:pic>
        <p:nvPicPr>
          <p:cNvPr id="8" name="Рисунок 7" descr="https://i.pinimg.com/originals/eb/72/3a/eb723a6b13b6a0b04273bf8c910d26ad.p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040" y="1381506"/>
            <a:ext cx="3079014" cy="2088976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04"/>
          <a:stretch/>
        </p:blipFill>
        <p:spPr>
          <a:xfrm>
            <a:off x="3070780" y="1263493"/>
            <a:ext cx="2483220" cy="21136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6667" y="1237829"/>
            <a:ext cx="3296436" cy="18606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 descr="https://catherineasquithgallery.com/uploads/posts/2021-03/1614555305_64-p-kartinka-lastochki-na-belom-fone-70.pn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4699" y="3398045"/>
            <a:ext cx="3170652" cy="32579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Рисунок 11" descr="https://img-fotki.yandex.ru/get/6447/198028224.5fd/0_aed80_558ca1f7_orig.pn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8209" y="3487476"/>
            <a:ext cx="2407829" cy="29527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Рисунок 12" descr="https://catherineasquithgallery.com/uploads/posts/2021-03/1614549433_60-p-ptitsa-na-belom-fone-71.png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932" y="4163678"/>
            <a:ext cx="2251922" cy="21704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Рисунок 14" descr="https://catherineasquithgallery.com/uploads/posts/2021-02/1612238032_136-p-fioletovie-snezhinki-na-prozrachnom-fone-203.png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040" y="1284796"/>
            <a:ext cx="1067651" cy="10361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Рисунок 15" descr="https://catherineasquithgallery.com/uploads/posts/2021-02/1612238032_136-p-fioletovie-snezhinki-na-prozrachnom-fone-203.png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6562" y="2028295"/>
            <a:ext cx="1067651" cy="10361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Рисунок 16" descr="https://catherineasquithgallery.com/uploads/posts/2021-02/1612238032_136-p-fioletovie-snezhinki-na-prozrachnom-fone-203.png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9248" y="1327260"/>
            <a:ext cx="1067651" cy="10361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Рисунок 17" descr="https://catherineasquithgallery.com/uploads/posts/2021-02/1612238032_136-p-fioletovie-snezhinki-na-prozrachnom-fone-203.png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600" y="2094325"/>
            <a:ext cx="1067651" cy="10361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Рисунок 18" descr="https://catherineasquithgallery.com/uploads/posts/2021-02/1612238032_136-p-fioletovie-snezhinki-na-prozrachnom-fone-203.png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1662" y="1038869"/>
            <a:ext cx="1067651" cy="103610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Рисунок 19" descr="https://catherineasquithgallery.com/uploads/posts/2021-02/1612238032_136-p-fioletovie-snezhinki-na-prozrachnom-fone-203.png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5037" y="1823175"/>
            <a:ext cx="1067651" cy="1036103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Рисунок 20" descr="https://catherineasquithgallery.com/uploads/posts/2021-02/1612238032_136-p-fioletovie-snezhinki-na-prozrachnom-fone-203.png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4846" y="3565617"/>
            <a:ext cx="1067651" cy="1036103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Рисунок 21" descr="https://catherineasquithgallery.com/uploads/posts/2021-02/1612238032_136-p-fioletovie-snezhinki-na-prozrachnom-fone-203.png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4237" y="4676255"/>
            <a:ext cx="1067651" cy="1036103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Рисунок 22" descr="https://catherineasquithgallery.com/uploads/posts/2021-02/1612238032_136-p-fioletovie-snezhinki-na-prozrachnom-fone-203.png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7718" y="4730864"/>
            <a:ext cx="1067651" cy="1036103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Рисунок 23" descr="https://catherineasquithgallery.com/uploads/posts/2021-02/1612238032_136-p-fioletovie-snezhinki-na-prozrachnom-fone-203.png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6206" y="4969382"/>
            <a:ext cx="1067651" cy="1036103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Рисунок 24" descr="https://catherineasquithgallery.com/uploads/posts/2021-02/1612238032_136-p-fioletovie-snezhinki-na-prozrachnom-fone-203.png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4296" y="4466674"/>
            <a:ext cx="1067651" cy="1036103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Рисунок 25" descr="https://catherineasquithgallery.com/uploads/posts/2021-02/1612238032_136-p-fioletovie-snezhinki-na-prozrachnom-fone-203.png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7692" y="3897493"/>
            <a:ext cx="1067651" cy="1036103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Рисунок 26" descr="https://catherineasquithgallery.com/uploads/posts/2021-02/1612238032_136-p-fioletovie-snezhinki-na-prozrachnom-fone-203.png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0387" y="4027121"/>
            <a:ext cx="1067651" cy="1036103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Рисунок 27" descr="https://catherineasquithgallery.com/uploads/posts/2021-02/1612238032_136-p-fioletovie-snezhinki-na-prozrachnom-fone-203.png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4892" y="4950850"/>
            <a:ext cx="1067651" cy="103610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01895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87"/>
            <a:ext cx="9165697" cy="6856513"/>
          </a:xfrm>
          <a:prstGeom prst="rect">
            <a:avLst/>
          </a:prstGeom>
          <a:ln>
            <a:noFill/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7" t="16800" r="6681" b="24401"/>
          <a:stretch/>
        </p:blipFill>
        <p:spPr>
          <a:xfrm>
            <a:off x="229579" y="1628800"/>
            <a:ext cx="8706538" cy="4392488"/>
          </a:xfrm>
          <a:prstGeom prst="rect">
            <a:avLst/>
          </a:prstGeom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519183" y="173354"/>
            <a:ext cx="8064896" cy="105078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000" b="1" i="1" dirty="0" smtClean="0">
                <a:solidFill>
                  <a:srgbClr val="0000CC"/>
                </a:solidFill>
                <a:latin typeface="+mn-lt"/>
                <a:cs typeface="Times New Roman" panose="02020603050405020304" pitchFamily="18" charset="0"/>
              </a:rPr>
              <a:t>«Какие птицы спрятались на картинке, посчитай </a:t>
            </a:r>
            <a:r>
              <a:rPr lang="ru-RU" sz="4000" b="1" i="1" dirty="0" smtClean="0">
                <a:solidFill>
                  <a:srgbClr val="0000CC"/>
                </a:solidFill>
                <a:latin typeface="+mn-lt"/>
                <a:cs typeface="Times New Roman" panose="02020603050405020304" pitchFamily="18" charset="0"/>
              </a:rPr>
              <a:t>их»</a:t>
            </a:r>
            <a:endParaRPr lang="ru-RU" sz="4000" i="1" dirty="0">
              <a:solidFill>
                <a:srgbClr val="0000CC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838161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Объект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87"/>
            <a:ext cx="9165697" cy="6856513"/>
          </a:xfrm>
          <a:prstGeom prst="rect">
            <a:avLst/>
          </a:prstGeom>
          <a:ln>
            <a:noFill/>
          </a:ln>
        </p:spPr>
      </p:pic>
      <p:sp>
        <p:nvSpPr>
          <p:cNvPr id="9" name="Заголовок 1"/>
          <p:cNvSpPr txBox="1">
            <a:spLocks noGrp="1"/>
          </p:cNvSpPr>
          <p:nvPr>
            <p:ph type="title"/>
          </p:nvPr>
        </p:nvSpPr>
        <p:spPr>
          <a:xfrm>
            <a:off x="792084" y="764704"/>
            <a:ext cx="7581528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800" b="1" i="1" dirty="0" smtClean="0">
                <a:solidFill>
                  <a:srgbClr val="0000CC"/>
                </a:solidFill>
                <a:latin typeface="+mn-lt"/>
                <a:cs typeface="Times New Roman" panose="02020603050405020304" pitchFamily="18" charset="0"/>
              </a:rPr>
              <a:t>Молодцы!</a:t>
            </a:r>
            <a:endParaRPr lang="ru-RU" sz="4800" i="1" dirty="0">
              <a:solidFill>
                <a:srgbClr val="0000CC"/>
              </a:solidFill>
              <a:latin typeface="+mn-lt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51" r="26376"/>
          <a:stretch/>
        </p:blipFill>
        <p:spPr>
          <a:xfrm>
            <a:off x="2267744" y="2060848"/>
            <a:ext cx="4176464" cy="3244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1908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87"/>
            <a:ext cx="9165697" cy="6856513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115616" y="1721583"/>
            <a:ext cx="6336704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hlinkClick r:id="rId3"/>
              </a:rPr>
              <a:t>https://multi-mama.ru/zagadki-pro-ptic-dlya-detei/?</a:t>
            </a:r>
            <a:r>
              <a:rPr lang="ru-RU" dirty="0" smtClean="0">
                <a:hlinkClick r:id="rId3"/>
              </a:rPr>
              <a:t>ysclid=lch4cf6rzu164869197</a:t>
            </a:r>
            <a:r>
              <a:rPr lang="ru-RU" dirty="0" smtClean="0"/>
              <a:t> </a:t>
            </a:r>
            <a:endParaRPr lang="ru-RU" dirty="0" smtClean="0"/>
          </a:p>
          <a:p>
            <a:endParaRPr lang="ru-RU" dirty="0"/>
          </a:p>
          <a:p>
            <a:r>
              <a:rPr lang="en-US" dirty="0">
                <a:hlinkClick r:id="rId4"/>
              </a:rPr>
              <a:t>https://</a:t>
            </a:r>
            <a:r>
              <a:rPr lang="en-US" dirty="0" smtClean="0">
                <a:hlinkClick r:id="rId4"/>
              </a:rPr>
              <a:t>pochitai-ka.ru/204-zimujuschie-pticy-kartochki-s-kartinkoj-i-nazvaniem.html</a:t>
            </a:r>
            <a:endParaRPr lang="ru-RU" dirty="0" smtClean="0"/>
          </a:p>
          <a:p>
            <a:endParaRPr lang="ru-RU" dirty="0"/>
          </a:p>
          <a:p>
            <a:r>
              <a:rPr lang="en-US" dirty="0">
                <a:hlinkClick r:id="rId5"/>
              </a:rPr>
              <a:t>https://</a:t>
            </a:r>
            <a:r>
              <a:rPr lang="en-US" dirty="0" smtClean="0">
                <a:hlinkClick r:id="rId5"/>
              </a:rPr>
              <a:t>infourok.ru/albom-zimuyuschie-i-perelyotnie-ptici-2491368.html?ysclid=lckei3xpgy18951584</a:t>
            </a:r>
            <a:endParaRPr lang="ru-RU" dirty="0" smtClean="0"/>
          </a:p>
          <a:p>
            <a:endParaRPr lang="ru-RU" dirty="0"/>
          </a:p>
          <a:p>
            <a:r>
              <a:rPr lang="en-US" dirty="0">
                <a:hlinkClick r:id="rId6"/>
              </a:rPr>
              <a:t>https://</a:t>
            </a:r>
            <a:r>
              <a:rPr lang="en-US" dirty="0" smtClean="0">
                <a:hlinkClick r:id="rId6"/>
              </a:rPr>
              <a:t>infourok.ru/kartoteka-didakticheskih-igr-po-teme-pticy-5162081.html?ysclid=lckek3t92l178298480</a:t>
            </a:r>
            <a:endParaRPr lang="ru-RU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06239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Объект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87"/>
            <a:ext cx="9165697" cy="6856513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361355" y="383491"/>
            <a:ext cx="3418557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 smtClean="0">
                <a:cs typeface="Times New Roman" panose="02020603050405020304" pitchFamily="18" charset="0"/>
              </a:rPr>
              <a:t>3.</a:t>
            </a:r>
          </a:p>
          <a:p>
            <a:r>
              <a:rPr lang="ru-RU" b="1" i="1" dirty="0" smtClean="0">
                <a:cs typeface="Times New Roman" panose="02020603050405020304" pitchFamily="18" charset="0"/>
              </a:rPr>
              <a:t>Кар-кар-кар</a:t>
            </a:r>
            <a:r>
              <a:rPr lang="ru-RU" b="1" i="1" dirty="0">
                <a:cs typeface="Times New Roman" panose="02020603050405020304" pitchFamily="18" charset="0"/>
              </a:rPr>
              <a:t>! Кричит плутовка!</a:t>
            </a:r>
          </a:p>
          <a:p>
            <a:r>
              <a:rPr lang="ru-RU" b="1" i="1" dirty="0">
                <a:cs typeface="Times New Roman" panose="02020603050405020304" pitchFamily="18" charset="0"/>
              </a:rPr>
              <a:t>Ну и ловкая воровка! </a:t>
            </a:r>
          </a:p>
          <a:p>
            <a:r>
              <a:rPr lang="ru-RU" b="1" i="1" dirty="0">
                <a:cs typeface="Times New Roman" panose="02020603050405020304" pitchFamily="18" charset="0"/>
              </a:rPr>
              <a:t>Все блестящие вещицы очень любит эта птица!</a:t>
            </a:r>
          </a:p>
          <a:p>
            <a:r>
              <a:rPr lang="ru-RU" b="1" i="1" dirty="0">
                <a:cs typeface="Times New Roman" panose="02020603050405020304" pitchFamily="18" charset="0"/>
              </a:rPr>
              <a:t>И она вам всем знакома, как зовут её?...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355" y="2796820"/>
            <a:ext cx="3617017" cy="361701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00CC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13" r="11413"/>
          <a:stretch/>
        </p:blipFill>
        <p:spPr>
          <a:xfrm>
            <a:off x="4334638" y="2829592"/>
            <a:ext cx="4474793" cy="355147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00CC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6" name="TextBox 15"/>
          <p:cNvSpPr txBox="1"/>
          <p:nvPr/>
        </p:nvSpPr>
        <p:spPr>
          <a:xfrm>
            <a:off x="5364088" y="798988"/>
            <a:ext cx="293221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>
                <a:cs typeface="Times New Roman" panose="02020603050405020304" pitchFamily="18" charset="0"/>
              </a:rPr>
              <a:t>4.</a:t>
            </a:r>
          </a:p>
          <a:p>
            <a:r>
              <a:rPr lang="ru-RU" b="1" i="1" dirty="0" smtClean="0">
                <a:cs typeface="Times New Roman" panose="02020603050405020304" pitchFamily="18" charset="0"/>
              </a:rPr>
              <a:t>С </a:t>
            </a:r>
            <a:r>
              <a:rPr lang="ru-RU" b="1" i="1" dirty="0">
                <a:cs typeface="Times New Roman" panose="02020603050405020304" pitchFamily="18" charset="0"/>
              </a:rPr>
              <a:t>желтой грудкой у окошка Собирает шустро </a:t>
            </a:r>
            <a:r>
              <a:rPr lang="ru-RU" b="1" i="1" dirty="0" smtClean="0">
                <a:cs typeface="Times New Roman" panose="02020603050405020304" pitchFamily="18" charset="0"/>
              </a:rPr>
              <a:t>крошки. </a:t>
            </a:r>
            <a:r>
              <a:rPr lang="ru-RU" b="1" i="1" dirty="0">
                <a:cs typeface="Times New Roman" panose="02020603050405020304" pitchFamily="18" charset="0"/>
              </a:rPr>
              <a:t>Отгадайте что за птица? </a:t>
            </a:r>
            <a:r>
              <a:rPr lang="ru-RU" b="1" i="1" dirty="0" smtClean="0">
                <a:cs typeface="Times New Roman" panose="02020603050405020304" pitchFamily="18" charset="0"/>
              </a:rPr>
              <a:t>Называется…</a:t>
            </a:r>
            <a:endParaRPr lang="ru-RU" b="1" i="1" dirty="0"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3429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Объект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87"/>
            <a:ext cx="9165697" cy="6856513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467544" y="4046937"/>
            <a:ext cx="314434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 smtClean="0"/>
              <a:t>5.</a:t>
            </a:r>
          </a:p>
          <a:p>
            <a:r>
              <a:rPr lang="ru-RU" b="1" i="1" dirty="0" smtClean="0"/>
              <a:t>Чернокрылый</a:t>
            </a:r>
            <a:r>
              <a:rPr lang="ru-RU" b="1" i="1" dirty="0"/>
              <a:t>, </a:t>
            </a:r>
            <a:r>
              <a:rPr lang="ru-RU" b="1" i="1" dirty="0" smtClean="0"/>
              <a:t>красногрудый</a:t>
            </a:r>
            <a:r>
              <a:rPr lang="ru-RU" b="1" i="1" dirty="0"/>
              <a:t>, И зимой найдет приют: Не боится он простуды — С первым снегом тут как тут!</a:t>
            </a:r>
            <a:br>
              <a:rPr lang="ru-RU" b="1" i="1" dirty="0"/>
            </a:br>
            <a:r>
              <a:rPr lang="ru-RU" dirty="0"/>
              <a:t/>
            </a:r>
            <a:br>
              <a:rPr lang="ru-RU" dirty="0"/>
            </a:br>
            <a:endParaRPr lang="ru-RU" dirty="0">
              <a:effectLst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092"/>
          <a:stretch/>
        </p:blipFill>
        <p:spPr>
          <a:xfrm>
            <a:off x="347531" y="541650"/>
            <a:ext cx="3816424" cy="286582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00CC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4"/>
          <a:srcRect l="7988" r="4814"/>
          <a:stretch/>
        </p:blipFill>
        <p:spPr>
          <a:xfrm>
            <a:off x="4788024" y="3284984"/>
            <a:ext cx="3890988" cy="293294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00CC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6" name="TextBox 15"/>
          <p:cNvSpPr txBox="1"/>
          <p:nvPr/>
        </p:nvSpPr>
        <p:spPr>
          <a:xfrm>
            <a:off x="5220072" y="616539"/>
            <a:ext cx="3661067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 smtClean="0">
                <a:cs typeface="Times New Roman" panose="02020603050405020304" pitchFamily="18" charset="0"/>
              </a:rPr>
              <a:t>6.</a:t>
            </a:r>
          </a:p>
          <a:p>
            <a:r>
              <a:rPr lang="ru-RU" b="1" i="1" dirty="0" smtClean="0">
                <a:cs typeface="Times New Roman" panose="02020603050405020304" pitchFamily="18" charset="0"/>
              </a:rPr>
              <a:t>Птицей мира он зовется. </a:t>
            </a:r>
          </a:p>
          <a:p>
            <a:r>
              <a:rPr lang="ru-RU" b="1" i="1" dirty="0" smtClean="0">
                <a:cs typeface="Times New Roman" panose="02020603050405020304" pitchFamily="18" charset="0"/>
              </a:rPr>
              <a:t>С крыш стрелой к земле несется,</a:t>
            </a:r>
          </a:p>
          <a:p>
            <a:r>
              <a:rPr lang="ru-RU" b="1" i="1" dirty="0" smtClean="0">
                <a:cs typeface="Times New Roman" panose="02020603050405020304" pitchFamily="18" charset="0"/>
              </a:rPr>
              <a:t>Если видит гору крошек.</a:t>
            </a:r>
          </a:p>
          <a:p>
            <a:r>
              <a:rPr lang="ru-RU" b="1" i="1" dirty="0" smtClean="0">
                <a:cs typeface="Times New Roman" panose="02020603050405020304" pitchFamily="18" charset="0"/>
              </a:rPr>
              <a:t>Сизый, белый и хороший. </a:t>
            </a:r>
            <a:endParaRPr lang="ru-RU" b="1" i="1" dirty="0"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2612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1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Объект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87"/>
            <a:ext cx="9165697" cy="6856513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516991" y="575890"/>
            <a:ext cx="2880320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 smtClean="0"/>
              <a:t>7.</a:t>
            </a:r>
          </a:p>
          <a:p>
            <a:r>
              <a:rPr lang="ru-RU" b="1" i="1" dirty="0" smtClean="0"/>
              <a:t>Всю </a:t>
            </a:r>
            <a:r>
              <a:rPr lang="ru-RU" b="1" i="1" dirty="0"/>
              <a:t>ночь летает - мышей добывает.</a:t>
            </a:r>
            <a:br>
              <a:rPr lang="ru-RU" b="1" i="1" dirty="0"/>
            </a:br>
            <a:r>
              <a:rPr lang="ru-RU" b="1" i="1" dirty="0"/>
              <a:t>А станет светло - спать летит в дупло</a:t>
            </a:r>
            <a:r>
              <a:rPr lang="ru-RU" b="1" i="1" dirty="0" smtClean="0"/>
              <a:t>.</a:t>
            </a:r>
          </a:p>
          <a:p>
            <a:endParaRPr lang="ru-RU" sz="2400" b="1" i="1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88" r="27163"/>
          <a:stretch/>
        </p:blipFill>
        <p:spPr>
          <a:xfrm>
            <a:off x="416732" y="2668004"/>
            <a:ext cx="3009179" cy="374630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00CC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Прямоугольник 6"/>
          <p:cNvSpPr/>
          <p:nvPr/>
        </p:nvSpPr>
        <p:spPr>
          <a:xfrm>
            <a:off x="4140486" y="5157192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i="1" dirty="0" smtClean="0"/>
              <a:t>8. </a:t>
            </a:r>
          </a:p>
          <a:p>
            <a:r>
              <a:rPr lang="ru-RU" b="1" i="1" dirty="0" smtClean="0"/>
              <a:t>Непоседа </a:t>
            </a:r>
            <a:r>
              <a:rPr lang="ru-RU" b="1" i="1" dirty="0"/>
              <a:t>пёстрая, птица длиннохвостая,</a:t>
            </a:r>
          </a:p>
          <a:p>
            <a:r>
              <a:rPr lang="ru-RU" b="1" i="1" dirty="0"/>
              <a:t>Птица говорливая, самая болтливая.</a:t>
            </a: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50" b="7476"/>
          <a:stretch/>
        </p:blipFill>
        <p:spPr>
          <a:xfrm>
            <a:off x="4132637" y="593937"/>
            <a:ext cx="4427984" cy="415409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00CC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38634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Объект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65697" cy="6856513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611560" y="836712"/>
            <a:ext cx="2592288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 smtClean="0"/>
              <a:t>9. </a:t>
            </a:r>
          </a:p>
          <a:p>
            <a:r>
              <a:rPr lang="ru-RU" b="1" i="1" dirty="0" smtClean="0"/>
              <a:t>Солнце </a:t>
            </a:r>
            <a:r>
              <a:rPr lang="ru-RU" b="1" i="1" dirty="0"/>
              <a:t>греет у порога И растаяли сугробы, Потекли рекой ручьи, Прилетели к нам …</a:t>
            </a:r>
            <a:br>
              <a:rPr lang="ru-RU" b="1" i="1" dirty="0"/>
            </a:br>
            <a:r>
              <a:rPr lang="ru-RU" b="1" i="1" dirty="0"/>
              <a:t/>
            </a:r>
            <a:br>
              <a:rPr lang="ru-RU" b="1" i="1" dirty="0"/>
            </a:br>
            <a:endParaRPr lang="ru-RU" b="1" i="1" dirty="0">
              <a:effectLst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26" t="9838" r="4326" b="3931"/>
          <a:stretch/>
        </p:blipFill>
        <p:spPr>
          <a:xfrm>
            <a:off x="4582848" y="347194"/>
            <a:ext cx="3366120" cy="245726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00CC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01"/>
          <a:stretch/>
        </p:blipFill>
        <p:spPr>
          <a:xfrm>
            <a:off x="4551335" y="3150169"/>
            <a:ext cx="3366120" cy="320041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00CC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4" name="Прямоугольник 13"/>
          <p:cNvSpPr/>
          <p:nvPr/>
        </p:nvSpPr>
        <p:spPr>
          <a:xfrm>
            <a:off x="587833" y="3548087"/>
            <a:ext cx="3024336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 smtClean="0"/>
              <a:t>10.</a:t>
            </a:r>
          </a:p>
          <a:p>
            <a:r>
              <a:rPr lang="ru-RU" b="1" i="1" dirty="0" smtClean="0"/>
              <a:t>На </a:t>
            </a:r>
            <a:r>
              <a:rPr lang="ru-RU" b="1" i="1" dirty="0"/>
              <a:t>шесте — веселый дом С круглым маленьким окном. Чтоб уснули дети, Дом качает ветер. </a:t>
            </a:r>
            <a:endParaRPr lang="ru-RU" b="1" i="1" dirty="0" smtClean="0"/>
          </a:p>
          <a:p>
            <a:r>
              <a:rPr lang="ru-RU" b="1" i="1" dirty="0" smtClean="0"/>
              <a:t>На </a:t>
            </a:r>
            <a:r>
              <a:rPr lang="ru-RU" b="1" i="1" dirty="0"/>
              <a:t>крыльце поет отец— Он и летчик, и певец.</a:t>
            </a:r>
            <a:br>
              <a:rPr lang="ru-RU" b="1" i="1" dirty="0"/>
            </a:br>
            <a:r>
              <a:rPr lang="ru-RU" b="1" i="1" dirty="0"/>
              <a:t/>
            </a:r>
            <a:br>
              <a:rPr lang="ru-RU" b="1" i="1" dirty="0"/>
            </a:br>
            <a:endParaRPr lang="ru-RU" b="1" i="1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598227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65697" cy="6856513"/>
          </a:xfrm>
          <a:prstGeom prst="rect">
            <a:avLst/>
          </a:prstGeom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290176" y="-17422"/>
            <a:ext cx="8242758" cy="8543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000" b="1" i="1" dirty="0" smtClean="0">
                <a:solidFill>
                  <a:srgbClr val="0000CC"/>
                </a:solidFill>
                <a:latin typeface="+mn-lt"/>
                <a:cs typeface="Times New Roman" panose="02020603050405020304" pitchFamily="18" charset="0"/>
              </a:rPr>
              <a:t>Угадай птицу по описанию</a:t>
            </a:r>
            <a:endParaRPr lang="ru-RU" sz="4000" i="1" dirty="0">
              <a:solidFill>
                <a:srgbClr val="0000CC"/>
              </a:solidFill>
              <a:latin typeface="+mn-lt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79512" y="776897"/>
            <a:ext cx="7017466" cy="2616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1" i="1" dirty="0"/>
              <a:t>С</a:t>
            </a:r>
            <a:r>
              <a:rPr lang="ru-RU" b="1" i="1" dirty="0" smtClean="0"/>
              <a:t>ерая</a:t>
            </a:r>
            <a:r>
              <a:rPr lang="ru-RU" b="1" i="1" dirty="0"/>
              <a:t>, хитрая, крикливая, проворная – </a:t>
            </a:r>
            <a:endParaRPr lang="ru-RU" b="1" i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1" i="1" dirty="0"/>
              <a:t>М</a:t>
            </a:r>
            <a:r>
              <a:rPr lang="ru-RU" b="1" i="1" dirty="0" smtClean="0"/>
              <a:t>аленький</a:t>
            </a:r>
            <a:r>
              <a:rPr lang="ru-RU" b="1" i="1" dirty="0"/>
              <a:t>, красивый, красногрудый, </a:t>
            </a:r>
            <a:r>
              <a:rPr lang="ru-RU" b="1" i="1" dirty="0" smtClean="0"/>
              <a:t>чернохвостый -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1" i="1" dirty="0"/>
              <a:t>С</a:t>
            </a:r>
            <a:r>
              <a:rPr lang="ru-RU" b="1" i="1" dirty="0" smtClean="0"/>
              <a:t>ерый</a:t>
            </a:r>
            <a:r>
              <a:rPr lang="ru-RU" b="1" i="1" dirty="0"/>
              <a:t>, длинноклювый, длинноногий, длинношеий – </a:t>
            </a:r>
            <a:endParaRPr lang="ru-RU" b="1" i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1" i="1" dirty="0"/>
              <a:t>Х</a:t>
            </a:r>
            <a:r>
              <a:rPr lang="ru-RU" b="1" i="1" dirty="0" smtClean="0"/>
              <a:t>ищная</a:t>
            </a:r>
            <a:r>
              <a:rPr lang="ru-RU" b="1" i="1" dirty="0"/>
              <a:t>, бесшумная, </a:t>
            </a:r>
            <a:r>
              <a:rPr lang="ru-RU" b="1" i="1" dirty="0" err="1"/>
              <a:t>круглоглазая</a:t>
            </a:r>
            <a:r>
              <a:rPr lang="ru-RU" b="1" i="1" dirty="0"/>
              <a:t>, </a:t>
            </a:r>
            <a:r>
              <a:rPr lang="ru-RU" b="1" i="1" dirty="0" smtClean="0"/>
              <a:t>пестрая -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1" i="1" dirty="0"/>
              <a:t>Ч</a:t>
            </a:r>
            <a:r>
              <a:rPr lang="ru-RU" b="1" i="1" dirty="0" smtClean="0"/>
              <a:t>ерная</a:t>
            </a:r>
            <a:r>
              <a:rPr lang="ru-RU" b="1" i="1" dirty="0"/>
              <a:t>, белобокая, красивая, </a:t>
            </a:r>
            <a:r>
              <a:rPr lang="ru-RU" b="1" i="1" dirty="0" smtClean="0"/>
              <a:t>длиннохвостая –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1" i="1" dirty="0"/>
              <a:t>М</a:t>
            </a:r>
            <a:r>
              <a:rPr lang="ru-RU" b="1" i="1" dirty="0" smtClean="0"/>
              <a:t>аленький</a:t>
            </a:r>
            <a:r>
              <a:rPr lang="ru-RU" b="1" i="1" dirty="0"/>
              <a:t>, шустрый, коричневый, </a:t>
            </a:r>
            <a:r>
              <a:rPr lang="ru-RU" b="1" i="1" dirty="0" smtClean="0"/>
              <a:t>прыгучий –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1" i="1" dirty="0"/>
              <a:t>К</a:t>
            </a:r>
            <a:r>
              <a:rPr lang="ru-RU" b="1" i="1" dirty="0" smtClean="0"/>
              <a:t>расный, </a:t>
            </a:r>
            <a:r>
              <a:rPr lang="ru-RU" b="1" i="1" dirty="0" err="1" smtClean="0"/>
              <a:t>крестоклювый</a:t>
            </a:r>
            <a:r>
              <a:rPr lang="ru-RU" b="1" i="1" dirty="0" smtClean="0"/>
              <a:t>, лесной, темнокрылый -</a:t>
            </a:r>
            <a:endParaRPr lang="ru-RU" b="1" i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2000" b="1" i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b="1" i="1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548"/>
          <a:stretch/>
        </p:blipFill>
        <p:spPr>
          <a:xfrm>
            <a:off x="6879253" y="935150"/>
            <a:ext cx="1845960" cy="145833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50" r="2751" b="17516"/>
          <a:stretch/>
        </p:blipFill>
        <p:spPr>
          <a:xfrm>
            <a:off x="6911490" y="2771491"/>
            <a:ext cx="1828022" cy="159560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7" t="9230" r="32743" b="5736"/>
          <a:stretch/>
        </p:blipFill>
        <p:spPr>
          <a:xfrm>
            <a:off x="6942680" y="4687837"/>
            <a:ext cx="1831088" cy="1782259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00" t="4640" r="16138" b="3380"/>
          <a:stretch/>
        </p:blipFill>
        <p:spPr>
          <a:xfrm>
            <a:off x="4973568" y="3343707"/>
            <a:ext cx="1777020" cy="2543578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3557" y="3815774"/>
            <a:ext cx="2559109" cy="1599443"/>
          </a:xfrm>
          <a:prstGeom prst="rect">
            <a:avLst/>
          </a:prstGeom>
        </p:spPr>
      </p:pic>
      <p:pic>
        <p:nvPicPr>
          <p:cNvPr id="17" name="Рисунок 16" descr="https://placepic.ru/wp-content/uploads/2019/04/25232185.jpg"/>
          <p:cNvPicPr/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59"/>
          <a:stretch/>
        </p:blipFill>
        <p:spPr bwMode="auto">
          <a:xfrm>
            <a:off x="269115" y="3073105"/>
            <a:ext cx="1832447" cy="163002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35" t="10940" r="10311" b="19760"/>
          <a:stretch/>
        </p:blipFill>
        <p:spPr>
          <a:xfrm>
            <a:off x="269115" y="4996555"/>
            <a:ext cx="1803683" cy="1566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560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Объект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87"/>
            <a:ext cx="9165697" cy="6856513"/>
          </a:xfrm>
          <a:prstGeom prst="rect">
            <a:avLst/>
          </a:prstGeom>
          <a:ln>
            <a:noFill/>
          </a:ln>
        </p:spPr>
      </p:pic>
      <p:sp>
        <p:nvSpPr>
          <p:cNvPr id="10" name="Заголовок 1"/>
          <p:cNvSpPr txBox="1">
            <a:spLocks/>
          </p:cNvSpPr>
          <p:nvPr/>
        </p:nvSpPr>
        <p:spPr>
          <a:xfrm>
            <a:off x="461469" y="188640"/>
            <a:ext cx="8242758" cy="8543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000" b="1" i="1" dirty="0" smtClean="0">
                <a:solidFill>
                  <a:srgbClr val="0000CC"/>
                </a:solidFill>
                <a:latin typeface="+mn-lt"/>
                <a:cs typeface="Times New Roman" panose="02020603050405020304" pitchFamily="18" charset="0"/>
              </a:rPr>
              <a:t>Назови птиц одним словом</a:t>
            </a:r>
            <a:endParaRPr lang="ru-RU" sz="4000" i="1" dirty="0">
              <a:solidFill>
                <a:srgbClr val="0000CC"/>
              </a:solidFill>
              <a:latin typeface="+mn-lt"/>
            </a:endParaRPr>
          </a:p>
        </p:txBody>
      </p:sp>
      <p:pic>
        <p:nvPicPr>
          <p:cNvPr id="11" name="Рисунок 12" descr="https://avatars.dzeninfra.ru/get-zen_doc/1653873/pub_5c7678e175283300b3e05cfb_5c7678f85ec51000c77789f0/scale_1200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52"/>
          <a:stretch/>
        </p:blipFill>
        <p:spPr bwMode="auto">
          <a:xfrm>
            <a:off x="3220794" y="1172090"/>
            <a:ext cx="2371225" cy="206855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00CC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7" descr="http://icon.s.photosight.ru/img/a/1f8/3762529_larg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35" t="10966" r="6680"/>
          <a:stretch>
            <a:fillRect/>
          </a:stretch>
        </p:blipFill>
        <p:spPr bwMode="auto">
          <a:xfrm>
            <a:off x="6406224" y="1172091"/>
            <a:ext cx="2310388" cy="206855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00CC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5" descr="http://img15.nnm.ru/f/7/8/6/5/05b41bc2e05bab01fec5869c1d5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55" t="1302" r="32524" b="2438"/>
          <a:stretch>
            <a:fillRect/>
          </a:stretch>
        </p:blipFill>
        <p:spPr bwMode="auto">
          <a:xfrm>
            <a:off x="259682" y="1144421"/>
            <a:ext cx="2200073" cy="296048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00CC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Косатка это акула или дельфин?"/>
          <p:cNvPicPr>
            <a:picLocks noChangeAspect="1" noChangeArrowheads="1"/>
          </p:cNvPicPr>
          <p:nvPr/>
        </p:nvPicPr>
        <p:blipFill rotWithShape="1">
          <a:blip r:embed="rId6"/>
          <a:srcRect l="3935" t="4066" r="1567" b="4025"/>
          <a:stretch/>
        </p:blipFill>
        <p:spPr bwMode="auto">
          <a:xfrm>
            <a:off x="4582848" y="3769339"/>
            <a:ext cx="3182448" cy="198110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00CC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Заголовок 1"/>
          <p:cNvSpPr txBox="1">
            <a:spLocks/>
          </p:cNvSpPr>
          <p:nvPr/>
        </p:nvSpPr>
        <p:spPr>
          <a:xfrm>
            <a:off x="4429507" y="6001178"/>
            <a:ext cx="2055272" cy="64990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800" b="1" i="1" dirty="0" smtClean="0">
                <a:solidFill>
                  <a:srgbClr val="0000CC"/>
                </a:solidFill>
                <a:latin typeface="+mn-lt"/>
                <a:cs typeface="Times New Roman" panose="02020603050405020304" pitchFamily="18" charset="0"/>
              </a:rPr>
              <a:t>перелётные</a:t>
            </a:r>
            <a:endParaRPr lang="ru-RU" sz="1800" i="1" dirty="0">
              <a:solidFill>
                <a:srgbClr val="0000CC"/>
              </a:solidFill>
              <a:latin typeface="+mn-lt"/>
            </a:endParaRPr>
          </a:p>
        </p:txBody>
      </p:sp>
      <p:pic>
        <p:nvPicPr>
          <p:cNvPr id="16" name="Рисунок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30" t="6937" r="4039" b="9819"/>
          <a:stretch>
            <a:fillRect/>
          </a:stretch>
        </p:blipFill>
        <p:spPr bwMode="auto">
          <a:xfrm>
            <a:off x="580778" y="4459165"/>
            <a:ext cx="3052210" cy="209214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00CC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7497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87"/>
            <a:ext cx="9165697" cy="6856513"/>
          </a:xfrm>
          <a:prstGeom prst="rect">
            <a:avLst/>
          </a:prstGeom>
          <a:ln>
            <a:noFill/>
          </a:ln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461469" y="188640"/>
            <a:ext cx="8242758" cy="8543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000" b="1" i="1" dirty="0" smtClean="0">
                <a:solidFill>
                  <a:srgbClr val="0000CC"/>
                </a:solidFill>
                <a:latin typeface="+mn-lt"/>
                <a:cs typeface="Times New Roman" panose="02020603050405020304" pitchFamily="18" charset="0"/>
              </a:rPr>
              <a:t>Назови птиц одним словом</a:t>
            </a:r>
            <a:endParaRPr lang="ru-RU" sz="4000" i="1" dirty="0">
              <a:solidFill>
                <a:srgbClr val="0000CC"/>
              </a:solidFill>
              <a:latin typeface="+mn-lt"/>
            </a:endParaRPr>
          </a:p>
        </p:txBody>
      </p:sp>
      <p:pic>
        <p:nvPicPr>
          <p:cNvPr id="4" name="Рисунок 3" descr="https://avatars.dzeninfra.ru/get-zen_doc/4423511/pub_61c363d9e03014225d25d9cd_61c363e2e453b9461f0e6e12/scale_1200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26" t="10161" r="32652"/>
          <a:stretch/>
        </p:blipFill>
        <p:spPr bwMode="auto">
          <a:xfrm>
            <a:off x="6815719" y="1823635"/>
            <a:ext cx="1971987" cy="306362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00CC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5" t="11800" r="16699" b="10441"/>
          <a:stretch/>
        </p:blipFill>
        <p:spPr>
          <a:xfrm>
            <a:off x="3692817" y="3869445"/>
            <a:ext cx="2744912" cy="180840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00CC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581"/>
          <a:stretch/>
        </p:blipFill>
        <p:spPr>
          <a:xfrm>
            <a:off x="3772740" y="1383517"/>
            <a:ext cx="2664989" cy="177648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00CC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1" r="12569"/>
          <a:stretch/>
        </p:blipFill>
        <p:spPr>
          <a:xfrm>
            <a:off x="617328" y="1355568"/>
            <a:ext cx="2675744" cy="17854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00CC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Заголовок 1"/>
          <p:cNvSpPr txBox="1">
            <a:spLocks/>
          </p:cNvSpPr>
          <p:nvPr/>
        </p:nvSpPr>
        <p:spPr>
          <a:xfrm>
            <a:off x="3293072" y="5809976"/>
            <a:ext cx="2055272" cy="64990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800" b="1" i="1" dirty="0" smtClean="0">
                <a:solidFill>
                  <a:srgbClr val="0000CC"/>
                </a:solidFill>
                <a:latin typeface="+mn-lt"/>
                <a:cs typeface="Times New Roman" panose="02020603050405020304" pitchFamily="18" charset="0"/>
              </a:rPr>
              <a:t>зимующие</a:t>
            </a:r>
            <a:endParaRPr lang="ru-RU" sz="1800" i="1" dirty="0">
              <a:solidFill>
                <a:srgbClr val="0000CC"/>
              </a:solidFill>
              <a:latin typeface="+mn-lt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4" t="7538" b="14872"/>
          <a:stretch/>
        </p:blipFill>
        <p:spPr>
          <a:xfrm>
            <a:off x="617328" y="3896441"/>
            <a:ext cx="2663583" cy="186704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00CC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44156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z="2400" b="1" i="1" dirty="0" smtClean="0"/>
        </a:defPPr>
      </a:lstStyle>
    </a:txDef>
  </a:objectDefaults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Civic</Template>
  <TotalTime>1916</TotalTime>
  <Words>377</Words>
  <Application>Microsoft Office PowerPoint</Application>
  <PresentationFormat>Экран (4:3)</PresentationFormat>
  <Paragraphs>68</Paragraphs>
  <Slides>23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7" baseType="lpstr">
      <vt:lpstr>Arial</vt:lpstr>
      <vt:lpstr>Calibri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Молодцы!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Домашние  животные</dc:title>
  <dc:creator>ASER</dc:creator>
  <cp:lastModifiedBy>Пользователь</cp:lastModifiedBy>
  <cp:revision>202</cp:revision>
  <dcterms:created xsi:type="dcterms:W3CDTF">2013-12-04T17:33:17Z</dcterms:created>
  <dcterms:modified xsi:type="dcterms:W3CDTF">2023-01-23T08:40:00Z</dcterms:modified>
</cp:coreProperties>
</file>