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1" r:id="rId3"/>
    <p:sldId id="310" r:id="rId4"/>
    <p:sldId id="316" r:id="rId5"/>
    <p:sldId id="318" r:id="rId6"/>
    <p:sldId id="319" r:id="rId7"/>
    <p:sldId id="322" r:id="rId8"/>
    <p:sldId id="324" r:id="rId9"/>
    <p:sldId id="325" r:id="rId10"/>
    <p:sldId id="32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oombob.ru/img/picture/Apr/07/191915e20b626b87f0d0a16d3dad5e0f/4.jpg" TargetMode="External"/><Relationship Id="rId3" Type="http://schemas.openxmlformats.org/officeDocument/2006/relationships/hyperlink" Target="http://www.coollady.ru/pic/0003/041/07.jpg" TargetMode="External"/><Relationship Id="rId7" Type="http://schemas.openxmlformats.org/officeDocument/2006/relationships/hyperlink" Target="http://yartoys.ru/shop/images/big/169045.jpeg" TargetMode="External"/><Relationship Id="rId2" Type="http://schemas.openxmlformats.org/officeDocument/2006/relationships/hyperlink" Target="http://img-fotki.yandex.ru/get/9319/47407354.c72/0_12b122_f32113e4_orig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vkaubad.com/photos/39/455/small/629dc949f0efe29a0e9b83cd35a9a632.jpg" TargetMode="External"/><Relationship Id="rId5" Type="http://schemas.openxmlformats.org/officeDocument/2006/relationships/hyperlink" Target="http://raduga.name/wp-content/uploads/2014/11/332.png" TargetMode="External"/><Relationship Id="rId4" Type="http://schemas.openxmlformats.org/officeDocument/2006/relationships/hyperlink" Target="http://boombob.ru/img/picture/Apr/09/594f4a6d04e26bea7ed4a8d18bf187c8/1.jpg" TargetMode="External"/><Relationship Id="rId9" Type="http://schemas.openxmlformats.org/officeDocument/2006/relationships/hyperlink" Target="http://www.yenislayt.com/upload/7814b8f5d9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411760" y="1052736"/>
            <a:ext cx="4918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6350" cmpd="sng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Маленькие слова</a:t>
            </a:r>
            <a:endParaRPr lang="ru-RU" sz="4800" b="1" dirty="0" smtClean="0">
              <a:ln w="6350" cmpd="sng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6350" cmpd="sng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</a:t>
            </a:r>
            <a:r>
              <a:rPr lang="ru-RU" sz="4800" b="1" dirty="0" smtClean="0">
                <a:ln w="6350" cmpd="sng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«ПОД»</a:t>
            </a:r>
            <a:endParaRPr lang="ru-RU" sz="4800" b="1" dirty="0">
              <a:ln w="6350" cmpd="sng">
                <a:solidFill>
                  <a:srgbClr val="00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220072" y="6021288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 учитель-логопед </a:t>
            </a:r>
            <a:r>
              <a:rPr lang="ru-RU" sz="1600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Нижегородова</a:t>
            </a:r>
            <a:r>
              <a:rPr lang="ru-RU" sz="1600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</a:t>
            </a:r>
            <a:r>
              <a:rPr lang="ru-RU" sz="1600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endParaRPr lang="ru-RU" sz="16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63688" y="188640"/>
            <a:ext cx="61206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Иркутска детский сад №83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55754" t="36063" r="8336" b="35888"/>
          <a:stretch>
            <a:fillRect/>
          </a:stretch>
        </p:blipFill>
        <p:spPr bwMode="auto">
          <a:xfrm>
            <a:off x="755576" y="2780928"/>
            <a:ext cx="2736304" cy="3024336"/>
          </a:xfrm>
          <a:prstGeom prst="rect">
            <a:avLst/>
          </a:prstGeom>
          <a:noFill/>
        </p:spPr>
      </p:pic>
      <p:pic>
        <p:nvPicPr>
          <p:cNvPr id="12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7560" t="36063" r="56530" b="35888"/>
          <a:stretch>
            <a:fillRect/>
          </a:stretch>
        </p:blipFill>
        <p:spPr bwMode="auto">
          <a:xfrm flipH="1">
            <a:off x="4788024" y="2780928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://img-fotki.yandex.ru/get/9319/47407354.c72/0_12b122_f32113e4_orig.png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жёлтая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птичка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://www.coollady.ru/pic/0003/041/07.jpg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ветка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://boombob.ru/img/picture/Apr/09/594f4a6d04e26bea7ed4a8d18bf187c8/1.jpg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девочка ПОД стулом. мальчик НА стуле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raduga.name/wp-content/uploads/2014/11/332.png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антонимы яблоко НА, ПОД столом. Муравей, мышь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http://mvkaubad.com/photos/39/455/small/629dc949f0efe29a0e9b83cd35a9a632.jpg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красный мяч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http://yartoys.ru/shop/images/big/169045.jpeg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розовый мяч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http://boombob.ru/img/picture/Apr/07/191915e20b626b87f0d0a16d3dad5e0f/4.jpg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стол и стул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http://www.yenislayt.com/upload/7814b8f5d9.png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скамейка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322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852936"/>
            <a:ext cx="264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6064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Маленькие слова (предлоги) НА – ПОД</a:t>
            </a:r>
          </a:p>
          <a:p>
            <a:r>
              <a:rPr lang="ru-RU" sz="1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marL="342900" indent="-342900">
              <a:buFontTx/>
              <a:buChar char="-"/>
            </a:pP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Учить понимать значение предлогов НА – ПОД;</a:t>
            </a:r>
          </a:p>
          <a:p>
            <a:pPr marL="342900" indent="-342900">
              <a:buFontTx/>
              <a:buChar char="-"/>
            </a:pP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чить правильно употреблять в речи предлоги с существительными;</a:t>
            </a:r>
          </a:p>
          <a:p>
            <a:pPr marL="342900" indent="-342900">
              <a:buFontTx/>
              <a:buChar char="-"/>
            </a:pP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ифференцировать предлоги НА – ПОД;</a:t>
            </a:r>
          </a:p>
          <a:p>
            <a:pPr marL="342900" indent="-342900">
              <a:buFontTx/>
              <a:buChar char="-"/>
            </a:pP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оставлять предложения с предлогами по сюжетным картинкам, по схеме предложения с предлогом.</a:t>
            </a:r>
          </a:p>
          <a:p>
            <a:pPr marL="342900" indent="-342900"/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учить анализировать предложения с предлогом;</a:t>
            </a:r>
          </a:p>
          <a:p>
            <a:pPr marL="342900" indent="-342900"/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Учить составлять схему предложения с предлогом.</a:t>
            </a:r>
            <a:endParaRPr lang="ru-RU" sz="1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umkarapuz.ru/2673-thickbox/mjach-poprygun-s-ruchkoy-d45.jpg"/>
          <p:cNvPicPr>
            <a:picLocks noChangeAspect="1" noChangeArrowheads="1"/>
          </p:cNvPicPr>
          <p:nvPr/>
        </p:nvPicPr>
        <p:blipFill>
          <a:blip r:embed="rId2" cstate="print"/>
          <a:srcRect l="13860" t="1596" r="11801" b="4241"/>
          <a:stretch>
            <a:fillRect/>
          </a:stretch>
        </p:blipFill>
        <p:spPr bwMode="auto">
          <a:xfrm>
            <a:off x="2843808" y="5229200"/>
            <a:ext cx="1080120" cy="1368152"/>
          </a:xfrm>
          <a:prstGeom prst="rect">
            <a:avLst/>
          </a:prstGeom>
          <a:noFill/>
        </p:spPr>
      </p:pic>
      <p:pic>
        <p:nvPicPr>
          <p:cNvPr id="21" name="Picture 2" descr="http://www.yenislayt.com/upload/7814b8f5d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032448" cy="249003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032448" y="44624"/>
            <a:ext cx="50760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Это … птичка. А это … мячик. Это … ветка. А это  … лавка.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Сейчас птичка и мячик будут играть с маленькими словами НА, ПОД. </a:t>
            </a:r>
          </a:p>
          <a:p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Поможешь им?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Куда закатился мяч?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Где поёт птичка? </a:t>
            </a:r>
            <a:endParaRPr lang="ru-RU" sz="11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www.coollady.ru/pic/0003/041/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3178412" cy="2446232"/>
          </a:xfrm>
          <a:prstGeom prst="rect">
            <a:avLst/>
          </a:prstGeom>
          <a:noFill/>
        </p:spPr>
      </p:pic>
      <p:pic>
        <p:nvPicPr>
          <p:cNvPr id="18" name="Picture 4" descr="http://img-fotki.yandex.ru/get/9319/47407354.c72/0_12b122_f32113e4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1300285" cy="223224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236296" y="5661248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80312" y="6165304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72400" y="56612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56612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64088" y="5301208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00192" y="56612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95736" y="3501008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339752" y="3068960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31840" y="350100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350100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323528" y="3140968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259632" y="350100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33472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646 -0.6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oombob.ru/img/picture/Apr/07/191915e20b626b87f0d0a16d3dad5e0f/4.jpg"/>
          <p:cNvPicPr>
            <a:picLocks noChangeAspect="1" noChangeArrowheads="1"/>
          </p:cNvPicPr>
          <p:nvPr/>
        </p:nvPicPr>
        <p:blipFill>
          <a:blip r:embed="rId2" cstate="print"/>
          <a:srcRect r="6054"/>
          <a:stretch>
            <a:fillRect/>
          </a:stretch>
        </p:blipFill>
        <p:spPr bwMode="auto">
          <a:xfrm>
            <a:off x="2447256" y="1993191"/>
            <a:ext cx="6696744" cy="4820185"/>
          </a:xfrm>
          <a:prstGeom prst="rect">
            <a:avLst/>
          </a:prstGeom>
          <a:noFill/>
        </p:spPr>
      </p:pic>
      <p:pic>
        <p:nvPicPr>
          <p:cNvPr id="3" name="Picture 2" descr="http://boombob.ru/img/picture/Apr/07/191915e20b626b87f0d0a16d3dad5e0f/4.jpg"/>
          <p:cNvPicPr>
            <a:picLocks noChangeAspect="1" noChangeArrowheads="1"/>
          </p:cNvPicPr>
          <p:nvPr/>
        </p:nvPicPr>
        <p:blipFill>
          <a:blip r:embed="rId3" cstate="print"/>
          <a:srcRect t="14302" r="68224" b="63224"/>
          <a:stretch>
            <a:fillRect/>
          </a:stretch>
        </p:blipFill>
        <p:spPr bwMode="auto">
          <a:xfrm flipH="1">
            <a:off x="4286637" y="2710094"/>
            <a:ext cx="2265075" cy="1011289"/>
          </a:xfrm>
          <a:prstGeom prst="rect">
            <a:avLst/>
          </a:prstGeom>
          <a:noFill/>
        </p:spPr>
      </p:pic>
      <p:sp>
        <p:nvSpPr>
          <p:cNvPr id="4" name="Блок-схема: сохраненные данные 3"/>
          <p:cNvSpPr/>
          <p:nvPr/>
        </p:nvSpPr>
        <p:spPr>
          <a:xfrm rot="5992012">
            <a:off x="5419423" y="2088218"/>
            <a:ext cx="298711" cy="1168582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yartoys.ru/shop/images/big/16904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" t="5457" r="11201" b="11857"/>
          <a:stretch>
            <a:fillRect/>
          </a:stretch>
        </p:blipFill>
        <p:spPr bwMode="auto">
          <a:xfrm flipH="1">
            <a:off x="1763688" y="5085184"/>
            <a:ext cx="1080120" cy="10801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4499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Это … стол. А это  … стул.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Скажи, где лежит розовый мяч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помощью схемы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Куда закатился красный мяч?</a:t>
            </a:r>
            <a:endParaRPr lang="ru-RU" sz="11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3861048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31840" y="4365104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38610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38610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38610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9512" y="3501008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051720" y="3861048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92280" y="1052736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36296" y="620688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28384" y="1052736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1052736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20072" y="1052736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283968" y="692696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156176" y="1052736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mvkaubad.com/photos/39/455/small/629dc949f0efe29a0e9b83cd35a9a63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99" t="11340" r="15793" b="14951"/>
          <a:stretch>
            <a:fillRect/>
          </a:stretch>
        </p:blipFill>
        <p:spPr bwMode="auto">
          <a:xfrm>
            <a:off x="395536" y="5013176"/>
            <a:ext cx="1080120" cy="110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2448 -0.3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68906 0.0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dn.a4y.biz/pics/2016-03/15/284828-eccbc87e4b5ce2fe28308fd9f2a7baf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196752"/>
            <a:ext cx="5201330" cy="4649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0040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Это … гриб. А это  … зайка. Это … ветка.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сидит зайка? (Зайка сидит ПОД веткой.)</a:t>
            </a:r>
          </a:p>
          <a:p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Щелчки мышью.</a:t>
            </a:r>
            <a:endParaRPr lang="ru-RU" sz="11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лежит ветка? (Ветка лежит НА мухоморе.)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гриб? (Гриб ПОД веткой.)</a:t>
            </a:r>
          </a:p>
          <a:p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Щелчок мышью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сидит зайка? (Зайка сидит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 мухомором.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869160"/>
            <a:ext cx="1656184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http://2.bp.blogspot.com/-tbj-Qth0fiw/VUNo5n11dKI/AAAAAAAAADA/MuApV2jApxQ/s1600/baby-bunny-cartoon+clipart_2.png"/>
          <p:cNvPicPr>
            <a:picLocks noChangeAspect="1" noChangeArrowheads="1"/>
          </p:cNvPicPr>
          <p:nvPr/>
        </p:nvPicPr>
        <p:blipFill>
          <a:blip r:embed="rId3" cstate="print"/>
          <a:srcRect l="17073" r="20327"/>
          <a:stretch>
            <a:fillRect/>
          </a:stretch>
        </p:blipFill>
        <p:spPr bwMode="auto">
          <a:xfrm flipH="1">
            <a:off x="6012160" y="2924944"/>
            <a:ext cx="1800200" cy="2875709"/>
          </a:xfrm>
          <a:prstGeom prst="rect">
            <a:avLst/>
          </a:prstGeom>
          <a:noFill/>
        </p:spPr>
      </p:pic>
      <p:pic>
        <p:nvPicPr>
          <p:cNvPr id="4" name="Picture 2" descr="http://www.coollady.ru/pic/0003/041/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844824"/>
            <a:ext cx="3178412" cy="24462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08304" y="1268760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52320" y="836712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44408" y="1268760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1268760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268760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4499992" y="908720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372200" y="1268760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236296" y="5950587"/>
            <a:ext cx="720080" cy="504056"/>
          </a:xfrm>
          <a:prstGeom prst="rect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380312" y="6454643"/>
            <a:ext cx="432048" cy="403357"/>
          </a:xfrm>
          <a:prstGeom prst="ellipse">
            <a:avLst/>
          </a:prstGeom>
          <a:solidFill>
            <a:srgbClr val="99CC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172400" y="5950587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27984" y="5950587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364088" y="5950587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427984" y="5590547"/>
            <a:ext cx="0" cy="86409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00192" y="5950587"/>
            <a:ext cx="720080" cy="504056"/>
          </a:xfrm>
          <a:prstGeom prst="rect">
            <a:avLst/>
          </a:prstGeom>
          <a:solidFill>
            <a:srgbClr val="92D050"/>
          </a:solidFill>
          <a:ln w="31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7309 -0.1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60243 0.03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oombob.ru/img/picture/Apr/09/594f4a6d04e26bea7ed4a8d18bf187c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92688" cy="446634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908720"/>
            <a:ext cx="2592288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51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сидит мальчик?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Куда залезла девочка?</a:t>
            </a:r>
            <a:endParaRPr lang="ru-RU" sz="11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5035" t="68119" r="60480" b="3832"/>
          <a:stretch>
            <a:fillRect/>
          </a:stretch>
        </p:blipFill>
        <p:spPr bwMode="auto">
          <a:xfrm>
            <a:off x="1547664" y="1772816"/>
            <a:ext cx="2627784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стоит муравей?</a:t>
            </a:r>
            <a:endParaRPr lang="ru-RU" sz="11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56064" t="68119" r="11806" b="3832"/>
          <a:stretch>
            <a:fillRect/>
          </a:stretch>
        </p:blipFill>
        <p:spPr bwMode="auto">
          <a:xfrm>
            <a:off x="5220072" y="1844824"/>
            <a:ext cx="24482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53233" t="5655" b="69889"/>
          <a:stretch>
            <a:fillRect/>
          </a:stretch>
        </p:blipFill>
        <p:spPr bwMode="auto">
          <a:xfrm>
            <a:off x="5004048" y="1772816"/>
            <a:ext cx="3563615" cy="2636912"/>
          </a:xfrm>
          <a:prstGeom prst="rect">
            <a:avLst/>
          </a:prstGeom>
          <a:noFill/>
        </p:spPr>
      </p:pic>
      <p:pic>
        <p:nvPicPr>
          <p:cNvPr id="3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2204" t="7659" r="51492" b="69889"/>
          <a:stretch>
            <a:fillRect/>
          </a:stretch>
        </p:blipFill>
        <p:spPr bwMode="auto">
          <a:xfrm>
            <a:off x="971600" y="1916832"/>
            <a:ext cx="3528392" cy="2420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лежит яблоко?</a:t>
            </a:r>
            <a:endParaRPr lang="ru-RU" sz="11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лежит мышка?</a:t>
            </a:r>
          </a:p>
        </p:txBody>
      </p:sp>
      <p:pic>
        <p:nvPicPr>
          <p:cNvPr id="3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55754" t="36063" r="8336" b="35888"/>
          <a:stretch>
            <a:fillRect/>
          </a:stretch>
        </p:blipFill>
        <p:spPr bwMode="auto">
          <a:xfrm>
            <a:off x="1187624" y="2060848"/>
            <a:ext cx="2736304" cy="3024336"/>
          </a:xfrm>
          <a:prstGeom prst="rect">
            <a:avLst/>
          </a:prstGeom>
          <a:noFill/>
        </p:spPr>
      </p:pic>
      <p:pic>
        <p:nvPicPr>
          <p:cNvPr id="4" name="Picture 2" descr="http://raduga.name/wp-content/uploads/2014/11/332.png"/>
          <p:cNvPicPr>
            <a:picLocks noChangeAspect="1" noChangeArrowheads="1"/>
          </p:cNvPicPr>
          <p:nvPr/>
        </p:nvPicPr>
        <p:blipFill>
          <a:blip r:embed="rId2" cstate="print"/>
          <a:srcRect l="7560" t="36063" r="56530" b="35888"/>
          <a:stretch>
            <a:fillRect/>
          </a:stretch>
        </p:blipFill>
        <p:spPr bwMode="auto">
          <a:xfrm flipH="1">
            <a:off x="5220072" y="2060848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303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188</cp:revision>
  <dcterms:created xsi:type="dcterms:W3CDTF">2016-12-25T02:35:14Z</dcterms:created>
  <dcterms:modified xsi:type="dcterms:W3CDTF">2019-03-28T09:12:00Z</dcterms:modified>
</cp:coreProperties>
</file>