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64" r:id="rId4"/>
    <p:sldId id="265" r:id="rId5"/>
    <p:sldId id="269" r:id="rId6"/>
    <p:sldId id="266" r:id="rId7"/>
    <p:sldId id="270" r:id="rId8"/>
    <p:sldId id="267" r:id="rId9"/>
    <p:sldId id="272" r:id="rId10"/>
    <p:sldId id="260" r:id="rId11"/>
    <p:sldId id="268" r:id="rId12"/>
    <p:sldId id="257" r:id="rId13"/>
    <p:sldId id="271" r:id="rId14"/>
    <p:sldId id="258" r:id="rId15"/>
    <p:sldId id="276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jpe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6.jpe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8;&#1072;&#1079;&#1074;&#1080;&#1074;&#1072;&#1096;&#1082;&#1072;.ot7.ru/admin/uploads/2/0/9/&#1055;&#1077;&#1095;&#1072;&#1090;&#1085;&#1099;&#1077;-&#1087;&#1088;&#1086;&#1087;&#1080;&#1089;&#1080;-&#1087;&#1086;-&#1073;&#1091;&#1082;&#1074;&#1072;&#1084;-&#1042;&#1089;&#1077;-&#1073;&#1091;&#1082;&#1074;&#1099;-&#1086;&#1090;-&#1072;-&#1076;&#1086;-&#1103;-7754.jpg" TargetMode="External"/><Relationship Id="rId13" Type="http://schemas.openxmlformats.org/officeDocument/2006/relationships/hyperlink" Target="https://i024.radikal.ru/1311/74/bf529eccad52.jp" TargetMode="External"/><Relationship Id="rId18" Type="http://schemas.openxmlformats.org/officeDocument/2006/relationships/hyperlink" Target="https://ds04.infourok.ru/uploads/ex/0654/000cc40b-3ea86eb8/hello_html_4e07edfa.jpg" TargetMode="External"/><Relationship Id="rId26" Type="http://schemas.openxmlformats.org/officeDocument/2006/relationships/hyperlink" Target="https://stihi.ru/pics/2020/09/26/6544.jpg" TargetMode="External"/><Relationship Id="rId3" Type="http://schemas.openxmlformats.org/officeDocument/2006/relationships/hyperlink" Target="https://ds05.infourok.ru/uploads/ex/055b/000fe3da-2e99e795/2/hello_html_c277538.png" TargetMode="External"/><Relationship Id="rId21" Type="http://schemas.openxmlformats.org/officeDocument/2006/relationships/hyperlink" Target="https://ru.convdocs.org/docs/index-241376.html" TargetMode="External"/><Relationship Id="rId7" Type="http://schemas.openxmlformats.org/officeDocument/2006/relationships/hyperlink" Target="https://ds05.infourok.ru/uploads/ex/05ea/00116b09-e538f8e6/hello_html_381e5db7.jpg" TargetMode="External"/><Relationship Id="rId12" Type="http://schemas.openxmlformats.org/officeDocument/2006/relationships/hyperlink" Target="https://e-bookshelf.info/preview/bukva_ii/&#1067;-06.png" TargetMode="External"/><Relationship Id="rId17" Type="http://schemas.openxmlformats.org/officeDocument/2006/relationships/hyperlink" Target="https://urok.1sept.ru/articles/417732/Image604.gif" TargetMode="External"/><Relationship Id="rId25" Type="http://schemas.openxmlformats.org/officeDocument/2006/relationships/hyperlink" Target="https://divnoje.ru/wp-content/uploads/2019/gyfullsizeby.jpg" TargetMode="External"/><Relationship Id="rId2" Type="http://schemas.openxmlformats.org/officeDocument/2006/relationships/hyperlink" Target="https://ds04.infourok.ru/uploads/ex/0fc2/00041ae9-aaba2117/hello_html_m6a0c8e4c.jpg" TargetMode="External"/><Relationship Id="rId16" Type="http://schemas.openxmlformats.org/officeDocument/2006/relationships/hyperlink" Target="https://img-fotki.yandex.ru/get/9305/102699435.929/0_a84ce_e865cb30_orig.jpg" TargetMode="External"/><Relationship Id="rId20" Type="http://schemas.openxmlformats.org/officeDocument/2006/relationships/hyperlink" Target="https://e-bookshelf.info/preview/bukva_ii/&#1067;-07.png" TargetMode="External"/><Relationship Id="rId29" Type="http://schemas.openxmlformats.org/officeDocument/2006/relationships/hyperlink" Target="https://i.pinimg.com/736x/19/86/48/198648f0dd1c8c0bc79eec70ff9397f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s05.infourok.ru/uploads/ex/0c95/0009bd0c-ec95f6d1/hello_html_m70c009c5.jpg" TargetMode="External"/><Relationship Id="rId11" Type="http://schemas.openxmlformats.org/officeDocument/2006/relationships/hyperlink" Target="https://e-bookshelf.info/preview/bukva_ii/&#1067;-02.png" TargetMode="External"/><Relationship Id="rId24" Type="http://schemas.openxmlformats.org/officeDocument/2006/relationships/hyperlink" Target="https://divnoje.ru/wp-content/uploads/2019/gyfullsizeby.jp" TargetMode="External"/><Relationship Id="rId32" Type="http://schemas.openxmlformats.org/officeDocument/2006/relationships/hyperlink" Target="https://drasler.ru/wp-content/uploads/2020/04/%D0%A0%D0%B0%D1%81%D0%BA%D1%80%D0%B0%D1%81%D0%BA%D0%B0-%D0%BD%D0%B0-%D1%87%D1%82%D0%BE-%D0%BF%D0%BE%D1%85%D0%BE%D0%B6%D0%B0-%D0%B1%D1%83%D0%BA%D0%B2%D0%B0-%D0%90-026.jpg" TargetMode="External"/><Relationship Id="rId5" Type="http://schemas.openxmlformats.org/officeDocument/2006/relationships/hyperlink" Target="https://i.pinimg.com/736x/3c/26/ee/3c26ee9c97570adf6657908e6b65a65c.jpg" TargetMode="External"/><Relationship Id="rId15" Type="http://schemas.openxmlformats.org/officeDocument/2006/relationships/hyperlink" Target="https://e-bookshelf.info/preview/bukva_ii/&#1067;-09.png" TargetMode="External"/><Relationship Id="rId23" Type="http://schemas.openxmlformats.org/officeDocument/2006/relationships/hyperlink" Target="https://s3-eu-west-1.amazonaws.com/ourboox-media-prod/wp-content/uploads/2021/01/31130832/1850739725.png" TargetMode="External"/><Relationship Id="rId28" Type="http://schemas.openxmlformats.org/officeDocument/2006/relationships/hyperlink" Target="https://prezentacii.org/prezentacii/prezentacii-po-russkomu-jazyku/104606-azbuka-zabava.html" TargetMode="External"/><Relationship Id="rId10" Type="http://schemas.openxmlformats.org/officeDocument/2006/relationships/hyperlink" Target="http://proindigo.ru/sites/default/files/product/1.jpg" TargetMode="External"/><Relationship Id="rId19" Type="http://schemas.openxmlformats.org/officeDocument/2006/relationships/hyperlink" Target="https://deti-i-mama.ru/wp-content/uploads/2019/11/zadaniya-s-bukvoi-Y14.jpg" TargetMode="External"/><Relationship Id="rId31" Type="http://schemas.openxmlformats.org/officeDocument/2006/relationships/hyperlink" Target="http://baby-scool.narod.ru/media/book/metod/gramota/bukvi/14_ii.jpg" TargetMode="External"/><Relationship Id="rId4" Type="http://schemas.openxmlformats.org/officeDocument/2006/relationships/hyperlink" Target="https://i.pinimg.com/originals/70/48/51/704851d24fe246780f429236ccd3d025.jpg" TargetMode="External"/><Relationship Id="rId9" Type="http://schemas.openxmlformats.org/officeDocument/2006/relationships/hyperlink" Target="https://raskraski-kids.ru/wp-content/uploads/2021/10/30-6.png" TargetMode="External"/><Relationship Id="rId14" Type="http://schemas.openxmlformats.org/officeDocument/2006/relationships/hyperlink" Target="https://i024.radikal.ru/1311/74/bf529eccad52.jpg" TargetMode="External"/><Relationship Id="rId22" Type="http://schemas.openxmlformats.org/officeDocument/2006/relationships/hyperlink" Target="https://deti-i-mama.ru/wp-content/uploads/2019/11/zadaniya-s-bukvoi-Y7.jpg" TargetMode="External"/><Relationship Id="rId27" Type="http://schemas.openxmlformats.org/officeDocument/2006/relationships/hyperlink" Target="https://ds05.infourok.ru/uploads/ex/003d/0003a9bc-37905f97/2/img7.jpg" TargetMode="External"/><Relationship Id="rId30" Type="http://schemas.openxmlformats.org/officeDocument/2006/relationships/hyperlink" Target="https://ds04.infourok.ru/uploads/ex/131e/000b0f9d-5437266b/img1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353" y="692696"/>
            <a:ext cx="5811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Звук и б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уква 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7281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Картотека заданий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занятиям по обучению грамоте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6012577"/>
            <a:ext cx="3672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Автор-составитель учитель-логопед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Нижегородова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Ирина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Николаевна</a:t>
            </a:r>
            <a:endParaRPr lang="ru-RU" sz="1600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07704" y="116632"/>
            <a:ext cx="50405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Иркутска детский сад №83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tvoiraskraski.ru/sites/default/files/raskraska_bykva_ii_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492896"/>
            <a:ext cx="4788024" cy="34580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s04.infourok.ru/uploads/ex/0654/000cc40b-3ea86eb8/hello_html_4e07edf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8" t="4045" r="2492" b="1456"/>
          <a:stretch/>
        </p:blipFill>
        <p:spPr bwMode="auto">
          <a:xfrm>
            <a:off x="611559" y="1412776"/>
            <a:ext cx="784887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181818"/>
                </a:solidFill>
                <a:latin typeface="Times New Roman, serif"/>
              </a:rPr>
              <a:t>Возьми красный карандаш и закрась те части рисунка, в которых ты видишь букву</a:t>
            </a:r>
            <a:r>
              <a:rPr lang="ru-RU" sz="1200" b="1" dirty="0">
                <a:solidFill>
                  <a:srgbClr val="181818"/>
                </a:solidFill>
                <a:latin typeface="Times New Roman, serif"/>
              </a:rPr>
              <a:t> ы.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377500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eti-i-mama.ru/wp-content/uploads/2019/11/zadaniya-s-bukvoi-Y14.jpg"/>
          <p:cNvPicPr>
            <a:picLocks noChangeAspect="1" noChangeArrowheads="1"/>
          </p:cNvPicPr>
          <p:nvPr/>
        </p:nvPicPr>
        <p:blipFill rotWithShape="1">
          <a:blip r:embed="rId2" cstate="print"/>
          <a:srcRect l="17193" t="41261" r="14035" b="35018"/>
          <a:stretch/>
        </p:blipFill>
        <p:spPr bwMode="auto">
          <a:xfrm>
            <a:off x="340765" y="498158"/>
            <a:ext cx="3168352" cy="13681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8428" y="66110"/>
            <a:ext cx="1815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181818"/>
                </a:solidFill>
                <a:latin typeface="Times New Roman, serif"/>
              </a:rPr>
              <a:t>Пройди лабиринт</a:t>
            </a:r>
            <a:endParaRPr lang="ru-RU" sz="1200" dirty="0"/>
          </a:p>
        </p:txBody>
      </p:sp>
      <p:pic>
        <p:nvPicPr>
          <p:cNvPr id="5" name="Picture 4" descr="https://e-bookshelf.info/preview/bukva_ii/%D0%AB-07.png"/>
          <p:cNvPicPr>
            <a:picLocks noChangeAspect="1" noChangeArrowheads="1"/>
          </p:cNvPicPr>
          <p:nvPr/>
        </p:nvPicPr>
        <p:blipFill rotWithShape="1">
          <a:blip r:embed="rId3" cstate="print"/>
          <a:srcRect l="5421" t="1795" r="4216" b="2161"/>
          <a:stretch/>
        </p:blipFill>
        <p:spPr bwMode="auto">
          <a:xfrm>
            <a:off x="5220073" y="188641"/>
            <a:ext cx="3600400" cy="4968552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310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u.convdocs.org/pars_docs/refs/242/241376/241376_html_m4ca89d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24744"/>
            <a:ext cx="6617704" cy="5229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Буква Ы купила мыло,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 она посуду мыла.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Мыло мылилось и мыло,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Много сил у мыла было.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Вопросы и задания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 ты думаешь, что мыла мылом буква Ы?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Представь, что буква Ы потеряла палочку.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 что она тогда превратится?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bibusha.ru/images/propisi/bukva-%D1%8B-min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7" name="Picture 13" descr="https://data3.proshkolu.ru/content/media/pic/std/2000000/1243000/1242016-43c1f14616ffe1d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6" y="169079"/>
            <a:ext cx="2066752" cy="1675745"/>
          </a:xfrm>
          <a:prstGeom prst="rect">
            <a:avLst/>
          </a:prstGeom>
          <a:noFill/>
        </p:spPr>
      </p:pic>
      <p:pic>
        <p:nvPicPr>
          <p:cNvPr id="7" name="Picture 2" descr="https://s3-eu-west-1.amazonaws.com/ourboox-media-prod/wp-content/uploads/2021/01/31130832/18507397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4681" y="160338"/>
            <a:ext cx="2054886" cy="166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tihi.ru/pics/2020/09/26/65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253" y="3717032"/>
            <a:ext cx="199162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ds05.infourok.ru/uploads/ex/003d/0003a9bc-37905f97/2/img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29" t="3518" r="19441"/>
          <a:stretch/>
        </p:blipFill>
        <p:spPr bwMode="auto">
          <a:xfrm>
            <a:off x="2948581" y="3789040"/>
            <a:ext cx="1800200" cy="217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67356" y="177528"/>
            <a:ext cx="1320454" cy="1997719"/>
          </a:xfrm>
          <a:prstGeom prst="rect">
            <a:avLst/>
          </a:prstGeom>
        </p:spPr>
      </p:pic>
      <p:pic>
        <p:nvPicPr>
          <p:cNvPr id="15" name="Picture 4" descr="https://cloud.prezentacii.org/18/11/104606/images/screen2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5" t="11277" r="17993" b="9732"/>
          <a:stretch/>
        </p:blipFill>
        <p:spPr bwMode="auto">
          <a:xfrm>
            <a:off x="5835083" y="3616278"/>
            <a:ext cx="294656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divnoje.ru/wp-content/uploads/2019/gyfullsizeby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9" t="4942" r="13227" b="6859"/>
          <a:stretch/>
        </p:blipFill>
        <p:spPr bwMode="auto">
          <a:xfrm>
            <a:off x="7258112" y="96267"/>
            <a:ext cx="15430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4240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736x/19/86/48/198648f0dd1c8c0bc79eec70ff9397f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85" t="6640" r="12588" b="7030"/>
          <a:stretch/>
        </p:blipFill>
        <p:spPr bwMode="auto">
          <a:xfrm>
            <a:off x="170871" y="188640"/>
            <a:ext cx="21602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rasler.ru/wp-content/uploads/2020/04/%D0%A0%D0%B0%D1%81%D0%BA%D1%80%D0%B0%D1%81%D0%BA%D0%B0-%D0%BD%D0%B0-%D1%87%D1%82%D0%BE-%D0%BF%D0%BE%D1%85%D0%BE%D0%B6%D0%B0-%D0%B1%D1%83%D0%BA%D0%B2%D0%B0-%D0%90-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76982"/>
            <a:ext cx="2453261" cy="32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aby-scool.narod.ru/media/book/metod/gramota/bukvi/14_i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5" t="7033" r="61949" b="35904"/>
          <a:stretch/>
        </p:blipFill>
        <p:spPr bwMode="auto">
          <a:xfrm>
            <a:off x="3707904" y="2864496"/>
            <a:ext cx="2115914" cy="322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https://ds04.infourok.ru/uploads/ex/131e/000b0f9d-5437266b/img11.jpg"/>
          <p:cNvPicPr>
            <a:picLocks noChangeAspect="1" noChangeArrowheads="1"/>
          </p:cNvPicPr>
          <p:nvPr/>
        </p:nvPicPr>
        <p:blipFill rotWithShape="1">
          <a:blip r:embed="rId5" cstate="print"/>
          <a:srcRect l="44612" t="15919" b="11972"/>
          <a:stretch/>
        </p:blipFill>
        <p:spPr bwMode="auto">
          <a:xfrm>
            <a:off x="2771800" y="116632"/>
            <a:ext cx="1991179" cy="19442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16216" y="4766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Раскраски</a:t>
            </a:r>
          </a:p>
          <a:p>
            <a:pPr algn="ctr"/>
            <a:r>
              <a:rPr lang="ru-RU" dirty="0" smtClean="0"/>
              <a:t>Буква 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5835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8204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https://ds04.infourok.ru/uploads/ex/0fc2/00041ae9-aaba2117/hello_html_m6a0c8e4c.jpg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https://ds05.infourok.ru/uploads/ex/055b/000fe3da-2e99e795/2/hello_html_c277538.png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Раскрась только те предметы, в названии которых есть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https://i.pinimg.com/originals/70/48/51/704851d24fe246780f429236ccd3d025.jpg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Найди место гласного звука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словах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https://i.pinimg.com/736x/3c/26/ee/3c26ee9c97570adf6657908e6b65a65c.jpg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Найди место гласного звука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словах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https://ds05.infourok.ru/uploads/ex/0c95/0009bd0c-ec95f6d1/hello_html_m70c009c5.jpg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https://ds05.infourok.ru/uploads/ex/05ea/00116b09-e538f8e6/hello_html_381e5db7.jpg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развивашка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ot7.ru/admin/uploads/2/0/9/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Печатные-прописи-по-буквам-Все-буквы-от-а-до-я-7754.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печатаем букву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https://raskraski-kids.ru/wp-content/uploads/2021/10/30-6.png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печатаем букву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http://proindigo.ru/sites/default/files/product/1.jpg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печатаем букву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https://e-bookshelf.info/preview/bukva_ii/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Ы-02.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png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https://e-bookshelf.info/preview/bukva_ii/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Ы-06.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https://i024.radikal.ru/1311/74/bf529eccad52.jp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https://ds05.infourok.ru/uploads/ex/05ea/00116b09-e538f8e6/hello_html_381e5db7.jpg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https://e-bookshelf.info/preview/bukva_ii/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Ы-09.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https://img-fotki.yandex.ru/get/9305/102699435.929/0_a84ce_e865cb30_orig.jpg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https://urok.1sept.ru/articles/417732/Image604.gif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https://ds04.infourok.ru/uploads/ex/0654/000cc40b-3ea86eb8/hello_html_4e07edfa.jpg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https://deti-i-mama.ru/wp-content/uploads/2019/11/zadaniya-s-bukvoi-Y14.jpg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https://e-bookshelf.info/preview/bukva_ii/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Ы-07.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https://ru.convdocs.org/docs/index-241376.html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Азбука скороговорок вступление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https://deti-i-mama.ru/wp-content/uploads/2019/11/zadaniya-s-bukvoi-Y7.jpg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https://s3-eu-west-1.amazonaws.com/ourboox-media-prod/wp-content/uploads/2021/01/31130832/1850739725.png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https://divnoje.ru/wp-content/uploads/2019/gyfullsizeby.jp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5"/>
              </a:rPr>
              <a:t>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6"/>
              </a:rPr>
              <a:t>https://stihi.ru/pics/2020/09/26/6544.jpg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7"/>
              </a:rPr>
              <a:t>https://ds05.infourok.ru/uploads/ex/003d/0003a9bc-37905f97/2/img7.jpg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Ы с палочкой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8"/>
              </a:rPr>
              <a:t>https://prezentacii.org/prezentacii/prezentacii-po-russkomu-jazyku/104606-azbuka-zabava.html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9"/>
              </a:rPr>
              <a:t>https://i.pinimg.com/736x/19/86/48/198648f0dd1c8c0bc79eec70ff9397f2.jpg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0"/>
              </a:rPr>
              <a:t>https://ds04.infourok.ru/uploads/ex/131e/000b0f9d-5437266b/img11.jpg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1"/>
              </a:rPr>
              <a:t>http://baby-scool.narod.ru/media/book/metod/gramota/bukvi/14_ii.jpg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2"/>
              </a:rPr>
              <a:t>https://drasler.ru/wp-content/uploads/2020/04/%D0%A0%D0%B0%D1%81%D0%BA%D1%80%D0%B0%D1%81%D0%BA%D0%B0-%D0%BD%D0%B0-%D1%87%D1%82%D0%BE-%D0%BF%D0%BE%D1%85%D0%BE%D0%B6%D0%B0-%D0%B1%D1%83%D0%BA%D0%B2%D0%B0-%D0%90-026.jpg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Интернет ресурсы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Благодарим авторов всех картинок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возможность проводить интересные для детей занятия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1387" y="260648"/>
            <a:ext cx="39340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Звук и б</a:t>
            </a: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уква Ы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05273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Картотека заданий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занятиям по обучению грамоте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276872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Задачи:</a:t>
            </a:r>
          </a:p>
          <a:p>
            <a:r>
              <a:rPr lang="ru-RU" dirty="0" smtClean="0">
                <a:solidFill>
                  <a:srgbClr val="0070C0"/>
                </a:solidFill>
                <a:latin typeface="+mj-lt"/>
              </a:rPr>
              <a:t>упражнять в умении  определять позицию звука 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[Ы] 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в слове; </a:t>
            </a:r>
          </a:p>
          <a:p>
            <a:r>
              <a:rPr lang="ru-RU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познакомить с графическим обозначением звука [Ы];</a:t>
            </a:r>
            <a:endParaRPr lang="ru-RU" dirty="0" smtClean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+mj-lt"/>
              </a:rPr>
              <a:t>формировать навык печатания буквы Ы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развивать зрительное восприятие;</a:t>
            </a:r>
          </a:p>
          <a:p>
            <a:r>
              <a:rPr lang="ru-RU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 err="1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графомоторику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.</a:t>
            </a:r>
            <a:endParaRPr lang="ru-RU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fc2/00041ae9-aaba2117/hello_html_m6a0c8e4c.jpg"/>
          <p:cNvPicPr>
            <a:picLocks noChangeAspect="1" noChangeArrowheads="1"/>
          </p:cNvPicPr>
          <p:nvPr/>
        </p:nvPicPr>
        <p:blipFill rotWithShape="1">
          <a:blip r:embed="rId2" cstate="print"/>
          <a:srcRect l="4278" t="39485" r="7315" b="25323"/>
          <a:stretch/>
        </p:blipFill>
        <p:spPr bwMode="auto">
          <a:xfrm>
            <a:off x="2339752" y="2170713"/>
            <a:ext cx="4089691" cy="1978883"/>
          </a:xfrm>
          <a:prstGeom prst="rect">
            <a:avLst/>
          </a:prstGeom>
          <a:noFill/>
        </p:spPr>
      </p:pic>
      <p:pic>
        <p:nvPicPr>
          <p:cNvPr id="1030" name="Picture 6" descr="https://ds05.infourok.ru/uploads/ex/055b/000fe3da-2e99e795/2/hello_html_c277538.png"/>
          <p:cNvPicPr>
            <a:picLocks noChangeAspect="1" noChangeArrowheads="1"/>
          </p:cNvPicPr>
          <p:nvPr/>
        </p:nvPicPr>
        <p:blipFill rotWithShape="1">
          <a:blip r:embed="rId3" cstate="print"/>
          <a:srcRect l="2113" t="55867" r="7565" b="1772"/>
          <a:stretch/>
        </p:blipFill>
        <p:spPr bwMode="auto">
          <a:xfrm>
            <a:off x="5383976" y="4491700"/>
            <a:ext cx="3289629" cy="22322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208" y="1895"/>
            <a:ext cx="4486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Раскрась только те предметы, в </a:t>
            </a:r>
            <a:r>
              <a:rPr lang="ru-RU" sz="1200" dirty="0"/>
              <a:t>н</a:t>
            </a:r>
            <a:r>
              <a:rPr lang="ru-RU" sz="1200" dirty="0" smtClean="0"/>
              <a:t>азвании которых есть </a:t>
            </a:r>
            <a:r>
              <a:rPr lang="en-US" sz="1200" dirty="0" smtClean="0"/>
              <a:t>[</a:t>
            </a:r>
            <a:r>
              <a:rPr lang="ru-RU" sz="1200" dirty="0" smtClean="0"/>
              <a:t>Ы</a:t>
            </a:r>
            <a:r>
              <a:rPr lang="en-US" sz="1200" dirty="0" smtClean="0"/>
              <a:t>]</a:t>
            </a:r>
            <a:endParaRPr lang="ru-RU" sz="1200" dirty="0"/>
          </a:p>
        </p:txBody>
      </p:sp>
      <p:pic>
        <p:nvPicPr>
          <p:cNvPr id="8" name="Picture 2" descr="https://bookree.org/loader/img.php?dir=43a8fa7d8161842c7ccd3e3b164ba768&amp;file=8.png"/>
          <p:cNvPicPr>
            <a:picLocks noChangeAspect="1" noChangeArrowheads="1"/>
          </p:cNvPicPr>
          <p:nvPr/>
        </p:nvPicPr>
        <p:blipFill rotWithShape="1">
          <a:blip r:embed="rId4" cstate="print"/>
          <a:srcRect l="5588" t="57527" r="4969" b="11551"/>
          <a:stretch/>
        </p:blipFill>
        <p:spPr bwMode="auto">
          <a:xfrm>
            <a:off x="13208" y="278894"/>
            <a:ext cx="4094062" cy="1769262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3208" y="2132856"/>
            <a:ext cx="391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4327248"/>
            <a:ext cx="8820472" cy="37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bookree.org/loader/img.php?dir=43a8fa7d8161842c7ccd3e3b164ba768&amp;file=8.png"/>
          <p:cNvPicPr>
            <a:picLocks noChangeAspect="1" noChangeArrowheads="1"/>
          </p:cNvPicPr>
          <p:nvPr/>
        </p:nvPicPr>
        <p:blipFill rotWithShape="1">
          <a:blip r:embed="rId4" cstate="print"/>
          <a:srcRect l="61067" t="6957" r="9939" b="77165"/>
          <a:stretch/>
        </p:blipFill>
        <p:spPr bwMode="auto">
          <a:xfrm>
            <a:off x="4189358" y="4530791"/>
            <a:ext cx="972205" cy="665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76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70/48/51/704851d24fe246780f429236ccd3d025.jpg"/>
          <p:cNvPicPr>
            <a:picLocks noChangeAspect="1" noChangeArrowheads="1"/>
          </p:cNvPicPr>
          <p:nvPr/>
        </p:nvPicPr>
        <p:blipFill rotWithShape="1">
          <a:blip r:embed="rId2" cstate="print"/>
          <a:srcRect l="4206" t="13868" r="2996" b="3780"/>
          <a:stretch/>
        </p:blipFill>
        <p:spPr bwMode="auto">
          <a:xfrm>
            <a:off x="0" y="1052736"/>
            <a:ext cx="4204644" cy="52749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6365"/>
            <a:ext cx="448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Назови предметы. Найди место гласного звука </a:t>
            </a:r>
            <a:r>
              <a:rPr lang="en-US" sz="1200" dirty="0" smtClean="0"/>
              <a:t>[</a:t>
            </a:r>
            <a:r>
              <a:rPr lang="ru-RU" sz="1200" dirty="0" smtClean="0"/>
              <a:t>Ы</a:t>
            </a:r>
            <a:r>
              <a:rPr lang="en-US" sz="1200" dirty="0" smtClean="0"/>
              <a:t>]</a:t>
            </a:r>
            <a:r>
              <a:rPr lang="ru-RU" sz="1200" dirty="0" smtClean="0"/>
              <a:t> в словах: в начале, в середине, в конце. Раскрась соответствующий квадрат в схеме.</a:t>
            </a:r>
            <a:endParaRPr lang="ru-RU" sz="1200" dirty="0"/>
          </a:p>
        </p:txBody>
      </p:sp>
      <p:pic>
        <p:nvPicPr>
          <p:cNvPr id="7" name="Picture 2" descr="https://i.pinimg.com/736x/3c/26/ee/3c26ee9c97570adf6657908e6b65a65c.jpg"/>
          <p:cNvPicPr>
            <a:picLocks noChangeAspect="1" noChangeArrowheads="1"/>
          </p:cNvPicPr>
          <p:nvPr/>
        </p:nvPicPr>
        <p:blipFill rotWithShape="1">
          <a:blip r:embed="rId3" cstate="print"/>
          <a:srcRect l="5228" t="3389" r="5584" b="3646"/>
          <a:stretch/>
        </p:blipFill>
        <p:spPr bwMode="auto">
          <a:xfrm>
            <a:off x="5004048" y="1359099"/>
            <a:ext cx="4032448" cy="4968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884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5ea/00116b09-e538f8e6/hello_html_381e5db7.jpg"/>
          <p:cNvPicPr>
            <a:picLocks noChangeAspect="1" noChangeArrowheads="1"/>
          </p:cNvPicPr>
          <p:nvPr/>
        </p:nvPicPr>
        <p:blipFill rotWithShape="1">
          <a:blip r:embed="rId2" cstate="print"/>
          <a:srcRect l="3713" t="5901" r="969" b="25850"/>
          <a:stretch/>
        </p:blipFill>
        <p:spPr bwMode="auto">
          <a:xfrm>
            <a:off x="4932040" y="2276872"/>
            <a:ext cx="4112212" cy="4176464"/>
          </a:xfrm>
          <a:prstGeom prst="rect">
            <a:avLst/>
          </a:prstGeom>
          <a:noFill/>
        </p:spPr>
      </p:pic>
      <p:pic>
        <p:nvPicPr>
          <p:cNvPr id="4" name="Picture 2" descr="https://i.pinimg.com/736x/35/e0/6f/35e06f1621ec48d105f65e058e29ff66--russian-alphabet-literacy-activities.jpg"/>
          <p:cNvPicPr>
            <a:picLocks noChangeAspect="1" noChangeArrowheads="1"/>
          </p:cNvPicPr>
          <p:nvPr/>
        </p:nvPicPr>
        <p:blipFill rotWithShape="1">
          <a:blip r:embed="rId3" cstate="print">
            <a:lum contrast="20000"/>
          </a:blip>
          <a:srcRect b="4851"/>
          <a:stretch/>
        </p:blipFill>
        <p:spPr bwMode="auto">
          <a:xfrm>
            <a:off x="17358" y="0"/>
            <a:ext cx="4440301" cy="6308677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012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raskraski-kids.ru/wp-content/uploads/2021/10/30-6.png"/>
          <p:cNvPicPr>
            <a:picLocks noChangeAspect="1" noChangeArrowheads="1"/>
          </p:cNvPicPr>
          <p:nvPr/>
        </p:nvPicPr>
        <p:blipFill rotWithShape="1">
          <a:blip r:embed="rId2" cstate="print"/>
          <a:srcRect l="2858" t="46367" r="4237" b="19361"/>
          <a:stretch/>
        </p:blipFill>
        <p:spPr bwMode="auto">
          <a:xfrm>
            <a:off x="2195736" y="2784247"/>
            <a:ext cx="4680521" cy="1947285"/>
          </a:xfrm>
          <a:prstGeom prst="rect">
            <a:avLst/>
          </a:prstGeom>
          <a:noFill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/>
          <a:srcRect l="33479" t="31513" r="33315" b="36004"/>
          <a:stretch/>
        </p:blipFill>
        <p:spPr bwMode="auto">
          <a:xfrm>
            <a:off x="309092" y="152636"/>
            <a:ext cx="3862247" cy="21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proindigo.ru/sites/default/files/product/1.jpg"/>
          <p:cNvPicPr>
            <a:picLocks noChangeAspect="1" noChangeArrowheads="1"/>
          </p:cNvPicPr>
          <p:nvPr/>
        </p:nvPicPr>
        <p:blipFill>
          <a:blip r:embed="rId4" cstate="print"/>
          <a:srcRect l="11970" t="4207" r="14011" b="68082"/>
          <a:stretch>
            <a:fillRect/>
          </a:stretch>
        </p:blipFill>
        <p:spPr bwMode="auto">
          <a:xfrm>
            <a:off x="4357282" y="5214355"/>
            <a:ext cx="4758993" cy="1296144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27089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374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-bookshelf.info/preview/bukva_ii/%D0%AB-02.png"/>
          <p:cNvPicPr>
            <a:picLocks noChangeAspect="1" noChangeArrowheads="1"/>
          </p:cNvPicPr>
          <p:nvPr/>
        </p:nvPicPr>
        <p:blipFill rotWithShape="1">
          <a:blip r:embed="rId2" cstate="print"/>
          <a:srcRect l="2380" t="3531" r="2446" b="4683"/>
          <a:stretch/>
        </p:blipFill>
        <p:spPr bwMode="auto">
          <a:xfrm>
            <a:off x="179513" y="260649"/>
            <a:ext cx="3384376" cy="2199844"/>
          </a:xfrm>
          <a:prstGeom prst="rect">
            <a:avLst/>
          </a:prstGeom>
          <a:noFill/>
        </p:spPr>
      </p:pic>
      <p:pic>
        <p:nvPicPr>
          <p:cNvPr id="4" name="Picture 9" descr="https://e-bookshelf.info/preview/bukva_ii/%D0%AB-06.png"/>
          <p:cNvPicPr>
            <a:picLocks noChangeAspect="1" noChangeArrowheads="1"/>
          </p:cNvPicPr>
          <p:nvPr/>
        </p:nvPicPr>
        <p:blipFill rotWithShape="1">
          <a:blip r:embed="rId3" cstate="print"/>
          <a:srcRect l="3224" t="2481" r="3290" b="1412"/>
          <a:stretch/>
        </p:blipFill>
        <p:spPr bwMode="auto">
          <a:xfrm>
            <a:off x="4788024" y="81498"/>
            <a:ext cx="4176464" cy="5579749"/>
          </a:xfrm>
          <a:prstGeom prst="rect">
            <a:avLst/>
          </a:prstGeom>
          <a:noFill/>
        </p:spPr>
      </p:pic>
      <p:pic>
        <p:nvPicPr>
          <p:cNvPr id="7" name="Picture 2" descr="Буква Ы задания"/>
          <p:cNvPicPr>
            <a:picLocks noChangeAspect="1" noChangeArrowheads="1"/>
          </p:cNvPicPr>
          <p:nvPr/>
        </p:nvPicPr>
        <p:blipFill rotWithShape="1">
          <a:blip r:embed="rId4" cstate="print"/>
          <a:srcRect l="5085" t="76268" r="3390" b="6131"/>
          <a:stretch/>
        </p:blipFill>
        <p:spPr bwMode="auto">
          <a:xfrm>
            <a:off x="177863" y="3212976"/>
            <a:ext cx="3888432" cy="43204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591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024.radikal.ru/1311/74/bf529eccad52.jpg"/>
          <p:cNvPicPr>
            <a:picLocks noChangeAspect="1" noChangeArrowheads="1"/>
          </p:cNvPicPr>
          <p:nvPr/>
        </p:nvPicPr>
        <p:blipFill rotWithShape="1">
          <a:blip r:embed="rId2" cstate="print"/>
          <a:srcRect l="6238" t="7087" r="7684" b="26764"/>
          <a:stretch/>
        </p:blipFill>
        <p:spPr bwMode="auto">
          <a:xfrm>
            <a:off x="35497" y="188640"/>
            <a:ext cx="3903862" cy="3960440"/>
          </a:xfrm>
          <a:prstGeom prst="rect">
            <a:avLst/>
          </a:prstGeom>
          <a:noFill/>
        </p:spPr>
      </p:pic>
      <p:pic>
        <p:nvPicPr>
          <p:cNvPr id="6" name="Picture 2" descr="https://ds05.infourok.ru/uploads/ex/05ea/00116b09-e538f8e6/hello_html_381e5db7.jpg"/>
          <p:cNvPicPr>
            <a:picLocks noChangeAspect="1" noChangeArrowheads="1"/>
          </p:cNvPicPr>
          <p:nvPr/>
        </p:nvPicPr>
        <p:blipFill rotWithShape="1">
          <a:blip r:embed="rId3" cstate="print"/>
          <a:srcRect l="5957" t="74492" r="1704" b="5558"/>
          <a:stretch/>
        </p:blipFill>
        <p:spPr bwMode="auto">
          <a:xfrm>
            <a:off x="5148064" y="5215046"/>
            <a:ext cx="3744416" cy="1147483"/>
          </a:xfrm>
          <a:prstGeom prst="rect">
            <a:avLst/>
          </a:prstGeom>
          <a:noFill/>
        </p:spPr>
      </p:pic>
      <p:pic>
        <p:nvPicPr>
          <p:cNvPr id="7" name="Picture 2" descr="буква Ы раскраска"/>
          <p:cNvPicPr>
            <a:picLocks noChangeAspect="1" noChangeArrowheads="1"/>
          </p:cNvPicPr>
          <p:nvPr/>
        </p:nvPicPr>
        <p:blipFill rotWithShape="1">
          <a:blip r:embed="rId4" cstate="print"/>
          <a:srcRect l="4930" t="3678" r="4930" b="4367"/>
          <a:stretch/>
        </p:blipFill>
        <p:spPr bwMode="auto">
          <a:xfrm>
            <a:off x="5292080" y="260648"/>
            <a:ext cx="3067443" cy="4424196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464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-bookshelf.info/preview/bukva_ii/%D0%AB-09.png"/>
          <p:cNvPicPr>
            <a:picLocks noChangeAspect="1" noChangeArrowheads="1"/>
          </p:cNvPicPr>
          <p:nvPr/>
        </p:nvPicPr>
        <p:blipFill rotWithShape="1">
          <a:blip r:embed="rId2" cstate="print"/>
          <a:srcRect l="5194" t="2562" r="4775" b="30833"/>
          <a:stretch/>
        </p:blipFill>
        <p:spPr bwMode="auto">
          <a:xfrm>
            <a:off x="179512" y="188640"/>
            <a:ext cx="3744416" cy="3744417"/>
          </a:xfrm>
          <a:prstGeom prst="rect">
            <a:avLst/>
          </a:prstGeom>
          <a:noFill/>
        </p:spPr>
      </p:pic>
      <p:pic>
        <p:nvPicPr>
          <p:cNvPr id="7" name="Picture 4" descr="https://urok.1sept.ru/articles/417732/Image6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40576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9305/102699435.929/0_a84ce_e865cb30_ori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20" t="12647" r="9480" b="69436"/>
          <a:stretch/>
        </p:blipFill>
        <p:spPr bwMode="auto">
          <a:xfrm>
            <a:off x="5436096" y="2708921"/>
            <a:ext cx="252028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g-fotki.yandex.ru/get/9305/102699435.929/0_a84ce_e865cb30_ori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9" t="64942" r="10220" b="7656"/>
          <a:stretch/>
        </p:blipFill>
        <p:spPr bwMode="auto">
          <a:xfrm>
            <a:off x="4986536" y="4899354"/>
            <a:ext cx="40324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572000" y="188640"/>
            <a:ext cx="0" cy="648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8250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298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61</cp:revision>
  <cp:lastPrinted>2022-01-28T03:29:57Z</cp:lastPrinted>
  <dcterms:created xsi:type="dcterms:W3CDTF">2022-01-26T04:35:34Z</dcterms:created>
  <dcterms:modified xsi:type="dcterms:W3CDTF">2023-12-27T11:58:46Z</dcterms:modified>
</cp:coreProperties>
</file>