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9144000" cy="6858000" type="screen4x3"/>
  <p:notesSz cx="9144000" cy="6858000"/>
  <p:defaultTextStyle>
    <a:defPPr>
      <a:defRPr lang="ru-RU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1536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82879" y="182879"/>
            <a:ext cx="8778240" cy="6492240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2485" y="882376"/>
            <a:ext cx="747522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6000" b="1" cap="all" baseline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82148" y="3869635"/>
            <a:ext cx="6575895" cy="1388165"/>
          </a:xfrm>
        </p:spPr>
        <p:txBody>
          <a:bodyPr>
            <a:normAutofit/>
          </a:bodyPr>
          <a:lstStyle>
            <a:lvl1pPr marL="0" indent="0" algn="ctr">
              <a:spcBef>
                <a:spcPts val="1000"/>
              </a:spcBef>
              <a:buNone/>
              <a:defRPr sz="1800">
                <a:solidFill>
                  <a:srgbClr val="FFFFFF"/>
                </a:solidFill>
              </a:defRPr>
            </a:lvl1pPr>
            <a:lvl2pPr marL="342900" indent="0" algn="ctr">
              <a:buNone/>
              <a:defRPr sz="18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39DD373E-78DF-4E8C-BC40-070460A4ED38}" type="datetimeFigureOut">
              <a:rPr lang="ru-RU" smtClean="0"/>
              <a:t>06.11.2024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0848A548-8BDD-4D49-96F8-CC380EFD58F0}" type="slidenum">
              <a:rPr lang="ru-RU" smtClean="0"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>
            <a:off x="1483995" y="3733800"/>
            <a:ext cx="61722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1644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9DD373E-78DF-4E8C-BC40-070460A4ED38}" type="datetimeFigureOut">
              <a:rPr lang="ru-RU" smtClean="0"/>
              <a:t>06.11.2024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848A548-8BDD-4D49-96F8-CC380EFD58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73406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762000"/>
            <a:ext cx="1743075" cy="5410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7250" y="762000"/>
            <a:ext cx="5572125" cy="5410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9DD373E-78DF-4E8C-BC40-070460A4ED38}" type="datetimeFigureOut">
              <a:rPr lang="ru-RU" smtClean="0"/>
              <a:t>06.11.2024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848A548-8BDD-4D49-96F8-CC380EFD58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23861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1_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 bwMode="auto">
          <a:xfrm>
            <a:off x="685800" y="2130425"/>
            <a:ext cx="7772400" cy="1470025"/>
          </a:xfrm>
        </p:spPr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 bwMode="auto">
          <a:xfrm>
            <a:off x="1371600" y="3886200"/>
            <a:ext cx="6400800" cy="175259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39DD373E-78DF-4E8C-BC40-070460A4ED38}" type="datetimeFigureOut">
              <a:rPr lang="ru-RU"/>
              <a:t>06.11.2024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48A548-8BDD-4D49-96F8-CC380EFD58F0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1_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39DD373E-78DF-4E8C-BC40-070460A4ED38}" type="datetimeFigureOut">
              <a:rPr lang="ru-RU"/>
              <a:t>06.11.2024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48A548-8BDD-4D49-96F8-CC380EFD58F0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preserve="1" userDrawn="1">
  <p:cSld name="1_Заголовок раздел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39DD373E-78DF-4E8C-BC40-070460A4ED38}" type="datetimeFigureOut">
              <a:rPr lang="ru-RU"/>
              <a:t>06.11.2024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48A548-8BDD-4D49-96F8-CC380EFD58F0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1_Два объект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 bwMode="auto"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 bwMode="auto"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39DD373E-78DF-4E8C-BC40-070460A4ED38}" type="datetimeFigureOut">
              <a:rPr lang="ru-RU"/>
              <a:t>06.11.2024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48A548-8BDD-4D49-96F8-CC380EFD58F0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preserve="1" userDrawn="1">
  <p:cSld name="1_Сравнение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 bwMode="auto"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 bwMode="auto"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 bwMode="auto"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39DD373E-78DF-4E8C-BC40-070460A4ED38}" type="datetimeFigureOut">
              <a:rPr lang="ru-RU"/>
              <a:t>06.11.2024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48A548-8BDD-4D49-96F8-CC380EFD58F0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1_Только заголовок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39DD373E-78DF-4E8C-BC40-070460A4ED38}" type="datetimeFigureOut">
              <a:rPr lang="ru-RU"/>
              <a:t>06.11.2024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48A548-8BDD-4D49-96F8-CC380EFD58F0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1_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39DD373E-78DF-4E8C-BC40-070460A4ED38}" type="datetimeFigureOut">
              <a:rPr lang="ru-RU"/>
              <a:t>06.11.2024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48A548-8BDD-4D49-96F8-CC380EFD58F0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preserve="1" userDrawn="1">
  <p:cSld name="1_Объект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 bwMode="auto"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39DD373E-78DF-4E8C-BC40-070460A4ED38}" type="datetimeFigureOut">
              <a:rPr lang="ru-RU"/>
              <a:t>06.11.2024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48A548-8BDD-4D49-96F8-CC380EFD58F0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000"/>
              </a:spcBef>
              <a:defRPr/>
            </a:lvl1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9DD373E-78DF-4E8C-BC40-070460A4ED38}" type="datetimeFigureOut">
              <a:rPr lang="ru-RU" smtClean="0"/>
              <a:t>06.11.2024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848A548-8BDD-4D49-96F8-CC380EFD58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1771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preserve="1" userDrawn="1">
  <p:cSld name="1_Рисунок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 bwMode="auto"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39DD373E-78DF-4E8C-BC40-070460A4ED38}" type="datetimeFigureOut">
              <a:rPr lang="ru-RU"/>
              <a:t>06.11.2024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48A548-8BDD-4D49-96F8-CC380EFD58F0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x" preserve="1" userDrawn="1">
  <p:cSld name="1_Заголовок и вертикальный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39DD373E-78DF-4E8C-BC40-070460A4ED38}" type="datetimeFigureOut">
              <a:rPr lang="ru-RU"/>
              <a:t>06.11.2024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48A548-8BDD-4D49-96F8-CC380EFD58F0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itleAndTx" preserve="1" userDrawn="1">
  <p:cSld name="1_Вертикальный заголовок и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 bwMode="auto">
          <a:xfrm>
            <a:off x="6629400" y="274638"/>
            <a:ext cx="2057400" cy="5851525"/>
          </a:xfrm>
        </p:spPr>
        <p:txBody>
          <a:bodyPr vert="eaVert"/>
          <a:lstStyle/>
          <a:p>
            <a:pPr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>
          <a:xfrm>
            <a:off x="457200" y="274638"/>
            <a:ext cx="6019800" cy="5851525"/>
          </a:xfrm>
        </p:spPr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39DD373E-78DF-4E8C-BC40-070460A4ED38}" type="datetimeFigureOut">
              <a:rPr lang="ru-RU"/>
              <a:t>06.11.2024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48A548-8BDD-4D49-96F8-CC380EFD58F0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9818" y="1173575"/>
            <a:ext cx="747522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6000" b="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2446" y="4154520"/>
            <a:ext cx="6576822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9DD373E-78DF-4E8C-BC40-070460A4ED38}" type="datetimeFigureOut">
              <a:rPr lang="ru-RU" smtClean="0"/>
              <a:t>06.11.2024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848A548-8BDD-4D49-96F8-CC380EFD58F0}" type="slidenum">
              <a:rPr lang="ru-RU" smtClean="0"/>
              <a:t>‹#›</a:t>
            </a:fld>
            <a:endParaRPr lang="ru-RU"/>
          </a:p>
        </p:txBody>
      </p:sp>
      <p:cxnSp>
        <p:nvCxnSpPr>
          <p:cNvPr id="7" name="Straight Connector 6"/>
          <p:cNvCxnSpPr/>
          <p:nvPr/>
        </p:nvCxnSpPr>
        <p:spPr>
          <a:xfrm>
            <a:off x="1485900" y="4020408"/>
            <a:ext cx="61722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66528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57250" y="2057399"/>
            <a:ext cx="3566160" cy="402336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709" y="2057400"/>
            <a:ext cx="3566160" cy="402336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9DD373E-78DF-4E8C-BC40-070460A4ED38}" type="datetimeFigureOut">
              <a:rPr lang="ru-RU" smtClean="0"/>
              <a:t>06.11.2024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848A548-8BDD-4D49-96F8-CC380EFD58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26690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7250" y="2001511"/>
            <a:ext cx="356616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57250" y="2721483"/>
            <a:ext cx="3566160" cy="338328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1880" y="1999032"/>
            <a:ext cx="356616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1880" y="2719322"/>
            <a:ext cx="3566160" cy="338328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9DD373E-78DF-4E8C-BC40-070460A4ED38}" type="datetimeFigureOut">
              <a:rPr lang="ru-RU" smtClean="0"/>
              <a:t>06.11.2024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848A548-8BDD-4D49-96F8-CC380EFD58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85673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9DD373E-78DF-4E8C-BC40-070460A4ED38}" type="datetimeFigureOut">
              <a:rPr lang="ru-RU" smtClean="0"/>
              <a:t>06.11.2024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848A548-8BDD-4D49-96F8-CC380EFD58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69091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9DD373E-78DF-4E8C-BC40-070460A4ED38}" type="datetimeFigureOut">
              <a:rPr lang="ru-RU" smtClean="0"/>
              <a:t>06.11.2024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848A548-8BDD-4D49-96F8-CC380EFD58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59685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1097280"/>
            <a:ext cx="283464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3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9314" y="1097280"/>
            <a:ext cx="4149638" cy="466344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0" y="2834640"/>
            <a:ext cx="2834640" cy="292608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275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9DD373E-78DF-4E8C-BC40-070460A4ED38}" type="datetimeFigureOut">
              <a:rPr lang="ru-RU" smtClean="0"/>
              <a:t>06.11.2024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848A548-8BDD-4D49-96F8-CC380EFD58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83002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1097280"/>
            <a:ext cx="283464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3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019107" y="1069847"/>
            <a:ext cx="4257703" cy="4645153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1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0" y="2834640"/>
            <a:ext cx="283464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275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9DD373E-78DF-4E8C-BC40-070460A4ED38}" type="datetimeFigureOut">
              <a:rPr lang="ru-RU" smtClean="0"/>
              <a:t>06.11.2024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848A548-8BDD-4D49-96F8-CC380EFD58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89998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82880" y="182880"/>
            <a:ext cx="8778240" cy="649224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57250" y="609600"/>
            <a:ext cx="740664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7251" y="2057400"/>
            <a:ext cx="7404653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7247" y="6223829"/>
            <a:ext cx="17468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fld id="{39DD373E-78DF-4E8C-BC40-070460A4ED38}" type="datetimeFigureOut">
              <a:rPr lang="ru-RU" smtClean="0"/>
              <a:t>06.11.2024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61861" y="6223829"/>
            <a:ext cx="35383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7148" y="6223829"/>
            <a:ext cx="12796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fld id="{0848A548-8BDD-4D49-96F8-CC380EFD58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5085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49" r:id="rId12"/>
    <p:sldLayoutId id="2147483650" r:id="rId13"/>
    <p:sldLayoutId id="2147483651" r:id="rId14"/>
    <p:sldLayoutId id="2147483652" r:id="rId15"/>
    <p:sldLayoutId id="2147483653" r:id="rId16"/>
    <p:sldLayoutId id="2147483654" r:id="rId17"/>
    <p:sldLayoutId id="2147483655" r:id="rId18"/>
    <p:sldLayoutId id="2147483656" r:id="rId19"/>
    <p:sldLayoutId id="2147483657" r:id="rId20"/>
    <p:sldLayoutId id="2147483658" r:id="rId21"/>
    <p:sldLayoutId id="2147483659" r:id="rId2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71450" indent="-137160" algn="l" defTabSz="6858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34290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54864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75438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92012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1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3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15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17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7" Type="http://schemas.openxmlformats.org/officeDocument/2006/relationships/image" Target="../media/image3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g"/><Relationship Id="rId5" Type="http://schemas.openxmlformats.org/officeDocument/2006/relationships/image" Target="../media/image24.jpg"/><Relationship Id="rId4" Type="http://schemas.openxmlformats.org/officeDocument/2006/relationships/image" Target="../media/image3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g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g"/><Relationship Id="rId5" Type="http://schemas.openxmlformats.org/officeDocument/2006/relationships/image" Target="../media/image45.jpg"/><Relationship Id="rId4" Type="http://schemas.openxmlformats.org/officeDocument/2006/relationships/image" Target="../media/image4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g"/><Relationship Id="rId5" Type="http://schemas.openxmlformats.org/officeDocument/2006/relationships/image" Target="../media/image49.jpg"/><Relationship Id="rId4" Type="http://schemas.openxmlformats.org/officeDocument/2006/relationships/image" Target="../media/image48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g"/><Relationship Id="rId5" Type="http://schemas.openxmlformats.org/officeDocument/2006/relationships/image" Target="../media/image53.jpg"/><Relationship Id="rId4" Type="http://schemas.openxmlformats.org/officeDocument/2006/relationships/image" Target="../media/image52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g"/><Relationship Id="rId3" Type="http://schemas.openxmlformats.org/officeDocument/2006/relationships/image" Target="../media/image55.jpg"/><Relationship Id="rId7" Type="http://schemas.openxmlformats.org/officeDocument/2006/relationships/image" Target="../media/image59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g"/><Relationship Id="rId5" Type="http://schemas.openxmlformats.org/officeDocument/2006/relationships/image" Target="../media/image57.jpg"/><Relationship Id="rId10" Type="http://schemas.openxmlformats.org/officeDocument/2006/relationships/image" Target="../media/image62.jpg"/><Relationship Id="rId4" Type="http://schemas.openxmlformats.org/officeDocument/2006/relationships/image" Target="../media/image56.jpg"/><Relationship Id="rId9" Type="http://schemas.openxmlformats.org/officeDocument/2006/relationships/image" Target="../media/image61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jpg"/><Relationship Id="rId7" Type="http://schemas.openxmlformats.org/officeDocument/2006/relationships/image" Target="../media/image67.jpg"/><Relationship Id="rId12" Type="http://schemas.openxmlformats.org/officeDocument/2006/relationships/image" Target="../media/image7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g"/><Relationship Id="rId11" Type="http://schemas.openxmlformats.org/officeDocument/2006/relationships/image" Target="../media/image71.png"/><Relationship Id="rId5" Type="http://schemas.openxmlformats.org/officeDocument/2006/relationships/image" Target="../media/image65.png"/><Relationship Id="rId10" Type="http://schemas.openxmlformats.org/officeDocument/2006/relationships/image" Target="../media/image70.png"/><Relationship Id="rId4" Type="http://schemas.openxmlformats.org/officeDocument/2006/relationships/image" Target="../media/image64.jpg"/><Relationship Id="rId9" Type="http://schemas.openxmlformats.org/officeDocument/2006/relationships/image" Target="../media/image6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4.png"/><Relationship Id="rId7" Type="http://schemas.openxmlformats.org/officeDocument/2006/relationships/image" Target="../media/image7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68.png"/><Relationship Id="rId4" Type="http://schemas.openxmlformats.org/officeDocument/2006/relationships/image" Target="../media/image70.png"/><Relationship Id="rId9" Type="http://schemas.openxmlformats.org/officeDocument/2006/relationships/image" Target="../media/image7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multi-mama.ru/zagadki-pro-ptic-dlya-detei/?ysclid=lch4cf6rzu164869197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infourok.ru/kartoteka-didakticheskih-igr-po-teme-pticy-5162081.html?ysclid=lckek3t92l178298480" TargetMode="External"/><Relationship Id="rId5" Type="http://schemas.openxmlformats.org/officeDocument/2006/relationships/hyperlink" Target="https://infourok.ru/albom-zimuyuschie-i-perelyotnie-ptici-2491368.html?ysclid=lckei3xpgy18951584" TargetMode="External"/><Relationship Id="rId4" Type="http://schemas.openxmlformats.org/officeDocument/2006/relationships/hyperlink" Target="https://pochitai-ka.ru/204-zimujuschie-pticy-kartochki-s-kartinkoj-i-nazvaniem.html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image" Target="../media/image12.jpg"/><Relationship Id="rId7" Type="http://schemas.openxmlformats.org/officeDocument/2006/relationships/image" Target="../media/image1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g"/><Relationship Id="rId9" Type="http://schemas.openxmlformats.org/officeDocument/2006/relationships/image" Target="../media/image1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7" Type="http://schemas.openxmlformats.org/officeDocument/2006/relationships/image" Target="../media/image2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7" Type="http://schemas.openxmlformats.org/officeDocument/2006/relationships/image" Target="../media/image28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-13447" y="0"/>
            <a:ext cx="9144000" cy="685800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 bwMode="auto">
          <a:xfrm>
            <a:off x="2422" y="2274838"/>
            <a:ext cx="8856984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defRPr/>
            </a:pPr>
            <a:r>
              <a:rPr lang="ru-RU" sz="7200" b="1" i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00CC"/>
                </a:solidFill>
              </a:rPr>
              <a:t>Игра–викторина «Пернатые друзья»</a:t>
            </a:r>
            <a:endParaRPr lang="ru-RU" sz="7200" b="1" i="1" cap="none" spc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0000CC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 bwMode="auto">
          <a:xfrm>
            <a:off x="199792" y="293593"/>
            <a:ext cx="871752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defRPr/>
            </a:pPr>
            <a:r>
              <a:rPr lang="ru-RU" b="1" i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00CC"/>
                </a:solidFill>
              </a:rPr>
              <a:t>Муниципальное бюджетное дошкольное образовательное учреждение </a:t>
            </a:r>
            <a:endParaRPr dirty="0"/>
          </a:p>
          <a:p>
            <a:pPr algn="ctr">
              <a:defRPr/>
            </a:pPr>
            <a:r>
              <a:rPr lang="ru-RU" b="1" i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00CC"/>
                </a:solidFill>
              </a:rPr>
              <a:t>г. Иркутска  детский сад № 83</a:t>
            </a:r>
            <a:endParaRPr lang="ru-RU" b="1" i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0000CC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5364088" y="5429819"/>
            <a:ext cx="392032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defRPr/>
            </a:pPr>
            <a:r>
              <a:rPr lang="ru-RU" b="1" i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00CC"/>
                </a:solidFill>
              </a:rPr>
              <a:t>Подготовила: воспитатель </a:t>
            </a:r>
            <a:r>
              <a:rPr lang="ru-RU" b="1" i="1" cap="none" spc="0" dirty="0" err="1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00CC"/>
                </a:solidFill>
              </a:rPr>
              <a:t>Файзулина</a:t>
            </a:r>
            <a:r>
              <a:rPr lang="ru-RU" b="1" i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00CC"/>
                </a:solidFill>
              </a:rPr>
              <a:t> А.В.</a:t>
            </a:r>
            <a:endParaRPr lang="ru-RU" b="1" i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0000CC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2" name="Объект 7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1487"/>
            <a:ext cx="9165697" cy="6856513"/>
          </a:xfrm>
          <a:prstGeom prst="rect">
            <a:avLst/>
          </a:prstGeom>
          <a:ln>
            <a:noFill/>
          </a:ln>
        </p:spPr>
      </p:pic>
      <p:sp>
        <p:nvSpPr>
          <p:cNvPr id="7" name="Заголовок 1"/>
          <p:cNvSpPr txBox="1"/>
          <p:nvPr/>
        </p:nvSpPr>
        <p:spPr bwMode="auto">
          <a:xfrm>
            <a:off x="425465" y="116632"/>
            <a:ext cx="8314766" cy="8543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4000" b="1" i="1">
                <a:solidFill>
                  <a:srgbClr val="0000CC"/>
                </a:solidFill>
                <a:latin typeface="Calibri"/>
                <a:cs typeface="Times New Roman"/>
              </a:rPr>
              <a:t>Назови птиц одним словом</a:t>
            </a:r>
            <a:endParaRPr lang="ru-RU" sz="4000" i="1">
              <a:solidFill>
                <a:srgbClr val="0000CC"/>
              </a:solidFill>
              <a:latin typeface="Calibri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3"/>
          <a:srcRect b="11581"/>
          <a:stretch/>
        </p:blipFill>
        <p:spPr bwMode="auto">
          <a:xfrm>
            <a:off x="2483768" y="1132199"/>
            <a:ext cx="2941306" cy="196067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00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/>
          <a:srcRect b="3105"/>
          <a:stretch/>
        </p:blipFill>
        <p:spPr bwMode="auto">
          <a:xfrm>
            <a:off x="5792602" y="1086149"/>
            <a:ext cx="3005567" cy="200216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00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2" name="Рисунок 21" descr="https://avatars.dzeninfra.ru/get-zen_doc/4423511/pub_61c363d9e03014225d25d9cd_61c363e2e453b9461f0e6e12/scale_1200"/>
          <p:cNvPicPr/>
          <p:nvPr/>
        </p:nvPicPr>
        <p:blipFill>
          <a:blip r:embed="rId5"/>
          <a:srcRect l="37826" t="10161" r="32652"/>
          <a:stretch/>
        </p:blipFill>
        <p:spPr bwMode="auto">
          <a:xfrm>
            <a:off x="168726" y="1822849"/>
            <a:ext cx="1980372" cy="337277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00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2475017" y="3445351"/>
            <a:ext cx="2941306" cy="220271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00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Заголовок 1"/>
          <p:cNvSpPr txBox="1"/>
          <p:nvPr/>
        </p:nvSpPr>
        <p:spPr bwMode="auto">
          <a:xfrm>
            <a:off x="3509855" y="5801682"/>
            <a:ext cx="2055272" cy="6499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1800" b="1" i="1">
                <a:solidFill>
                  <a:srgbClr val="0000CC"/>
                </a:solidFill>
                <a:latin typeface="Calibri"/>
                <a:cs typeface="Times New Roman"/>
              </a:rPr>
              <a:t>лесные</a:t>
            </a:r>
            <a:endParaRPr lang="ru-RU" sz="1800" i="1">
              <a:solidFill>
                <a:srgbClr val="0000CC"/>
              </a:solidFill>
              <a:latin typeface="Calibri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rcRect l="4058" t="9507" r="23647" b="14436"/>
          <a:stretch/>
        </p:blipFill>
        <p:spPr bwMode="auto">
          <a:xfrm>
            <a:off x="5773625" y="3467925"/>
            <a:ext cx="3043519" cy="215958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00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8" name="Объект 7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1487"/>
            <a:ext cx="9165697" cy="6856513"/>
          </a:xfrm>
          <a:prstGeom prst="rect">
            <a:avLst/>
          </a:prstGeom>
          <a:ln>
            <a:noFill/>
          </a:ln>
        </p:spPr>
      </p:pic>
      <p:sp>
        <p:nvSpPr>
          <p:cNvPr id="10" name="Заголовок 1"/>
          <p:cNvSpPr txBox="1"/>
          <p:nvPr/>
        </p:nvSpPr>
        <p:spPr bwMode="auto">
          <a:xfrm>
            <a:off x="461469" y="-35060"/>
            <a:ext cx="8242758" cy="8543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4000" b="1" i="1">
                <a:solidFill>
                  <a:srgbClr val="0000CC"/>
                </a:solidFill>
                <a:latin typeface="Calibri"/>
                <a:cs typeface="Times New Roman"/>
              </a:rPr>
              <a:t>Назови птиц одним словом</a:t>
            </a:r>
            <a:endParaRPr lang="ru-RU" sz="4000" i="1">
              <a:solidFill>
                <a:srgbClr val="0000CC"/>
              </a:solidFill>
              <a:latin typeface="Calibri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/>
          <a:srcRect l="3288" t="16837" r="22730" b="15209"/>
          <a:stretch/>
        </p:blipFill>
        <p:spPr bwMode="auto">
          <a:xfrm>
            <a:off x="5594213" y="880268"/>
            <a:ext cx="2863551" cy="19726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00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/>
          <a:srcRect l="21122" t="12854" b="10025"/>
          <a:stretch/>
        </p:blipFill>
        <p:spPr bwMode="auto">
          <a:xfrm>
            <a:off x="2967632" y="2526594"/>
            <a:ext cx="2998145" cy="21985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00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8" name="Заголовок 1"/>
          <p:cNvSpPr txBox="1"/>
          <p:nvPr/>
        </p:nvSpPr>
        <p:spPr bwMode="auto">
          <a:xfrm>
            <a:off x="6362956" y="5733256"/>
            <a:ext cx="2055272" cy="6499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1800" b="1" i="1">
                <a:solidFill>
                  <a:srgbClr val="0000CC"/>
                </a:solidFill>
                <a:latin typeface="Calibri"/>
                <a:cs typeface="Times New Roman"/>
              </a:rPr>
              <a:t>городские</a:t>
            </a:r>
            <a:endParaRPr lang="ru-RU" sz="1800" i="1">
              <a:solidFill>
                <a:srgbClr val="0000CC"/>
              </a:solidFill>
              <a:latin typeface="Calibri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5"/>
          <a:srcRect l="14378" r="13311"/>
          <a:stretch/>
        </p:blipFill>
        <p:spPr bwMode="auto">
          <a:xfrm>
            <a:off x="320726" y="4150774"/>
            <a:ext cx="2966025" cy="230721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00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/>
          <a:srcRect l="7988" r="4813"/>
          <a:stretch/>
        </p:blipFill>
        <p:spPr bwMode="auto">
          <a:xfrm>
            <a:off x="348413" y="963398"/>
            <a:ext cx="2708889" cy="204190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00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7" name="Объект 7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1487"/>
            <a:ext cx="9165697" cy="6856513"/>
          </a:xfrm>
          <a:prstGeom prst="rect">
            <a:avLst/>
          </a:prstGeom>
          <a:ln>
            <a:noFill/>
          </a:ln>
        </p:spPr>
      </p:pic>
      <p:sp>
        <p:nvSpPr>
          <p:cNvPr id="8" name="Заголовок 1"/>
          <p:cNvSpPr txBox="1"/>
          <p:nvPr/>
        </p:nvSpPr>
        <p:spPr bwMode="auto">
          <a:xfrm>
            <a:off x="461469" y="-35060"/>
            <a:ext cx="8242758" cy="8543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4000" b="1" i="1">
                <a:solidFill>
                  <a:srgbClr val="0000CC"/>
                </a:solidFill>
                <a:latin typeface="Calibri"/>
                <a:cs typeface="Times New Roman"/>
              </a:rPr>
              <a:t>Назови птиц одним словом</a:t>
            </a:r>
            <a:endParaRPr lang="ru-RU" sz="4000" i="1">
              <a:solidFill>
                <a:srgbClr val="0000CC"/>
              </a:solidFill>
              <a:latin typeface="Calibri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rcRect l="20146" t="12951" b="10182"/>
          <a:stretch/>
        </p:blipFill>
        <p:spPr bwMode="auto">
          <a:xfrm>
            <a:off x="323528" y="886434"/>
            <a:ext cx="3726304" cy="239124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00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 descr="https://get.pxhere.com/photo/bird-wing-high-beak-fauna-swan-cygnus-vertebrate-5d-hires-waterfowl-markii-water-bird-hi-res-resolution-shizuoka-kakegawa-kachoen-mute-olor-taxonomy-binomial-cygnusolor-ducks-geese-and-swans-376343.jpg"/>
          <p:cNvPicPr/>
          <p:nvPr/>
        </p:nvPicPr>
        <p:blipFill>
          <a:blip r:embed="rId4"/>
          <a:stretch/>
        </p:blipFill>
        <p:spPr bwMode="auto">
          <a:xfrm>
            <a:off x="2732958" y="3542075"/>
            <a:ext cx="3699780" cy="240713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00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5171456" y="886434"/>
            <a:ext cx="3538679" cy="234714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00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Заголовок 1"/>
          <p:cNvSpPr txBox="1"/>
          <p:nvPr/>
        </p:nvSpPr>
        <p:spPr bwMode="auto">
          <a:xfrm>
            <a:off x="3378030" y="6120787"/>
            <a:ext cx="2055272" cy="6499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1800" b="1" i="1">
                <a:solidFill>
                  <a:srgbClr val="0000CC"/>
                </a:solidFill>
                <a:latin typeface="Calibri"/>
                <a:cs typeface="Times New Roman"/>
              </a:rPr>
              <a:t>водоплавающие</a:t>
            </a:r>
            <a:endParaRPr lang="ru-RU" sz="1800" i="1">
              <a:solidFill>
                <a:srgbClr val="0000CC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2" name="Объект 7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1487"/>
            <a:ext cx="9165697" cy="6856513"/>
          </a:xfrm>
          <a:prstGeom prst="rect">
            <a:avLst/>
          </a:prstGeom>
        </p:spPr>
      </p:pic>
      <p:sp>
        <p:nvSpPr>
          <p:cNvPr id="13" name="Заголовок 1"/>
          <p:cNvSpPr txBox="1"/>
          <p:nvPr/>
        </p:nvSpPr>
        <p:spPr bwMode="auto">
          <a:xfrm>
            <a:off x="613703" y="173597"/>
            <a:ext cx="8064896" cy="8543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4000" b="1" i="1">
                <a:solidFill>
                  <a:srgbClr val="0000CC"/>
                </a:solidFill>
                <a:latin typeface="Calibri"/>
                <a:cs typeface="Times New Roman"/>
              </a:rPr>
              <a:t>«Четвёртый лишний»</a:t>
            </a:r>
            <a:endParaRPr lang="ru-RU" sz="4000" i="1">
              <a:solidFill>
                <a:srgbClr val="0000CC"/>
              </a:solidFill>
              <a:latin typeface="Calibri"/>
            </a:endParaRPr>
          </a:p>
        </p:txBody>
      </p:sp>
      <p:pic>
        <p:nvPicPr>
          <p:cNvPr id="7" name="Рисунок 6" descr="https://img4.goodfon.ru/original/1920x1200/d/8e/soroka-ptitsa-khvost-kliuv.jpg"/>
          <p:cNvPicPr/>
          <p:nvPr/>
        </p:nvPicPr>
        <p:blipFill>
          <a:blip r:embed="rId3"/>
          <a:stretch/>
        </p:blipFill>
        <p:spPr bwMode="auto">
          <a:xfrm>
            <a:off x="410351" y="1256916"/>
            <a:ext cx="3471835" cy="234462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00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rcRect l="5628"/>
          <a:stretch/>
        </p:blipFill>
        <p:spPr bwMode="auto">
          <a:xfrm>
            <a:off x="5076056" y="1256915"/>
            <a:ext cx="3602543" cy="234462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00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rcRect l="12500" t="14548" r="5747" b="5113"/>
          <a:stretch/>
        </p:blipFill>
        <p:spPr bwMode="auto">
          <a:xfrm>
            <a:off x="5050941" y="4059436"/>
            <a:ext cx="3581802" cy="23406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00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Рисунок 13" descr="https://kartinkin.net/uploads/posts/2022-03/1646527706_9-kartinkin-net-p-indyuk-kartinki-9.jpg"/>
          <p:cNvPicPr/>
          <p:nvPr/>
        </p:nvPicPr>
        <p:blipFill>
          <a:blip r:embed="rId6"/>
          <a:stretch/>
        </p:blipFill>
        <p:spPr bwMode="auto">
          <a:xfrm>
            <a:off x="375125" y="4034339"/>
            <a:ext cx="3473690" cy="23095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00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9" name="Объект 7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1487"/>
            <a:ext cx="9165697" cy="6856513"/>
          </a:xfrm>
          <a:prstGeom prst="rect">
            <a:avLst/>
          </a:prstGeom>
          <a:ln>
            <a:noFill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326913" y="1166268"/>
            <a:ext cx="3525008" cy="242300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00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rcRect l="10661" r="5698"/>
          <a:stretch/>
        </p:blipFill>
        <p:spPr bwMode="auto">
          <a:xfrm>
            <a:off x="5059914" y="1047553"/>
            <a:ext cx="3597549" cy="241942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00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rcRect t="4431" b="-1"/>
          <a:stretch/>
        </p:blipFill>
        <p:spPr bwMode="auto">
          <a:xfrm>
            <a:off x="5058628" y="3957548"/>
            <a:ext cx="3525008" cy="240987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00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rcRect t="3033"/>
          <a:stretch/>
        </p:blipFill>
        <p:spPr bwMode="auto">
          <a:xfrm>
            <a:off x="314975" y="4063388"/>
            <a:ext cx="3548884" cy="235724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00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Заголовок 1"/>
          <p:cNvSpPr txBox="1"/>
          <p:nvPr/>
        </p:nvSpPr>
        <p:spPr bwMode="auto">
          <a:xfrm>
            <a:off x="613703" y="173597"/>
            <a:ext cx="8064896" cy="8543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4000" b="1" i="1">
                <a:solidFill>
                  <a:srgbClr val="0000CC"/>
                </a:solidFill>
                <a:latin typeface="Calibri"/>
                <a:cs typeface="Times New Roman"/>
              </a:rPr>
              <a:t>«Четвёртый лишний»</a:t>
            </a:r>
            <a:endParaRPr lang="ru-RU" sz="4000" i="1">
              <a:solidFill>
                <a:srgbClr val="0000CC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8" name="Объект 7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1487"/>
            <a:ext cx="9165697" cy="6856513"/>
          </a:xfrm>
          <a:prstGeom prst="rect">
            <a:avLst/>
          </a:prstGeom>
        </p:spPr>
      </p:pic>
      <p:pic>
        <p:nvPicPr>
          <p:cNvPr id="7" name="Рисунок 6" descr="https://proprikol.ru/wp-content/uploads/2020/03/kartinki-aist-51.jpg"/>
          <p:cNvPicPr/>
          <p:nvPr/>
        </p:nvPicPr>
        <p:blipFill>
          <a:blip r:embed="rId3"/>
          <a:stretch/>
        </p:blipFill>
        <p:spPr bwMode="auto">
          <a:xfrm>
            <a:off x="542883" y="1150513"/>
            <a:ext cx="3545350" cy="233540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00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5004048" y="1073832"/>
            <a:ext cx="3533866" cy="235591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00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 descr="https://www.hz.de/imgs/21/6/3/6/1/4/0/6/2/kuckuck-0252d50ae2335eaa.jpeg"/>
          <p:cNvPicPr/>
          <p:nvPr/>
        </p:nvPicPr>
        <p:blipFill>
          <a:blip r:embed="rId5"/>
          <a:stretch/>
        </p:blipFill>
        <p:spPr bwMode="auto">
          <a:xfrm>
            <a:off x="511785" y="4003182"/>
            <a:ext cx="3545350" cy="233755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00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Рисунок 11" descr="https://placepic.ru/wp-content/uploads/2018/11/220-0021.jpg"/>
          <p:cNvPicPr/>
          <p:nvPr/>
        </p:nvPicPr>
        <p:blipFill>
          <a:blip r:embed="rId6"/>
          <a:stretch/>
        </p:blipFill>
        <p:spPr bwMode="auto">
          <a:xfrm>
            <a:off x="4988970" y="3928650"/>
            <a:ext cx="3525609" cy="241208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00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Заголовок 1"/>
          <p:cNvSpPr txBox="1"/>
          <p:nvPr/>
        </p:nvSpPr>
        <p:spPr bwMode="auto">
          <a:xfrm>
            <a:off x="613703" y="173597"/>
            <a:ext cx="8064896" cy="8543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4000" b="1" i="1">
                <a:solidFill>
                  <a:srgbClr val="0000CC"/>
                </a:solidFill>
                <a:latin typeface="Calibri"/>
                <a:cs typeface="Times New Roman"/>
              </a:rPr>
              <a:t>«Четвёртый лишний»</a:t>
            </a:r>
            <a:endParaRPr lang="ru-RU" sz="4000" i="1">
              <a:solidFill>
                <a:srgbClr val="0000CC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9" name="Объект 7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1487"/>
            <a:ext cx="9165697" cy="685651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395536" y="1021578"/>
            <a:ext cx="3257529" cy="24558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00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rcRect l="12514"/>
          <a:stretch/>
        </p:blipFill>
        <p:spPr bwMode="auto">
          <a:xfrm>
            <a:off x="4918219" y="977953"/>
            <a:ext cx="3257529" cy="24280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00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 descr="https://placepic.ru/wp-content/uploads/2018/11/4ed873b6ed7465e.jpg"/>
          <p:cNvPicPr/>
          <p:nvPr/>
        </p:nvPicPr>
        <p:blipFill>
          <a:blip r:embed="rId5"/>
          <a:stretch/>
        </p:blipFill>
        <p:spPr bwMode="auto">
          <a:xfrm>
            <a:off x="395536" y="4077072"/>
            <a:ext cx="3288627" cy="243971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00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4788642" y="3901078"/>
            <a:ext cx="3272575" cy="246183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00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Заголовок 1"/>
          <p:cNvSpPr txBox="1"/>
          <p:nvPr/>
        </p:nvSpPr>
        <p:spPr bwMode="auto">
          <a:xfrm>
            <a:off x="613703" y="173597"/>
            <a:ext cx="8064896" cy="8543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4000" b="1" i="1">
                <a:solidFill>
                  <a:srgbClr val="0000CC"/>
                </a:solidFill>
                <a:latin typeface="Calibri"/>
                <a:cs typeface="Times New Roman"/>
              </a:rPr>
              <a:t>«Четвёртый лишний»</a:t>
            </a:r>
            <a:endParaRPr lang="ru-RU" sz="4000" i="1">
              <a:solidFill>
                <a:srgbClr val="0000CC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9" name="Объект 7"/>
          <p:cNvPicPr>
            <a:picLocks noGrp="1" noChangeAspect="1"/>
          </p:cNvPicPr>
          <p:nvPr>
            <p:ph idx="1"/>
          </p:nvPr>
        </p:nvPicPr>
        <p:blipFill>
          <a:blip r:embed="rId2"/>
          <a:stretch/>
        </p:blipFill>
        <p:spPr bwMode="auto">
          <a:xfrm>
            <a:off x="-1" y="-3257"/>
            <a:ext cx="9174131" cy="6861257"/>
          </a:xfrm>
          <a:prstGeom prst="rect">
            <a:avLst/>
          </a:prstGeom>
        </p:spPr>
      </p:pic>
      <p:sp>
        <p:nvSpPr>
          <p:cNvPr id="11" name="Заголовок 1"/>
          <p:cNvSpPr txBox="1"/>
          <p:nvPr/>
        </p:nvSpPr>
        <p:spPr bwMode="auto">
          <a:xfrm>
            <a:off x="519183" y="173355"/>
            <a:ext cx="8064896" cy="8543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4000" b="1" i="1">
                <a:solidFill>
                  <a:srgbClr val="0000CC"/>
                </a:solidFill>
                <a:latin typeface="Calibri"/>
                <a:cs typeface="Times New Roman"/>
              </a:rPr>
              <a:t>«Найди домик»</a:t>
            </a:r>
            <a:endParaRPr lang="ru-RU" sz="4000" i="1">
              <a:solidFill>
                <a:srgbClr val="0000CC"/>
              </a:solidFill>
              <a:latin typeface="Calibri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rcRect l="14931" t="3678" r="15391"/>
          <a:stretch/>
        </p:blipFill>
        <p:spPr bwMode="auto">
          <a:xfrm>
            <a:off x="424885" y="323717"/>
            <a:ext cx="2186660" cy="20162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00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6679537" y="3732086"/>
            <a:ext cx="2210114" cy="177693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00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2406813" y="1625614"/>
            <a:ext cx="2157985" cy="202353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00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138197" y="3734057"/>
            <a:ext cx="2210696" cy="17774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00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2186042" y="4835511"/>
            <a:ext cx="2232058" cy="178472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00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8"/>
          <a:srcRect l="20321" r="13670" b="5540"/>
          <a:stretch/>
        </p:blipFill>
        <p:spPr bwMode="auto">
          <a:xfrm>
            <a:off x="6725157" y="217703"/>
            <a:ext cx="2118874" cy="202145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00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9"/>
          <a:srcRect l="26375" b="10840"/>
          <a:stretch/>
        </p:blipFill>
        <p:spPr bwMode="auto">
          <a:xfrm>
            <a:off x="4627554" y="4757747"/>
            <a:ext cx="2202721" cy="17783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00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0"/>
          <a:stretch/>
        </p:blipFill>
        <p:spPr bwMode="auto">
          <a:xfrm>
            <a:off x="4845991" y="1534254"/>
            <a:ext cx="2125621" cy="212562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00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2" name="Объект 7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1487"/>
            <a:ext cx="9165697" cy="6856513"/>
          </a:xfrm>
          <a:prstGeom prst="rect">
            <a:avLst/>
          </a:prstGeom>
          <a:ln>
            <a:noFill/>
          </a:ln>
        </p:spPr>
      </p:pic>
      <p:sp>
        <p:nvSpPr>
          <p:cNvPr id="13" name="Заголовок 1"/>
          <p:cNvSpPr txBox="1"/>
          <p:nvPr/>
        </p:nvSpPr>
        <p:spPr bwMode="auto">
          <a:xfrm>
            <a:off x="519183" y="173355"/>
            <a:ext cx="8064896" cy="8543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4000" b="1" i="1">
                <a:solidFill>
                  <a:srgbClr val="0000CC"/>
                </a:solidFill>
                <a:latin typeface="Calibri"/>
                <a:cs typeface="Times New Roman"/>
              </a:rPr>
              <a:t>«Чьё перо?»</a:t>
            </a:r>
            <a:endParaRPr lang="ru-RU" sz="4000" i="1">
              <a:solidFill>
                <a:srgbClr val="0000CC"/>
              </a:solidFill>
              <a:latin typeface="Calibri"/>
            </a:endParaRPr>
          </a:p>
        </p:txBody>
      </p:sp>
      <p:pic>
        <p:nvPicPr>
          <p:cNvPr id="15" name="Рисунок 14" descr="https://mestozagovora.ru/wp-content/uploads/2018/04/esli-nashel-pero-pticy.jpg"/>
          <p:cNvPicPr/>
          <p:nvPr/>
        </p:nvPicPr>
        <p:blipFill>
          <a:blip r:embed="rId3"/>
          <a:srcRect l="9435" r="8793"/>
          <a:stretch/>
        </p:blipFill>
        <p:spPr bwMode="auto">
          <a:xfrm>
            <a:off x="2559587" y="1405619"/>
            <a:ext cx="1789352" cy="159631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00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Рисунок 15" descr="https://zapasexpress.ru/images/detailed/2474/z2122_7_tif_1000x1000.jpg"/>
          <p:cNvPicPr/>
          <p:nvPr/>
        </p:nvPicPr>
        <p:blipFill>
          <a:blip r:embed="rId4"/>
          <a:stretch/>
        </p:blipFill>
        <p:spPr bwMode="auto">
          <a:xfrm>
            <a:off x="4619190" y="1354914"/>
            <a:ext cx="1809263" cy="159631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00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Рисунок 16" descr="https://lastfm.freetls.fastly.net/i/u/ar0/a1f5b1853a294909c9fb3a00fdfdb953.png"/>
          <p:cNvPicPr/>
          <p:nvPr/>
        </p:nvPicPr>
        <p:blipFill>
          <a:blip r:embed="rId5"/>
          <a:srcRect l="11239" r="7281"/>
          <a:stretch/>
        </p:blipFill>
        <p:spPr bwMode="auto">
          <a:xfrm>
            <a:off x="6718538" y="514956"/>
            <a:ext cx="2155667" cy="16029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00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Рисунок 17" descr="https://i.etsystatic.com/12884234/r/il/5037fb/1599613317/il_1588xN.1599613317_ib25.jpg"/>
          <p:cNvPicPr/>
          <p:nvPr/>
        </p:nvPicPr>
        <p:blipFill>
          <a:blip r:embed="rId6"/>
          <a:stretch/>
        </p:blipFill>
        <p:spPr bwMode="auto">
          <a:xfrm rot="16199999">
            <a:off x="485501" y="359959"/>
            <a:ext cx="1602991" cy="200468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00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3391889" y="2840142"/>
            <a:ext cx="2212976" cy="147531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00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>
            <a:off x="5896101" y="4976151"/>
            <a:ext cx="2759886" cy="147489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00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9"/>
          <a:stretch/>
        </p:blipFill>
        <p:spPr bwMode="auto">
          <a:xfrm>
            <a:off x="342064" y="2912771"/>
            <a:ext cx="2041727" cy="173865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00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0"/>
          <a:srcRect b="7403"/>
          <a:stretch/>
        </p:blipFill>
        <p:spPr bwMode="auto">
          <a:xfrm>
            <a:off x="6889126" y="2840142"/>
            <a:ext cx="2031394" cy="172905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00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1"/>
          <a:srcRect l="28935" r="6245"/>
          <a:stretch/>
        </p:blipFill>
        <p:spPr bwMode="auto">
          <a:xfrm>
            <a:off x="847619" y="4887442"/>
            <a:ext cx="2051031" cy="164935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00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2"/>
          <a:srcRect l="17236"/>
          <a:stretch/>
        </p:blipFill>
        <p:spPr bwMode="auto">
          <a:xfrm>
            <a:off x="3442192" y="4578896"/>
            <a:ext cx="2018865" cy="183083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00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6" name="Объект 7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1487"/>
            <a:ext cx="9165697" cy="6856513"/>
          </a:xfrm>
          <a:prstGeom prst="rect">
            <a:avLst/>
          </a:prstGeom>
          <a:ln>
            <a:noFill/>
          </a:ln>
        </p:spPr>
      </p:pic>
      <p:sp>
        <p:nvSpPr>
          <p:cNvPr id="7" name="Заголовок 1"/>
          <p:cNvSpPr txBox="1"/>
          <p:nvPr/>
        </p:nvSpPr>
        <p:spPr bwMode="auto">
          <a:xfrm>
            <a:off x="519183" y="173355"/>
            <a:ext cx="8064896" cy="8543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4000" b="1" i="1">
                <a:solidFill>
                  <a:srgbClr val="0000CC"/>
                </a:solidFill>
                <a:latin typeface="Calibri"/>
                <a:cs typeface="Times New Roman"/>
              </a:rPr>
              <a:t>«Узнай птицу по силуэту»</a:t>
            </a:r>
            <a:endParaRPr lang="ru-RU" sz="4000" i="1">
              <a:solidFill>
                <a:srgbClr val="0000CC"/>
              </a:solidFill>
              <a:latin typeface="Calibri"/>
            </a:endParaRPr>
          </a:p>
        </p:txBody>
      </p:sp>
      <p:pic>
        <p:nvPicPr>
          <p:cNvPr id="8" name="Рисунок 7" descr="https://dsdnr.ru/upload/000/u0/6/2/ff5dd757.png"/>
          <p:cNvPicPr/>
          <p:nvPr/>
        </p:nvPicPr>
        <p:blipFill>
          <a:blip r:embed="rId3"/>
          <a:srcRect b="70000"/>
          <a:stretch/>
        </p:blipFill>
        <p:spPr bwMode="auto">
          <a:xfrm>
            <a:off x="0" y="1210707"/>
            <a:ext cx="8784976" cy="2185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https://dsdnr.ru/upload/000/u0/6/2/ff5dd757.png"/>
          <p:cNvPicPr/>
          <p:nvPr/>
        </p:nvPicPr>
        <p:blipFill>
          <a:blip r:embed="rId3"/>
          <a:srcRect t="67143"/>
          <a:stretch/>
        </p:blipFill>
        <p:spPr bwMode="auto">
          <a:xfrm>
            <a:off x="190204" y="4221088"/>
            <a:ext cx="8404567" cy="20882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13645"/>
            <a:ext cx="9144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 bwMode="auto">
          <a:xfrm>
            <a:off x="473735" y="1259632"/>
            <a:ext cx="330617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b="1" i="1"/>
              <a:t>1.</a:t>
            </a:r>
            <a:endParaRPr/>
          </a:p>
          <a:p>
            <a:pPr>
              <a:defRPr/>
            </a:pPr>
            <a:r>
              <a:rPr lang="ru-RU" b="1" i="1"/>
              <a:t>Я по дереву стучу,</a:t>
            </a:r>
            <a:br>
              <a:rPr lang="ru-RU" b="1" i="1"/>
            </a:br>
            <a:r>
              <a:rPr lang="ru-RU" b="1" i="1"/>
              <a:t>Червячка добыть хочу.</a:t>
            </a:r>
            <a:br>
              <a:rPr lang="ru-RU" b="1" i="1"/>
            </a:br>
            <a:r>
              <a:rPr lang="ru-RU" b="1" i="1"/>
              <a:t>Хоть и скрылся под корой –</a:t>
            </a:r>
            <a:br>
              <a:rPr lang="ru-RU" b="1" i="1"/>
            </a:br>
            <a:r>
              <a:rPr lang="ru-RU" b="1" i="1"/>
              <a:t>Все равно ты будешь мой. </a:t>
            </a:r>
            <a:endParaRPr/>
          </a:p>
        </p:txBody>
      </p:sp>
      <p:sp>
        <p:nvSpPr>
          <p:cNvPr id="13" name="Заголовок 1"/>
          <p:cNvSpPr txBox="1"/>
          <p:nvPr/>
        </p:nvSpPr>
        <p:spPr bwMode="auto">
          <a:xfrm>
            <a:off x="1259632" y="116632"/>
            <a:ext cx="676875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4800" b="1" i="1">
                <a:solidFill>
                  <a:srgbClr val="0000CC"/>
                </a:solidFill>
                <a:latin typeface="Calibri"/>
                <a:cs typeface="Times New Roman"/>
              </a:rPr>
              <a:t>Загадки и отгадки</a:t>
            </a:r>
            <a:endParaRPr lang="ru-RU" sz="4800" i="1">
              <a:solidFill>
                <a:srgbClr val="0000CC"/>
              </a:solidFill>
              <a:latin typeface="Calibri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3"/>
          <a:srcRect l="19997" r="34280"/>
          <a:stretch/>
        </p:blipFill>
        <p:spPr bwMode="auto">
          <a:xfrm>
            <a:off x="755576" y="2925763"/>
            <a:ext cx="2664295" cy="346551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00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3" name="Объект 8"/>
          <p:cNvSpPr>
            <a:spLocks noGrp="1"/>
          </p:cNvSpPr>
          <p:nvPr>
            <p:ph idx="1"/>
          </p:nvPr>
        </p:nvSpPr>
        <p:spPr bwMode="auto">
          <a:xfrm>
            <a:off x="4563057" y="1235533"/>
            <a:ext cx="4402832" cy="22713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  <a:defRPr/>
            </a:pPr>
            <a:r>
              <a:rPr lang="ru-RU" sz="1800" b="1" i="1"/>
              <a:t>2.</a:t>
            </a:r>
            <a:endParaRPr/>
          </a:p>
          <a:p>
            <a:pPr marL="0" indent="0">
              <a:buNone/>
              <a:defRPr/>
            </a:pPr>
            <a:r>
              <a:rPr lang="ru-RU" sz="1800" b="1" i="1"/>
              <a:t>Я весь день ловлю жуков, Ем букашек, червяков. Зимовать не улетаю, Под карнизом обитаю. Прыг-скок! Не робей! Я бывалый ….</a:t>
            </a:r>
            <a:br>
              <a:rPr lang="ru-RU" sz="1800" b="1" i="1"/>
            </a:br>
            <a:r>
              <a:rPr lang="ru-RU" sz="2400"/>
              <a:t/>
            </a:r>
            <a:br>
              <a:rPr lang="ru-RU" sz="2400"/>
            </a:br>
            <a:endParaRPr lang="ru-RU" sz="2400"/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4788024" y="2818259"/>
            <a:ext cx="3573016" cy="35730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00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Объект 7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-30211"/>
            <a:ext cx="9165697" cy="6856513"/>
          </a:xfrm>
          <a:prstGeom prst="rect">
            <a:avLst/>
          </a:prstGeom>
          <a:ln>
            <a:noFill/>
          </a:ln>
        </p:spPr>
      </p:pic>
      <p:sp>
        <p:nvSpPr>
          <p:cNvPr id="6" name="Заголовок 1"/>
          <p:cNvSpPr txBox="1"/>
          <p:nvPr/>
        </p:nvSpPr>
        <p:spPr bwMode="auto">
          <a:xfrm>
            <a:off x="519183" y="173355"/>
            <a:ext cx="8064896" cy="8543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4000" b="1" i="1">
                <a:solidFill>
                  <a:srgbClr val="0000CC"/>
                </a:solidFill>
                <a:latin typeface="Calibri"/>
                <a:cs typeface="Times New Roman"/>
              </a:rPr>
              <a:t>«Что за  птица спряталась?»</a:t>
            </a:r>
            <a:endParaRPr lang="ru-RU" sz="4000" i="1">
              <a:solidFill>
                <a:srgbClr val="0000CC"/>
              </a:solidFill>
              <a:latin typeface="Calibri"/>
            </a:endParaRPr>
          </a:p>
        </p:txBody>
      </p:sp>
      <p:pic>
        <p:nvPicPr>
          <p:cNvPr id="8" name="Рисунок 7" descr="https://i.pinimg.com/originals/eb/72/3a/eb723a6b13b6a0b04273bf8c910d26ad.png"/>
          <p:cNvPicPr/>
          <p:nvPr/>
        </p:nvPicPr>
        <p:blipFill>
          <a:blip r:embed="rId3"/>
          <a:stretch/>
        </p:blipFill>
        <p:spPr bwMode="auto">
          <a:xfrm>
            <a:off x="390040" y="1381506"/>
            <a:ext cx="3079014" cy="2088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rcRect b="7403"/>
          <a:stretch/>
        </p:blipFill>
        <p:spPr bwMode="auto">
          <a:xfrm>
            <a:off x="3070780" y="1263493"/>
            <a:ext cx="2483220" cy="21136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5656667" y="1237829"/>
            <a:ext cx="3296436" cy="18606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 descr="https://catherineasquithgallery.com/uploads/posts/2021-03/1614555305_64-p-kartinka-lastochki-na-belom-fone-70.png"/>
          <p:cNvPicPr/>
          <p:nvPr/>
        </p:nvPicPr>
        <p:blipFill>
          <a:blip r:embed="rId6"/>
          <a:stretch/>
        </p:blipFill>
        <p:spPr bwMode="auto">
          <a:xfrm>
            <a:off x="3194699" y="3398045"/>
            <a:ext cx="3170652" cy="32579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 descr="https://img-fotki.yandex.ru/get/6447/198028224.5fd/0_aed80_558ca1f7_orig.png"/>
          <p:cNvPicPr/>
          <p:nvPr/>
        </p:nvPicPr>
        <p:blipFill>
          <a:blip r:embed="rId7"/>
          <a:stretch/>
        </p:blipFill>
        <p:spPr bwMode="auto">
          <a:xfrm>
            <a:off x="6438209" y="3487476"/>
            <a:ext cx="2407829" cy="29527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 descr="https://catherineasquithgallery.com/uploads/posts/2021-03/1614549433_60-p-ptitsa-na-belom-fone-71.png"/>
          <p:cNvPicPr/>
          <p:nvPr/>
        </p:nvPicPr>
        <p:blipFill>
          <a:blip r:embed="rId8"/>
          <a:stretch/>
        </p:blipFill>
        <p:spPr bwMode="auto">
          <a:xfrm>
            <a:off x="339932" y="4163678"/>
            <a:ext cx="2251922" cy="21704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Рисунок 14" descr="https://catherineasquithgallery.com/uploads/posts/2021-02/1612238032_136-p-fioletovie-snezhinki-na-prozrachnom-fone-203.png"/>
          <p:cNvPicPr/>
          <p:nvPr/>
        </p:nvPicPr>
        <p:blipFill>
          <a:blip r:embed="rId9"/>
          <a:stretch/>
        </p:blipFill>
        <p:spPr bwMode="auto">
          <a:xfrm>
            <a:off x="390040" y="1284796"/>
            <a:ext cx="1067651" cy="1036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Рисунок 15" descr="https://catherineasquithgallery.com/uploads/posts/2021-02/1612238032_136-p-fioletovie-snezhinki-na-prozrachnom-fone-203.png"/>
          <p:cNvPicPr/>
          <p:nvPr/>
        </p:nvPicPr>
        <p:blipFill>
          <a:blip r:embed="rId9"/>
          <a:stretch/>
        </p:blipFill>
        <p:spPr bwMode="auto">
          <a:xfrm>
            <a:off x="1196562" y="2028295"/>
            <a:ext cx="1067651" cy="1036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Рисунок 16" descr="https://catherineasquithgallery.com/uploads/posts/2021-02/1612238032_136-p-fioletovie-snezhinki-na-prozrachnom-fone-203.png"/>
          <p:cNvPicPr/>
          <p:nvPr/>
        </p:nvPicPr>
        <p:blipFill>
          <a:blip r:embed="rId9"/>
          <a:stretch/>
        </p:blipFill>
        <p:spPr bwMode="auto">
          <a:xfrm>
            <a:off x="3179247" y="1327260"/>
            <a:ext cx="1067651" cy="1036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Рисунок 17" descr="https://catherineasquithgallery.com/uploads/posts/2021-02/1612238032_136-p-fioletovie-snezhinki-na-prozrachnom-fone-203.png"/>
          <p:cNvPicPr/>
          <p:nvPr/>
        </p:nvPicPr>
        <p:blipFill>
          <a:blip r:embed="rId9"/>
          <a:stretch/>
        </p:blipFill>
        <p:spPr bwMode="auto">
          <a:xfrm>
            <a:off x="4064600" y="2094325"/>
            <a:ext cx="1067651" cy="1036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Рисунок 18" descr="https://catherineasquithgallery.com/uploads/posts/2021-02/1612238032_136-p-fioletovie-snezhinki-na-prozrachnom-fone-203.png"/>
          <p:cNvPicPr/>
          <p:nvPr/>
        </p:nvPicPr>
        <p:blipFill>
          <a:blip r:embed="rId9"/>
          <a:stretch/>
        </p:blipFill>
        <p:spPr bwMode="auto">
          <a:xfrm>
            <a:off x="5621662" y="1038869"/>
            <a:ext cx="1067651" cy="1036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Рисунок 19" descr="https://catherineasquithgallery.com/uploads/posts/2021-02/1612238032_136-p-fioletovie-snezhinki-na-prozrachnom-fone-203.png"/>
          <p:cNvPicPr/>
          <p:nvPr/>
        </p:nvPicPr>
        <p:blipFill>
          <a:blip r:embed="rId9"/>
          <a:stretch/>
        </p:blipFill>
        <p:spPr bwMode="auto">
          <a:xfrm>
            <a:off x="6505037" y="1823175"/>
            <a:ext cx="1067651" cy="1036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Рисунок 20" descr="https://catherineasquithgallery.com/uploads/posts/2021-02/1612238032_136-p-fioletovie-snezhinki-na-prozrachnom-fone-203.png"/>
          <p:cNvPicPr/>
          <p:nvPr/>
        </p:nvPicPr>
        <p:blipFill>
          <a:blip r:embed="rId9"/>
          <a:stretch/>
        </p:blipFill>
        <p:spPr bwMode="auto">
          <a:xfrm>
            <a:off x="6974846" y="3565617"/>
            <a:ext cx="1067651" cy="1036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Рисунок 21" descr="https://catherineasquithgallery.com/uploads/posts/2021-02/1612238032_136-p-fioletovie-snezhinki-na-prozrachnom-fone-203.png"/>
          <p:cNvPicPr/>
          <p:nvPr/>
        </p:nvPicPr>
        <p:blipFill>
          <a:blip r:embed="rId9"/>
          <a:stretch/>
        </p:blipFill>
        <p:spPr bwMode="auto">
          <a:xfrm>
            <a:off x="7704237" y="4676255"/>
            <a:ext cx="1067651" cy="1036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Рисунок 22" descr="https://catherineasquithgallery.com/uploads/posts/2021-02/1612238032_136-p-fioletovie-snezhinki-na-prozrachnom-fone-203.png"/>
          <p:cNvPicPr/>
          <p:nvPr/>
        </p:nvPicPr>
        <p:blipFill>
          <a:blip r:embed="rId9"/>
          <a:stretch/>
        </p:blipFill>
        <p:spPr bwMode="auto">
          <a:xfrm>
            <a:off x="6647717" y="4730864"/>
            <a:ext cx="1067651" cy="1036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Рисунок 23" descr="https://catherineasquithgallery.com/uploads/posts/2021-02/1612238032_136-p-fioletovie-snezhinki-na-prozrachnom-fone-203.png"/>
          <p:cNvPicPr/>
          <p:nvPr/>
        </p:nvPicPr>
        <p:blipFill>
          <a:blip r:embed="rId9"/>
          <a:stretch/>
        </p:blipFill>
        <p:spPr bwMode="auto">
          <a:xfrm>
            <a:off x="3546206" y="4969381"/>
            <a:ext cx="1067651" cy="1036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Рисунок 24" descr="https://catherineasquithgallery.com/uploads/posts/2021-02/1612238032_136-p-fioletovie-snezhinki-na-prozrachnom-fone-203.png"/>
          <p:cNvPicPr/>
          <p:nvPr/>
        </p:nvPicPr>
        <p:blipFill>
          <a:blip r:embed="rId9"/>
          <a:stretch/>
        </p:blipFill>
        <p:spPr bwMode="auto">
          <a:xfrm>
            <a:off x="4654296" y="4466674"/>
            <a:ext cx="1067651" cy="1036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Рисунок 25" descr="https://catherineasquithgallery.com/uploads/posts/2021-02/1612238032_136-p-fioletovie-snezhinki-na-prozrachnom-fone-203.png"/>
          <p:cNvPicPr/>
          <p:nvPr/>
        </p:nvPicPr>
        <p:blipFill>
          <a:blip r:embed="rId9"/>
          <a:stretch/>
        </p:blipFill>
        <p:spPr bwMode="auto">
          <a:xfrm>
            <a:off x="3957692" y="3897493"/>
            <a:ext cx="1067651" cy="1036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Рисунок 26" descr="https://catherineasquithgallery.com/uploads/posts/2021-02/1612238032_136-p-fioletovie-snezhinki-na-prozrachnom-fone-203.png"/>
          <p:cNvPicPr/>
          <p:nvPr/>
        </p:nvPicPr>
        <p:blipFill>
          <a:blip r:embed="rId9"/>
          <a:stretch/>
        </p:blipFill>
        <p:spPr bwMode="auto">
          <a:xfrm>
            <a:off x="1730387" y="4027121"/>
            <a:ext cx="1067651" cy="1036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Рисунок 27" descr="https://catherineasquithgallery.com/uploads/posts/2021-02/1612238032_136-p-fioletovie-snezhinki-na-prozrachnom-fone-203.png"/>
          <p:cNvPicPr/>
          <p:nvPr/>
        </p:nvPicPr>
        <p:blipFill>
          <a:blip r:embed="rId9"/>
          <a:stretch/>
        </p:blipFill>
        <p:spPr bwMode="auto">
          <a:xfrm>
            <a:off x="1394892" y="4950850"/>
            <a:ext cx="1067651" cy="10361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6" name="Объект 7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1487"/>
            <a:ext cx="9165697" cy="6856513"/>
          </a:xfrm>
          <a:prstGeom prst="rect">
            <a:avLst/>
          </a:prstGeom>
          <a:ln>
            <a:noFill/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rcRect l="5907" t="16800" r="6680" b="24400"/>
          <a:stretch/>
        </p:blipFill>
        <p:spPr bwMode="auto">
          <a:xfrm>
            <a:off x="229579" y="1628800"/>
            <a:ext cx="8706538" cy="4392488"/>
          </a:xfrm>
          <a:prstGeom prst="rect">
            <a:avLst/>
          </a:prstGeom>
        </p:spPr>
      </p:pic>
      <p:sp>
        <p:nvSpPr>
          <p:cNvPr id="9" name="Заголовок 1"/>
          <p:cNvSpPr txBox="1"/>
          <p:nvPr/>
        </p:nvSpPr>
        <p:spPr bwMode="auto">
          <a:xfrm>
            <a:off x="519183" y="173354"/>
            <a:ext cx="8064896" cy="10507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4000" b="1" i="1">
                <a:solidFill>
                  <a:srgbClr val="0000CC"/>
                </a:solidFill>
                <a:latin typeface="Calibri"/>
                <a:cs typeface="Times New Roman"/>
              </a:rPr>
              <a:t>«Какие птицы спрятались на картинке, посчитай их»</a:t>
            </a:r>
            <a:endParaRPr lang="ru-RU" sz="4000" i="1">
              <a:solidFill>
                <a:srgbClr val="0000CC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8" name="Объект 7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1487"/>
            <a:ext cx="9165697" cy="6856513"/>
          </a:xfrm>
          <a:prstGeom prst="rect">
            <a:avLst/>
          </a:prstGeom>
          <a:ln>
            <a:noFill/>
          </a:ln>
        </p:spPr>
      </p:pic>
      <p:sp>
        <p:nvSpPr>
          <p:cNvPr id="9" name="Заголовок 1"/>
          <p:cNvSpPr txBox="1">
            <a:spLocks noGrp="1"/>
          </p:cNvSpPr>
          <p:nvPr>
            <p:ph type="title"/>
          </p:nvPr>
        </p:nvSpPr>
        <p:spPr bwMode="auto">
          <a:xfrm>
            <a:off x="792084" y="764704"/>
            <a:ext cx="758152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4800" b="1" i="1">
                <a:solidFill>
                  <a:srgbClr val="0000CC"/>
                </a:solidFill>
                <a:latin typeface="Calibri"/>
                <a:cs typeface="Times New Roman"/>
              </a:rPr>
              <a:t>Молодцы!</a:t>
            </a:r>
            <a:endParaRPr lang="ru-RU" sz="4800" i="1">
              <a:solidFill>
                <a:srgbClr val="0000CC"/>
              </a:solidFill>
              <a:latin typeface="Calibri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/>
          <a:srcRect l="27951" r="26376"/>
          <a:stretch/>
        </p:blipFill>
        <p:spPr bwMode="auto">
          <a:xfrm>
            <a:off x="2267744" y="2060848"/>
            <a:ext cx="4176464" cy="32446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7" name="Объект 7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1487"/>
            <a:ext cx="9165697" cy="6856513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 bwMode="auto">
          <a:xfrm>
            <a:off x="1115616" y="1721583"/>
            <a:ext cx="633670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u="sng" dirty="0">
                <a:solidFill>
                  <a:srgbClr val="7030A0"/>
                </a:solidFill>
                <a:hlinkClick r:id="rId3" tooltip="https://multi-mama.ru/zagadki-pro-ptic-dlya-detei/?ysclid=lch4cf6rzu164869197"/>
              </a:rPr>
              <a:t>https://multi-mama.ru/zagadki-pro-ptic-dlya-detei/?</a:t>
            </a:r>
            <a:r>
              <a:rPr lang="ru-RU" u="sng" dirty="0" smtClean="0">
                <a:solidFill>
                  <a:srgbClr val="7030A0"/>
                </a:solidFill>
                <a:hlinkClick r:id="rId3" tooltip="https://multi-mama.ru/zagadki-pro-ptic-dlya-detei/?ysclid=lch4cf6rzu164869197"/>
              </a:rPr>
              <a:t>ysclid=lch4cf6rzu164869197</a:t>
            </a:r>
            <a:r>
              <a:rPr lang="ru-RU" u="sng" dirty="0" smtClean="0">
                <a:solidFill>
                  <a:srgbClr val="7030A0"/>
                </a:solidFill>
              </a:rPr>
              <a:t> </a:t>
            </a:r>
            <a:r>
              <a:rPr lang="ru-RU" dirty="0" smtClean="0">
                <a:solidFill>
                  <a:srgbClr val="7030A0"/>
                </a:solidFill>
              </a:rPr>
              <a:t> </a:t>
            </a:r>
            <a:endParaRPr lang="ru-RU" dirty="0">
              <a:solidFill>
                <a:srgbClr val="7030A0"/>
              </a:solidFill>
            </a:endParaRPr>
          </a:p>
          <a:p>
            <a:pPr>
              <a:defRPr/>
            </a:pPr>
            <a:endParaRPr lang="ru-RU" dirty="0">
              <a:solidFill>
                <a:srgbClr val="7030A0"/>
              </a:solidFill>
            </a:endParaRPr>
          </a:p>
          <a:p>
            <a:pPr>
              <a:defRPr/>
            </a:pPr>
            <a:r>
              <a:rPr lang="en-US" u="sng" dirty="0">
                <a:solidFill>
                  <a:srgbClr val="7030A0"/>
                </a:solidFill>
                <a:hlinkClick r:id="rId4" tooltip="https://pochitai-ka.ru/204-zimujuschie-pticy-kartochki-s-kartinkoj-i-nazvaniem.html"/>
              </a:rPr>
              <a:t>https://</a:t>
            </a:r>
            <a:r>
              <a:rPr lang="en-US" u="sng" dirty="0" smtClean="0">
                <a:solidFill>
                  <a:srgbClr val="7030A0"/>
                </a:solidFill>
                <a:hlinkClick r:id="rId4" tooltip="https://pochitai-ka.ru/204-zimujuschie-pticy-kartochki-s-kartinkoj-i-nazvaniem.html"/>
              </a:rPr>
              <a:t>pochitai-ka.ru/204-zimujuschie-pticy-kartochki-s-kartinkoj-i-nazvaniem.html</a:t>
            </a:r>
            <a:r>
              <a:rPr lang="ru-RU" u="sng" dirty="0" smtClean="0">
                <a:solidFill>
                  <a:srgbClr val="7030A0"/>
                </a:solidFill>
              </a:rPr>
              <a:t> </a:t>
            </a:r>
            <a:endParaRPr lang="ru-RU" dirty="0">
              <a:solidFill>
                <a:srgbClr val="7030A0"/>
              </a:solidFill>
            </a:endParaRPr>
          </a:p>
          <a:p>
            <a:pPr>
              <a:defRPr/>
            </a:pPr>
            <a:endParaRPr lang="ru-RU" dirty="0">
              <a:solidFill>
                <a:srgbClr val="7030A0"/>
              </a:solidFill>
            </a:endParaRPr>
          </a:p>
          <a:p>
            <a:pPr>
              <a:defRPr/>
            </a:pPr>
            <a:r>
              <a:rPr lang="en-US" u="sng" dirty="0">
                <a:solidFill>
                  <a:srgbClr val="7030A0"/>
                </a:solidFill>
                <a:hlinkClick r:id="rId5" tooltip="https://infourok.ru/albom-zimuyuschie-i-perelyotnie-ptici-2491368.html?ysclid=lckei3xpgy18951584"/>
              </a:rPr>
              <a:t>https://infourok.ru/albom-zimuyuschie-i-perelyotnie-ptici-2491368.html?ysclid=lckei3xpgy18951584</a:t>
            </a:r>
            <a:endParaRPr lang="ru-RU" dirty="0">
              <a:solidFill>
                <a:srgbClr val="7030A0"/>
              </a:solidFill>
            </a:endParaRPr>
          </a:p>
          <a:p>
            <a:pPr>
              <a:defRPr/>
            </a:pPr>
            <a:endParaRPr lang="ru-RU" dirty="0">
              <a:solidFill>
                <a:srgbClr val="7030A0"/>
              </a:solidFill>
            </a:endParaRPr>
          </a:p>
          <a:p>
            <a:pPr>
              <a:defRPr/>
            </a:pPr>
            <a:r>
              <a:rPr lang="en-US" u="sng" dirty="0">
                <a:solidFill>
                  <a:srgbClr val="7030A0"/>
                </a:solidFill>
                <a:hlinkClick r:id="rId6" tooltip="https://infourok.ru/kartoteka-didakticheskih-igr-po-teme-pticy-5162081.html?ysclid=lckek3t92l178298480"/>
              </a:rPr>
              <a:t>https://infourok.ru/kartoteka-didakticheskih-igr-po-teme-pticy-5162081.html?ysclid=lckek3t92l178298480</a:t>
            </a:r>
            <a:endParaRPr lang="ru-RU" dirty="0">
              <a:solidFill>
                <a:srgbClr val="7030A0"/>
              </a:solidFill>
            </a:endParaRPr>
          </a:p>
          <a:p>
            <a:pPr>
              <a:defRPr/>
            </a:pP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9" name="Объект 7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1487"/>
            <a:ext cx="9165697" cy="6856513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 bwMode="auto">
          <a:xfrm>
            <a:off x="361355" y="383491"/>
            <a:ext cx="341855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b="1" i="1">
                <a:cs typeface="Times New Roman"/>
              </a:rPr>
              <a:t>3.</a:t>
            </a:r>
            <a:endParaRPr/>
          </a:p>
          <a:p>
            <a:pPr>
              <a:defRPr/>
            </a:pPr>
            <a:r>
              <a:rPr lang="ru-RU" b="1" i="1">
                <a:cs typeface="Times New Roman"/>
              </a:rPr>
              <a:t>Кар-кар-кар! Кричит плутовка!</a:t>
            </a:r>
            <a:endParaRPr/>
          </a:p>
          <a:p>
            <a:pPr>
              <a:defRPr/>
            </a:pPr>
            <a:r>
              <a:rPr lang="ru-RU" b="1" i="1">
                <a:cs typeface="Times New Roman"/>
              </a:rPr>
              <a:t>Ну и ловкая воровка! </a:t>
            </a:r>
            <a:endParaRPr/>
          </a:p>
          <a:p>
            <a:pPr>
              <a:defRPr/>
            </a:pPr>
            <a:r>
              <a:rPr lang="ru-RU" b="1" i="1">
                <a:cs typeface="Times New Roman"/>
              </a:rPr>
              <a:t>Все блестящие вещицы очень любит эта птица!</a:t>
            </a:r>
            <a:endParaRPr/>
          </a:p>
          <a:p>
            <a:pPr>
              <a:defRPr/>
            </a:pPr>
            <a:r>
              <a:rPr lang="ru-RU" b="1" i="1">
                <a:cs typeface="Times New Roman"/>
              </a:rPr>
              <a:t>И она вам всем знакома, как зовут её?...</a:t>
            </a:r>
            <a:endParaRPr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361355" y="2796820"/>
            <a:ext cx="3617017" cy="3617017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0000CC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/>
          <a:srcRect l="17713" r="11412"/>
          <a:stretch/>
        </p:blipFill>
        <p:spPr bwMode="auto">
          <a:xfrm>
            <a:off x="4334638" y="2829592"/>
            <a:ext cx="4474793" cy="35514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00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6" name="TextBox 15"/>
          <p:cNvSpPr txBox="1"/>
          <p:nvPr/>
        </p:nvSpPr>
        <p:spPr bwMode="auto">
          <a:xfrm>
            <a:off x="5364088" y="798988"/>
            <a:ext cx="293221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b="1" i="1">
                <a:cs typeface="Times New Roman"/>
              </a:rPr>
              <a:t>4.</a:t>
            </a:r>
            <a:endParaRPr/>
          </a:p>
          <a:p>
            <a:pPr>
              <a:defRPr/>
            </a:pPr>
            <a:r>
              <a:rPr lang="ru-RU" b="1" i="1">
                <a:cs typeface="Times New Roman"/>
              </a:rPr>
              <a:t>С желтой грудкой у окошка Собирает шустро крошки. Отгадайте что за птица? Называется…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9" name="Объект 7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1487"/>
            <a:ext cx="9165697" cy="685651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 bwMode="auto">
          <a:xfrm>
            <a:off x="467544" y="4046937"/>
            <a:ext cx="314434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b="1" i="1" dirty="0"/>
              <a:t>5.</a:t>
            </a:r>
            <a:endParaRPr dirty="0"/>
          </a:p>
          <a:p>
            <a:pPr>
              <a:defRPr/>
            </a:pPr>
            <a:r>
              <a:rPr lang="ru-RU" b="1" i="1" dirty="0"/>
              <a:t>Чернокрылый, красногрудый, И зимой найдет приют: Не боится он простуды — С первым снегом тут как тут!</a:t>
            </a:r>
            <a:br>
              <a:rPr lang="ru-RU" b="1" i="1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rcRect r="25092"/>
          <a:stretch/>
        </p:blipFill>
        <p:spPr bwMode="auto">
          <a:xfrm>
            <a:off x="347531" y="541650"/>
            <a:ext cx="3816424" cy="286582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00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/>
          <a:srcRect l="7988" r="4813"/>
          <a:stretch/>
        </p:blipFill>
        <p:spPr bwMode="auto">
          <a:xfrm>
            <a:off x="4788024" y="3284984"/>
            <a:ext cx="3890988" cy="293294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00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6" name="TextBox 15"/>
          <p:cNvSpPr txBox="1"/>
          <p:nvPr/>
        </p:nvSpPr>
        <p:spPr bwMode="auto">
          <a:xfrm>
            <a:off x="5220072" y="616539"/>
            <a:ext cx="366106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ru-RU" b="1" i="1">
                <a:cs typeface="Times New Roman"/>
              </a:rPr>
              <a:t>6.</a:t>
            </a:r>
            <a:endParaRPr/>
          </a:p>
          <a:p>
            <a:pPr>
              <a:defRPr/>
            </a:pPr>
            <a:r>
              <a:rPr lang="ru-RU" b="1" i="1">
                <a:cs typeface="Times New Roman"/>
              </a:rPr>
              <a:t>Птицей мира он зовется. </a:t>
            </a:r>
            <a:endParaRPr/>
          </a:p>
          <a:p>
            <a:pPr>
              <a:defRPr/>
            </a:pPr>
            <a:r>
              <a:rPr lang="ru-RU" b="1" i="1">
                <a:cs typeface="Times New Roman"/>
              </a:rPr>
              <a:t>С крыш стрелой к земле несется,</a:t>
            </a:r>
            <a:endParaRPr/>
          </a:p>
          <a:p>
            <a:pPr>
              <a:defRPr/>
            </a:pPr>
            <a:r>
              <a:rPr lang="ru-RU" b="1" i="1">
                <a:cs typeface="Times New Roman"/>
              </a:rPr>
              <a:t>Если видит гору крошек.</a:t>
            </a:r>
            <a:endParaRPr/>
          </a:p>
          <a:p>
            <a:pPr>
              <a:defRPr/>
            </a:pPr>
            <a:r>
              <a:rPr lang="ru-RU" b="1" i="1">
                <a:cs typeface="Times New Roman"/>
              </a:rPr>
              <a:t>Сизый, белый и хороший.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" name="Объект 7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1487"/>
            <a:ext cx="9165697" cy="6856513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 bwMode="auto">
          <a:xfrm>
            <a:off x="516991" y="575890"/>
            <a:ext cx="2880320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b="1" i="1"/>
              <a:t>7.</a:t>
            </a:r>
            <a:endParaRPr/>
          </a:p>
          <a:p>
            <a:pPr>
              <a:defRPr/>
            </a:pPr>
            <a:r>
              <a:rPr lang="ru-RU" b="1" i="1"/>
              <a:t>Всю ночь летает - мышей добывает.</a:t>
            </a:r>
            <a:br>
              <a:rPr lang="ru-RU" b="1" i="1"/>
            </a:br>
            <a:r>
              <a:rPr lang="ru-RU" b="1" i="1"/>
              <a:t>А станет светло - спать летит в дупло.</a:t>
            </a:r>
            <a:endParaRPr/>
          </a:p>
          <a:p>
            <a:pPr>
              <a:defRPr/>
            </a:pPr>
            <a:endParaRPr lang="ru-RU" sz="2400" b="1" i="1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rcRect l="19288" r="27162"/>
          <a:stretch/>
        </p:blipFill>
        <p:spPr bwMode="auto">
          <a:xfrm>
            <a:off x="416732" y="2668004"/>
            <a:ext cx="3009179" cy="374630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00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 bwMode="auto">
          <a:xfrm>
            <a:off x="4140485" y="5157192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b="1" i="1"/>
              <a:t>8. </a:t>
            </a:r>
            <a:endParaRPr/>
          </a:p>
          <a:p>
            <a:pPr>
              <a:defRPr/>
            </a:pPr>
            <a:r>
              <a:rPr lang="ru-RU" b="1" i="1"/>
              <a:t>Непоседа пёстрая, птица длиннохвостая,</a:t>
            </a:r>
            <a:endParaRPr/>
          </a:p>
          <a:p>
            <a:pPr>
              <a:defRPr/>
            </a:pPr>
            <a:r>
              <a:rPr lang="ru-RU" b="1" i="1"/>
              <a:t>Птица говорливая, самая болтливая.</a:t>
            </a:r>
            <a:endParaRPr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/>
          <a:srcRect l="34250" b="7475"/>
          <a:stretch/>
        </p:blipFill>
        <p:spPr bwMode="auto">
          <a:xfrm>
            <a:off x="4132637" y="593937"/>
            <a:ext cx="4427984" cy="415409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00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1" name="Объект 7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9165697" cy="685651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 bwMode="auto">
          <a:xfrm>
            <a:off x="611560" y="836712"/>
            <a:ext cx="259228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b="1" i="1"/>
              <a:t>9. </a:t>
            </a:r>
            <a:endParaRPr/>
          </a:p>
          <a:p>
            <a:pPr>
              <a:defRPr/>
            </a:pPr>
            <a:r>
              <a:rPr lang="ru-RU" b="1" i="1"/>
              <a:t>Солнце греет у порога И растаяли сугробы, Потекли рекой ручьи, Прилетели к нам …</a:t>
            </a:r>
            <a:br>
              <a:rPr lang="ru-RU" b="1" i="1"/>
            </a:br>
            <a:r>
              <a:rPr lang="ru-RU" b="1" i="1"/>
              <a:t/>
            </a:r>
            <a:br>
              <a:rPr lang="ru-RU" b="1" i="1"/>
            </a:br>
            <a:endParaRPr lang="ru-RU" b="1" i="1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rcRect l="16926" t="9838" r="4325" b="3930"/>
          <a:stretch/>
        </p:blipFill>
        <p:spPr bwMode="auto">
          <a:xfrm>
            <a:off x="4582848" y="347194"/>
            <a:ext cx="3366120" cy="24572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00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rcRect l="15901"/>
          <a:stretch/>
        </p:blipFill>
        <p:spPr bwMode="auto">
          <a:xfrm>
            <a:off x="4551335" y="3150169"/>
            <a:ext cx="3366120" cy="320041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00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Прямоугольник 13"/>
          <p:cNvSpPr/>
          <p:nvPr/>
        </p:nvSpPr>
        <p:spPr bwMode="auto">
          <a:xfrm>
            <a:off x="587833" y="3548087"/>
            <a:ext cx="302433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b="1" i="1"/>
              <a:t>10.</a:t>
            </a:r>
            <a:endParaRPr/>
          </a:p>
          <a:p>
            <a:pPr>
              <a:defRPr/>
            </a:pPr>
            <a:r>
              <a:rPr lang="ru-RU" b="1" i="1"/>
              <a:t>На шесте — веселый дом С круглым маленьким окном. Чтоб уснули дети, Дом качает ветер. </a:t>
            </a:r>
          </a:p>
          <a:p>
            <a:pPr>
              <a:defRPr/>
            </a:pPr>
            <a:r>
              <a:rPr lang="ru-RU" b="1" i="1"/>
              <a:t>На крыльце поет отец— Он и летчик, и певец.</a:t>
            </a:r>
            <a:br>
              <a:rPr lang="ru-RU" b="1" i="1"/>
            </a:br>
            <a:r>
              <a:rPr lang="ru-RU" b="1" i="1"/>
              <a:t/>
            </a:r>
            <a:br>
              <a:rPr lang="ru-RU" b="1" i="1"/>
            </a:br>
            <a:endParaRPr lang="ru-RU" b="1" i="1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Объект 7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9165697" cy="6856513"/>
          </a:xfrm>
          <a:prstGeom prst="rect">
            <a:avLst/>
          </a:prstGeom>
        </p:spPr>
      </p:pic>
      <p:sp>
        <p:nvSpPr>
          <p:cNvPr id="5" name="Заголовок 1"/>
          <p:cNvSpPr txBox="1"/>
          <p:nvPr/>
        </p:nvSpPr>
        <p:spPr bwMode="auto">
          <a:xfrm>
            <a:off x="290176" y="-17422"/>
            <a:ext cx="8242758" cy="8543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4000" b="1" i="1">
                <a:solidFill>
                  <a:srgbClr val="0000CC"/>
                </a:solidFill>
                <a:latin typeface="Calibri"/>
                <a:cs typeface="Times New Roman"/>
              </a:rPr>
              <a:t>Угадай птицу по описанию</a:t>
            </a:r>
            <a:endParaRPr lang="ru-RU" sz="4000" i="1">
              <a:solidFill>
                <a:srgbClr val="0000CC"/>
              </a:solidFill>
              <a:latin typeface="Calibri"/>
            </a:endParaRPr>
          </a:p>
        </p:txBody>
      </p:sp>
      <p:sp>
        <p:nvSpPr>
          <p:cNvPr id="8" name="Прямоугольник 7"/>
          <p:cNvSpPr/>
          <p:nvPr/>
        </p:nvSpPr>
        <p:spPr bwMode="auto">
          <a:xfrm>
            <a:off x="179512" y="776897"/>
            <a:ext cx="7017466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  <a:defRPr/>
            </a:pPr>
            <a:r>
              <a:rPr lang="ru-RU" b="1" i="1"/>
              <a:t>Серая, хитрая, крикливая, проворная – 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ru-RU" b="1" i="1"/>
              <a:t>Маленький, красивый, красногрудый, чернохвостый -  </a:t>
            </a:r>
            <a:endParaRPr/>
          </a:p>
          <a:p>
            <a:pPr marL="285750" indent="-285750">
              <a:buFont typeface="Arial"/>
              <a:buChar char="•"/>
              <a:defRPr/>
            </a:pPr>
            <a:r>
              <a:rPr lang="ru-RU" b="1" i="1"/>
              <a:t>Серый, длинноклювый, длинноногий, длинношеий – 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ru-RU" b="1" i="1"/>
              <a:t>Хищная, бесшумная, круглоглазая, пестрая -  </a:t>
            </a:r>
            <a:endParaRPr/>
          </a:p>
          <a:p>
            <a:pPr marL="285750" indent="-285750">
              <a:buFont typeface="Arial"/>
              <a:buChar char="•"/>
              <a:defRPr/>
            </a:pPr>
            <a:r>
              <a:rPr lang="ru-RU" b="1" i="1"/>
              <a:t>Черная, белобокая, красивая, длиннохвостая –</a:t>
            </a:r>
            <a:endParaRPr/>
          </a:p>
          <a:p>
            <a:pPr marL="285750" indent="-285750">
              <a:buFont typeface="Arial"/>
              <a:buChar char="•"/>
              <a:defRPr/>
            </a:pPr>
            <a:r>
              <a:rPr lang="ru-RU" b="1" i="1"/>
              <a:t>Маленький, шустрый, коричневый, прыгучий – </a:t>
            </a:r>
            <a:endParaRPr/>
          </a:p>
          <a:p>
            <a:pPr marL="285750" indent="-285750">
              <a:buFont typeface="Arial"/>
              <a:buChar char="•"/>
              <a:defRPr/>
            </a:pPr>
            <a:r>
              <a:rPr lang="ru-RU" b="1" i="1"/>
              <a:t>Красный, крестоклювый, лесной, темнокрылый -</a:t>
            </a:r>
          </a:p>
          <a:p>
            <a:pPr marL="285750" indent="-285750">
              <a:buFont typeface="Arial"/>
              <a:buChar char="•"/>
              <a:defRPr/>
            </a:pPr>
            <a:endParaRPr lang="ru-RU" sz="2000" b="1" i="1"/>
          </a:p>
          <a:p>
            <a:pPr marL="285750" indent="-285750">
              <a:buFont typeface="Arial"/>
              <a:buChar char="•"/>
              <a:defRPr/>
            </a:pPr>
            <a:endParaRPr lang="ru-RU" b="1" i="1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rcRect r="15548"/>
          <a:stretch/>
        </p:blipFill>
        <p:spPr bwMode="auto">
          <a:xfrm>
            <a:off x="6879253" y="935150"/>
            <a:ext cx="1845960" cy="145833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rcRect l="34250" r="2751" b="17515"/>
          <a:stretch/>
        </p:blipFill>
        <p:spPr bwMode="auto">
          <a:xfrm>
            <a:off x="6911490" y="2771491"/>
            <a:ext cx="1828022" cy="159560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rcRect l="5627" t="9230" r="32742" b="5736"/>
          <a:stretch/>
        </p:blipFill>
        <p:spPr bwMode="auto">
          <a:xfrm>
            <a:off x="6942680" y="4687837"/>
            <a:ext cx="1831088" cy="178225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/>
          <a:srcRect l="43700" t="4640" r="16138" b="3379"/>
          <a:stretch/>
        </p:blipFill>
        <p:spPr bwMode="auto">
          <a:xfrm>
            <a:off x="4973568" y="3343707"/>
            <a:ext cx="1777020" cy="254357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2253557" y="3815774"/>
            <a:ext cx="2559109" cy="1599443"/>
          </a:xfrm>
          <a:prstGeom prst="rect">
            <a:avLst/>
          </a:prstGeom>
        </p:spPr>
      </p:pic>
      <p:pic>
        <p:nvPicPr>
          <p:cNvPr id="17" name="Рисунок 16" descr="https://placepic.ru/wp-content/uploads/2019/04/25232185.jpg"/>
          <p:cNvPicPr/>
          <p:nvPr/>
        </p:nvPicPr>
        <p:blipFill>
          <a:blip r:embed="rId8"/>
          <a:srcRect l="26459"/>
          <a:stretch/>
        </p:blipFill>
        <p:spPr bwMode="auto">
          <a:xfrm>
            <a:off x="269115" y="3073105"/>
            <a:ext cx="1832447" cy="16300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9"/>
          <a:srcRect l="33935" t="10940" r="10311" b="19760"/>
          <a:stretch/>
        </p:blipFill>
        <p:spPr bwMode="auto">
          <a:xfrm>
            <a:off x="269115" y="4996555"/>
            <a:ext cx="1803683" cy="15665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7" name="Объект 7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1487"/>
            <a:ext cx="9165697" cy="6856513"/>
          </a:xfrm>
          <a:prstGeom prst="rect">
            <a:avLst/>
          </a:prstGeom>
          <a:ln>
            <a:noFill/>
          </a:ln>
        </p:spPr>
      </p:pic>
      <p:sp>
        <p:nvSpPr>
          <p:cNvPr id="10" name="Заголовок 1"/>
          <p:cNvSpPr txBox="1"/>
          <p:nvPr/>
        </p:nvSpPr>
        <p:spPr bwMode="auto">
          <a:xfrm>
            <a:off x="461469" y="188640"/>
            <a:ext cx="8242758" cy="8543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4000" b="1" i="1">
                <a:solidFill>
                  <a:srgbClr val="0000CC"/>
                </a:solidFill>
                <a:latin typeface="Calibri"/>
                <a:cs typeface="Times New Roman"/>
              </a:rPr>
              <a:t>Назови птиц одним словом</a:t>
            </a:r>
            <a:endParaRPr lang="ru-RU" sz="4000" i="1">
              <a:solidFill>
                <a:srgbClr val="0000CC"/>
              </a:solidFill>
              <a:latin typeface="Calibri"/>
            </a:endParaRPr>
          </a:p>
        </p:txBody>
      </p:sp>
      <p:pic>
        <p:nvPicPr>
          <p:cNvPr id="11" name="Рисунок 12" descr="https://avatars.dzeninfra.ru/get-zen_doc/1653873/pub_5c7678e175283300b3e05cfb_5c7678f85ec51000c77789f0/scale_1200"/>
          <p:cNvPicPr>
            <a:picLocks noChangeAspect="1" noChangeArrowheads="1"/>
          </p:cNvPicPr>
          <p:nvPr/>
        </p:nvPicPr>
        <p:blipFill>
          <a:blip r:embed="rId3"/>
          <a:srcRect l="13152"/>
          <a:stretch/>
        </p:blipFill>
        <p:spPr bwMode="auto">
          <a:xfrm>
            <a:off x="3220794" y="1172090"/>
            <a:ext cx="2371225" cy="206855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00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7" descr="http://icon.s.photosight.ru/img/a/1f8/3762529_large.jpg"/>
          <p:cNvPicPr>
            <a:picLocks noChangeAspect="1" noChangeArrowheads="1"/>
          </p:cNvPicPr>
          <p:nvPr/>
        </p:nvPicPr>
        <p:blipFill>
          <a:blip r:embed="rId4"/>
          <a:srcRect l="14835" t="10966" r="6680"/>
          <a:stretch/>
        </p:blipFill>
        <p:spPr bwMode="auto">
          <a:xfrm>
            <a:off x="6406224" y="1172091"/>
            <a:ext cx="2310388" cy="206855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00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Picture 5" descr="http://img15.nnm.ru/f/7/8/6/5/05b41bc2e05bab01fec5869c1d5.jpg"/>
          <p:cNvPicPr>
            <a:picLocks noChangeAspect="1" noChangeArrowheads="1"/>
          </p:cNvPicPr>
          <p:nvPr/>
        </p:nvPicPr>
        <p:blipFill>
          <a:blip r:embed="rId5"/>
          <a:srcRect l="17455" t="1302" r="32524" b="2438"/>
          <a:stretch/>
        </p:blipFill>
        <p:spPr bwMode="auto">
          <a:xfrm>
            <a:off x="259682" y="1144421"/>
            <a:ext cx="2200073" cy="296048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00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Picture 2" descr="Косатка это акула или дельфин?"/>
          <p:cNvPicPr>
            <a:picLocks noChangeAspect="1" noChangeArrowheads="1"/>
          </p:cNvPicPr>
          <p:nvPr/>
        </p:nvPicPr>
        <p:blipFill>
          <a:blip r:embed="rId6"/>
          <a:srcRect l="3935" t="4066" r="1566" b="4025"/>
          <a:stretch/>
        </p:blipFill>
        <p:spPr bwMode="auto">
          <a:xfrm>
            <a:off x="4582848" y="3769339"/>
            <a:ext cx="3182447" cy="198110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00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8" name="Заголовок 1"/>
          <p:cNvSpPr txBox="1"/>
          <p:nvPr/>
        </p:nvSpPr>
        <p:spPr bwMode="auto">
          <a:xfrm>
            <a:off x="4429507" y="6001178"/>
            <a:ext cx="2055272" cy="6499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1800" b="1" i="1">
                <a:solidFill>
                  <a:srgbClr val="0000CC"/>
                </a:solidFill>
                <a:latin typeface="Calibri"/>
                <a:cs typeface="Times New Roman"/>
              </a:rPr>
              <a:t>перелётные</a:t>
            </a:r>
            <a:endParaRPr lang="ru-RU" sz="1800" i="1">
              <a:solidFill>
                <a:srgbClr val="0000CC"/>
              </a:solidFill>
              <a:latin typeface="Calibri"/>
            </a:endParaRPr>
          </a:p>
        </p:txBody>
      </p:sp>
      <p:pic>
        <p:nvPicPr>
          <p:cNvPr id="16" name="Рисунок 4"/>
          <p:cNvPicPr>
            <a:picLocks noChangeAspect="1"/>
          </p:cNvPicPr>
          <p:nvPr/>
        </p:nvPicPr>
        <p:blipFill>
          <a:blip r:embed="rId7"/>
          <a:srcRect l="15030" t="6937" r="4039" b="9819"/>
          <a:stretch/>
        </p:blipFill>
        <p:spPr bwMode="auto">
          <a:xfrm>
            <a:off x="580778" y="4459165"/>
            <a:ext cx="3052210" cy="209214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00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6" name="Объект 7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1487"/>
            <a:ext cx="9165697" cy="6856513"/>
          </a:xfrm>
          <a:prstGeom prst="rect">
            <a:avLst/>
          </a:prstGeom>
          <a:ln>
            <a:noFill/>
          </a:ln>
        </p:spPr>
      </p:pic>
      <p:sp>
        <p:nvSpPr>
          <p:cNvPr id="7" name="Заголовок 1"/>
          <p:cNvSpPr txBox="1"/>
          <p:nvPr/>
        </p:nvSpPr>
        <p:spPr bwMode="auto">
          <a:xfrm>
            <a:off x="461469" y="188640"/>
            <a:ext cx="8242758" cy="8543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4000" b="1" i="1">
                <a:solidFill>
                  <a:srgbClr val="0000CC"/>
                </a:solidFill>
                <a:latin typeface="Calibri"/>
                <a:cs typeface="Times New Roman"/>
              </a:rPr>
              <a:t>Назови птиц одним словом</a:t>
            </a:r>
            <a:endParaRPr lang="ru-RU" sz="4000" i="1">
              <a:solidFill>
                <a:srgbClr val="0000CC"/>
              </a:solidFill>
              <a:latin typeface="Calibri"/>
            </a:endParaRPr>
          </a:p>
        </p:txBody>
      </p:sp>
      <p:pic>
        <p:nvPicPr>
          <p:cNvPr id="4" name="Рисунок 3" descr="https://avatars.dzeninfra.ru/get-zen_doc/4423511/pub_61c363d9e03014225d25d9cd_61c363e2e453b9461f0e6e12/scale_1200"/>
          <p:cNvPicPr/>
          <p:nvPr/>
        </p:nvPicPr>
        <p:blipFill>
          <a:blip r:embed="rId3"/>
          <a:srcRect l="37826" t="10161" r="32652"/>
          <a:stretch/>
        </p:blipFill>
        <p:spPr bwMode="auto">
          <a:xfrm>
            <a:off x="6815719" y="1823635"/>
            <a:ext cx="1971987" cy="306362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00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rcRect l="5745" t="11800" r="16698" b="10441"/>
          <a:stretch/>
        </p:blipFill>
        <p:spPr bwMode="auto">
          <a:xfrm>
            <a:off x="3692817" y="3869445"/>
            <a:ext cx="2744912" cy="180840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00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rcRect b="11581"/>
          <a:stretch/>
        </p:blipFill>
        <p:spPr bwMode="auto">
          <a:xfrm>
            <a:off x="3772740" y="1383517"/>
            <a:ext cx="2664988" cy="177648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00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rcRect l="3131" r="12569"/>
          <a:stretch/>
        </p:blipFill>
        <p:spPr bwMode="auto">
          <a:xfrm>
            <a:off x="617328" y="1355568"/>
            <a:ext cx="2675744" cy="17854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00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Заголовок 1"/>
          <p:cNvSpPr txBox="1"/>
          <p:nvPr/>
        </p:nvSpPr>
        <p:spPr bwMode="auto">
          <a:xfrm>
            <a:off x="3293072" y="5809976"/>
            <a:ext cx="2055272" cy="6499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1800" b="1" i="1">
                <a:solidFill>
                  <a:srgbClr val="0000CC"/>
                </a:solidFill>
                <a:latin typeface="Calibri"/>
                <a:cs typeface="Times New Roman"/>
              </a:rPr>
              <a:t>зимующие</a:t>
            </a:r>
            <a:endParaRPr lang="ru-RU" sz="1800" i="1">
              <a:solidFill>
                <a:srgbClr val="0000CC"/>
              </a:solidFill>
              <a:latin typeface="Calibri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7"/>
          <a:srcRect l="8124" t="7538" b="14872"/>
          <a:stretch/>
        </p:blipFill>
        <p:spPr bwMode="auto">
          <a:xfrm>
            <a:off x="617328" y="3896441"/>
            <a:ext cx="2663583" cy="186704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00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Базис">
  <a:themeElements>
    <a:clrScheme name="Базис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Базис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Базис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Базис</Template>
  <TotalTime>6</TotalTime>
  <Words>378</Words>
  <Application>Microsoft Office PowerPoint</Application>
  <DocSecurity>0</DocSecurity>
  <PresentationFormat>Экран (4:3)</PresentationFormat>
  <Paragraphs>68</Paragraphs>
  <Slides>23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8" baseType="lpstr">
      <vt:lpstr>Arial</vt:lpstr>
      <vt:lpstr>Calibri</vt:lpstr>
      <vt:lpstr>Corbel</vt:lpstr>
      <vt:lpstr>Times New Roman</vt:lpstr>
      <vt:lpstr>Базис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Молодцы!</vt:lpstr>
      <vt:lpstr>Презентация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Домашние  животные</dc:title>
  <dc:subject/>
  <dc:creator>ASER</dc:creator>
  <cp:keywords/>
  <dc:description/>
  <cp:lastModifiedBy>Пользователь</cp:lastModifiedBy>
  <cp:revision>204</cp:revision>
  <dcterms:created xsi:type="dcterms:W3CDTF">2013-12-04T17:33:17Z</dcterms:created>
  <dcterms:modified xsi:type="dcterms:W3CDTF">2024-11-06T11:18:25Z</dcterms:modified>
  <cp:category/>
  <dc:identifier/>
  <cp:contentStatus/>
  <dc:language/>
  <cp:version/>
</cp:coreProperties>
</file>