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70" r:id="rId4"/>
    <p:sldId id="267" r:id="rId5"/>
    <p:sldId id="266" r:id="rId6"/>
    <p:sldId id="268" r:id="rId7"/>
    <p:sldId id="269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0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26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04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A7148-0C92-C2E2-54A4-D3688B730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7FC588-B067-B823-ECB9-D5D56DD57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13F29E-9699-A364-D9BB-89D8AE7C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B12E0-6ABB-21D7-7D09-D9034DE1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05EB2-8728-9AD4-E949-88CF0D5F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336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468BC-9F4E-2561-48A5-A9EEF308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AF40AB-1B74-86E7-8267-B5F5D8D89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23B233-941F-13E8-23FD-EEA7B1DF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B5D9F-2BAB-320D-BC9C-364E713E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307B47-5E8B-DC88-B67B-18410A6A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186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A3DEF-6D75-4D83-04E1-E7198AF4B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54A628-779B-B721-E059-2417ABAF5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6B1734-7845-0FC2-ECE0-F8F1DB28A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CEB0EF-676C-3C37-B134-A4559A0B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5DBE69-530D-229B-F7DF-F069FBBA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083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17FEC-1CFF-6E72-E03D-4DDD1F16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9FE66-DE25-C5DF-4459-0160FE6B5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8D8311-2BFE-2B78-1A38-914373445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C90C17-2A53-73CB-DD48-1F88CA3A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32649B-16F6-0447-5DA3-ED5EFC72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05BDF7-5D2E-4AEA-5640-DDAA2EBF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43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F3FF6-B217-1828-376E-4CC8A3DB4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0F93B9-B03C-25AF-22E1-1055BBE2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45A72F-86FA-D6E7-120E-D622B110C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6C6235-5C6D-23A5-13F0-93DE96C28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8E3E42-A0F7-BB37-A97C-6365954F3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AB9F6D-91BC-DC56-B928-EEDF1C88F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94759F-14EA-2492-E1DD-20278505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817A51-6529-22E8-E7C7-A5EA0ABD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294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44CA6-F887-4949-3D30-9A1FB5EA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70E364-30F2-1529-919F-3F7F5FDE2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9690C4-B7C6-4A71-744D-B378516A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8A2EB8-4EC4-8B19-90B4-9908725D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18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7F9D7F-A904-3806-FE69-227CF580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786988-1BC7-3C39-16BB-56A1E0B6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C7C2B5-C0A2-2C7B-B355-134FC272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787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0B42F-C561-BB1C-8B39-6F373662C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E2B530-5535-3444-71DC-857E6716A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18873C-5BAB-007C-0EE4-08D0E0C5C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0373D5-F27B-6A80-52F7-E41A0B08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48AFB7-8597-9212-0EA0-9501C691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9F4760-AACA-CF1F-B2CF-AB5F36D7D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10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799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6932EA-11A6-D982-691A-DF466DB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396AE6-EBE0-F09D-3BFB-8D9CD06C7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A0AAE5-CA69-DF74-06BB-004D479B2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983BCA-8EA1-0CBE-8698-BA8FFA19C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47DCF0-622D-1A3F-E459-AAF0163A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A27D59-8355-278F-04EA-F10B24DF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05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DD2AA-96D8-0213-C7A4-11A5DF2F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ADC67A-56BF-3D09-524C-6AF4273EC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EA3107-82E7-A611-180B-0A2CFD37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E1290-9F3D-D550-2232-3A73BD09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D7D7C5-D8D4-C08D-E971-0DD3DE48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310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E2F1DD-6053-28DC-AE0A-3EA8B5C37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284D1C-6BA7-7235-4C85-0B73CF756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044BAD-D454-41AF-83AD-284A513A6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CAAC41-42FC-96FD-C358-76360DF9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E6153A-4802-EEFB-18DD-56D9D3E4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4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26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7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12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495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8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0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681C-9BEA-4C1D-BCDE-8EA4CF8C7B96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FF471-6583-436D-BDF9-5D55D04A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5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E0904-4793-3956-EC3B-BAD45895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0F8533-ED36-BABC-896B-2D3B1E658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BE842F-D425-911E-4062-37066804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15582-EDE0-48B3-B2AD-641A376C2B2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58E558-15E2-F689-2AA4-1ABC43BEC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07A69F-81CF-E904-4A8C-CF077AE3C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75926-F7A6-4B0E-BCD8-CE4BC1D2E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29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17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jpeg"/><Relationship Id="rId10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9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microsoft.com/office/2007/relationships/hdphoto" Target="../media/hdphoto11.wdp"/><Relationship Id="rId26" Type="http://schemas.openxmlformats.org/officeDocument/2006/relationships/image" Target="../media/image44.png"/><Relationship Id="rId3" Type="http://schemas.openxmlformats.org/officeDocument/2006/relationships/audio" Target="../media/audio1.wav"/><Relationship Id="rId21" Type="http://schemas.openxmlformats.org/officeDocument/2006/relationships/image" Target="../media/image40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5" Type="http://schemas.openxmlformats.org/officeDocument/2006/relationships/image" Target="../media/image43.png"/><Relationship Id="rId2" Type="http://schemas.openxmlformats.org/officeDocument/2006/relationships/audio" Target="../media/audio2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7.wdp"/><Relationship Id="rId11" Type="http://schemas.openxmlformats.org/officeDocument/2006/relationships/image" Target="../media/image34.png"/><Relationship Id="rId24" Type="http://schemas.openxmlformats.org/officeDocument/2006/relationships/image" Target="../media/image42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23" Type="http://schemas.microsoft.com/office/2007/relationships/hdphoto" Target="../media/hdphoto13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microsoft.com/office/2007/relationships/hdphoto" Target="../media/hdphoto8.wdp"/><Relationship Id="rId14" Type="http://schemas.microsoft.com/office/2007/relationships/hdphoto" Target="../media/hdphoto9.wdp"/><Relationship Id="rId2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audio" Target="../media/audio3.wav"/><Relationship Id="rId21" Type="http://schemas.openxmlformats.org/officeDocument/2006/relationships/image" Target="../media/image58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4.wdp"/><Relationship Id="rId11" Type="http://schemas.microsoft.com/office/2007/relationships/hdphoto" Target="../media/hdphoto15.wdp"/><Relationship Id="rId5" Type="http://schemas.openxmlformats.org/officeDocument/2006/relationships/image" Target="../media/image45.png"/><Relationship Id="rId15" Type="http://schemas.microsoft.com/office/2007/relationships/hdphoto" Target="../media/hdphoto16.wdp"/><Relationship Id="rId10" Type="http://schemas.openxmlformats.org/officeDocument/2006/relationships/image" Target="../media/image49.png"/><Relationship Id="rId19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704" y="1340768"/>
            <a:ext cx="1723429" cy="2226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9304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080" y="4077072"/>
            <a:ext cx="2232248" cy="2137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82" y="1839688"/>
            <a:ext cx="3167844" cy="1516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261601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игра «Где хранить и преумножать деньги?»</a:t>
            </a:r>
          </a:p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закрепить знание детей о способах сохранения и приумножения денежных средств.</a:t>
            </a:r>
            <a:b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A90744-DBFE-DC46-064F-BC427C581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3861048"/>
            <a:ext cx="2071958" cy="18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9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75FE7F-0818-C714-2280-1BC3A63AA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101" y="5235367"/>
            <a:ext cx="1359556" cy="1397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41468E-761A-6FC4-159D-E0F81A602961}"/>
              </a:ext>
            </a:extLst>
          </p:cNvPr>
          <p:cNvSpPr txBox="1"/>
          <p:nvPr/>
        </p:nvSpPr>
        <p:spPr>
          <a:xfrm>
            <a:off x="2051720" y="116632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Дидактическая игра «Услуги и товары»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089483-5F54-FB90-CD81-942337FD7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176" y="1173770"/>
            <a:ext cx="908967" cy="670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9ACF48-1241-28F2-C7F9-C1EC11DC3236}"/>
              </a:ext>
            </a:extLst>
          </p:cNvPr>
          <p:cNvSpPr txBox="1"/>
          <p:nvPr/>
        </p:nvSpPr>
        <p:spPr>
          <a:xfrm>
            <a:off x="1597236" y="716175"/>
            <a:ext cx="90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Услуги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A11F2-8971-325C-0E0C-A3AC8E72564F}"/>
              </a:ext>
            </a:extLst>
          </p:cNvPr>
          <p:cNvSpPr txBox="1"/>
          <p:nvPr/>
        </p:nvSpPr>
        <p:spPr>
          <a:xfrm>
            <a:off x="6810759" y="777127"/>
            <a:ext cx="1002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Товары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E5541D-55E4-11A4-28CC-46B0DFE71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90" y="4759840"/>
            <a:ext cx="932769" cy="1908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C0F237-CCAC-D734-54C6-329C79019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959" y="5241465"/>
            <a:ext cx="1816765" cy="14265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705D3D-2191-D59E-2B56-7A5557932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1541" y="5040280"/>
            <a:ext cx="1005927" cy="16277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B8B706-8D48-1993-20EC-C070D766C4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0232" y="1140459"/>
            <a:ext cx="1187624" cy="8164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74A93A-0ADF-35A3-DB30-FFFC35EF69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6238" y="5235369"/>
            <a:ext cx="1476527" cy="13979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52F9BA-044B-99D0-E2AB-79290C1D3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7856" y="5011680"/>
            <a:ext cx="1182727" cy="1621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2F9C3E-59EC-2F20-BBE2-EA6355165EFF}"/>
              </a:ext>
            </a:extLst>
          </p:cNvPr>
          <p:cNvSpPr txBox="1"/>
          <p:nvPr/>
        </p:nvSpPr>
        <p:spPr>
          <a:xfrm>
            <a:off x="2992512" y="484701"/>
            <a:ext cx="316835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Цель: </a:t>
            </a:r>
            <a:r>
              <a:rPr lang="ru-RU" sz="1400" dirty="0"/>
              <a:t>закрепить сведения о том, что такое услуги и товары, что они встречаются не только в жизни, но и в сказках.</a:t>
            </a:r>
          </a:p>
          <a:p>
            <a:r>
              <a:rPr lang="ru-RU" sz="1400" b="1" dirty="0" err="1">
                <a:solidFill>
                  <a:schemeClr val="tx2"/>
                </a:solidFill>
              </a:rPr>
              <a:t>Дид</a:t>
            </a:r>
            <a:r>
              <a:rPr lang="ru-RU" sz="1400" b="1" dirty="0">
                <a:solidFill>
                  <a:schemeClr val="tx2"/>
                </a:solidFill>
              </a:rPr>
              <a:t>. задача: </a:t>
            </a:r>
            <a:r>
              <a:rPr lang="ru-RU" sz="1400" dirty="0"/>
              <a:t>распределить сказочных героев по двум категориям: услуги и товары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82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-0.13379 L 0.01389 -0.13379 C 0.01788 -0.22546 0.01805 -0.19977 0.01597 -0.30671 C 0.01562 -0.32523 0.01527 -0.34398 0.01389 -0.3625 C 0.01354 -0.36713 0.0118 -0.37153 0.01076 -0.37616 C 0.0085 -0.38727 0.00885 -0.38565 0.00781 -0.39653 C 0.00833 -0.4169 0.00816 -0.43727 0.00972 -0.45764 C 0.01024 -0.46342 0.01423 -0.46551 0.01701 -0.46852 C 0.02152 -0.47384 0.02066 -0.47291 0.02309 -0.4794 C 0.02239 -0.48403 0.02257 -0.48889 0.021 -0.49305 C 0.02014 -0.4956 0.01718 -0.49606 0.01597 -0.49838 C 0.0151 -0.5 0.01389 -0.50532 0.01493 -0.50393 C 0.01788 -0.5 0.01961 -0.49491 0.02204 -0.49028 C 0.02274 -0.4875 0.02343 -0.48495 0.02413 -0.48217 C 0.02604 -0.47407 0.02656 -0.47014 0.02829 -0.4618 C 0.02795 -0.44236 0.02795 -0.42268 0.02725 -0.40324 C 0.02708 -0.40046 0.02673 -0.40879 0.02621 -0.41134 C 0.02534 -0.41551 0.02413 -0.41967 0.02309 -0.42361 C 0.02239 -0.43055 0.0217 -0.43727 0.021 -0.44398 C 0.02048 -0.45 0.01944 -0.45579 0.01892 -0.4618 C 0.0177 -0.48264 0.01701 -0.50347 0.01597 -0.5243 C 0.01597 -0.52477 0.01597 -0.52338 0.01597 -0.52291 L 0.01597 -0.52291 " pathEditMode="relative" ptsTypes="AAAAAAAAAAAAAAAAAAAA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6 -0.09815 L 0.02986 -0.09815 C 0.03143 -0.10371 0.03282 -0.10949 0.0349 -0.11459 C 0.03629 -0.11806 0.03872 -0.1206 0.03993 -0.12408 C 0.04601 -0.14167 0.0342 -0.12315 0.04618 -0.13912 C 0.0507 -0.16042 0.04497 -0.1375 0.05226 -0.15672 C 0.05486 -0.16389 0.05695 -0.1713 0.05938 -0.17848 C 0.06129 -0.18449 0.06337 -0.19051 0.06545 -0.1963 C 0.06806 -0.20348 0.07014 -0.21135 0.07361 -0.21806 L 0.10122 -0.26968 C 0.10174 -0.27084 0.12361 -0.31088 0.12674 -0.31459 C 0.14983 -0.34306 0.12969 -0.31968 0.15434 -0.34468 C 0.16146 -0.35185 0.16893 -0.36158 0.17674 -0.36783 C 0.18021 -0.3706 0.18455 -0.37153 0.18802 -0.37454 C 0.19306 -0.37894 0.19688 -0.38565 0.20226 -0.38959 C 0.21806 -0.40139 0.2349 -0.41135 0.25122 -0.42223 C 0.25834 -0.42685 0.26615 -0.42963 0.27257 -0.43588 C 0.27605 -0.43889 0.27934 -0.4426 0.28282 -0.44537 C 0.2875 -0.44885 0.29306 -0.45047 0.29705 -0.45486 C 0.29879 -0.45672 0.30035 -0.4588 0.30226 -0.46019 C 0.30834 -0.46505 0.31198 -0.46459 0.31858 -0.46852 C 0.32101 -0.46991 0.32309 -0.47292 0.3257 -0.47385 C 0.33299 -0.47685 0.34063 -0.47824 0.34809 -0.48079 C 0.35973 -0.48449 0.37136 -0.48843 0.38282 -0.49306 C 0.38907 -0.49537 0.39497 -0.49908 0.40122 -0.50116 C 0.40955 -0.50371 0.41823 -0.50417 0.42674 -0.50648 C 0.43125 -0.50787 0.43559 -0.51019 0.43993 -0.51204 C 0.44132 -0.5125 0.44271 -0.51297 0.4441 -0.51343 L 0.44705 -0.51598 L 0.44705 -0.51482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-0.10046 L -0.01059 -0.10046 C -0.01424 -0.10926 -0.01945 -0.12268 -0.02396 -0.13055 C -0.02709 -0.13588 -0.03108 -0.14004 -0.0342 -0.1456 C -0.03664 -0.14977 -0.03802 -0.15486 -0.04028 -0.15903 C -0.04375 -0.16574 -0.04809 -0.17153 -0.05157 -0.17824 C -0.05521 -0.18565 -0.05799 -0.19398 -0.06164 -0.20139 C -0.0665 -0.21065 -0.07205 -0.21921 -0.07709 -0.22847 C -0.08125 -0.23657 -0.08473 -0.24537 -0.08924 -0.25301 C -0.10174 -0.27384 -0.11528 -0.29375 -0.12795 -0.31435 C -0.1415 -0.33588 -0.1467 -0.34722 -0.16164 -0.36597 C -0.16858 -0.37453 -0.17639 -0.38194 -0.18316 -0.39051 C -0.18924 -0.39815 -0.19445 -0.40717 -0.20052 -0.41504 C -0.21927 -0.43865 -0.24202 -0.46018 -0.26372 -0.47754 C -0.27518 -0.4868 -0.29983 -0.5074 -0.31268 -0.51435 C -0.31893 -0.51759 -0.3257 -0.51875 -0.33212 -0.52106 C -0.34514 -0.52592 -0.35782 -0.53171 -0.37084 -0.53611 C -0.38195 -0.53981 -0.37639 -0.5375 -0.38716 -0.54282 C -0.42327 -0.54213 -0.45938 -0.54282 -0.49532 -0.54028 C -0.50434 -0.53958 -0.51302 -0.53449 -0.52188 -0.53333 L -0.54532 -0.53078 C -0.55643 -0.52708 -0.54375 -0.53102 -0.56789 -0.52523 C -0.57292 -0.52407 -0.58316 -0.52106 -0.58316 -0.52106 C -0.5842 -0.52037 -0.58507 -0.51921 -0.58629 -0.51852 C -0.58924 -0.51643 -0.59532 -0.51296 -0.59532 -0.51296 L -0.59532 -0.51296 " pathEditMode="relative" ptsTypes="AAAAAAAAAAAAAAAAAAAAAAAA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2 -0.10787 L -0.01822 -0.10787 C -0.01284 -0.10879 -0.00746 -0.10995 -0.0019 -0.11065 C 0.00417 -0.11134 0.01025 -0.11111 0.01632 -0.11203 C 0.03403 -0.11458 0.05018 -0.11805 0.06737 -0.12153 C 0.08594 -0.13217 0.0625 -0.11991 0.08264 -0.12708 C 0.08525 -0.12801 0.08733 -0.13055 0.08976 -0.13102 C 0.11355 -0.13588 0.12535 -0.13472 0.14792 -0.13657 L 0.19393 -0.14074 C 0.20278 -0.14236 0.21181 -0.14328 0.22049 -0.14606 C 0.23178 -0.14977 0.24289 -0.15532 0.25417 -0.15972 C 0.26424 -0.16366 0.27448 -0.16736 0.28473 -0.1706 C 0.40365 -0.20833 0.29497 -0.17037 0.36632 -0.19768 C 0.42691 -0.22106 0.35834 -0.19375 0.42032 -0.21551 C 0.43473 -0.22037 0.4632 -0.23171 0.4632 -0.23171 C 0.46841 -0.23588 0.47362 -0.23958 0.47848 -0.24398 C 0.49497 -0.25856 0.48073 -0.24953 0.4948 -0.25764 C 0.49723 -0.27014 0.49393 -0.25625 0.49896 -0.26713 C 0.5 -0.26921 0.50035 -0.27176 0.50105 -0.27407 C 0.50139 -0.27662 0.50174 -0.2794 0.50209 -0.28217 C 0.50278 -0.28958 0.50278 -0.29653 0.504 -0.30393 C 0.50469 -0.30717 0.50539 -0.31018 0.50608 -0.31342 C 0.50816 -0.32153 0.50851 -0.31944 0.51025 -0.32847 C 0.51077 -0.33102 0.51094 -0.33379 0.51129 -0.33657 C 0.51094 -0.34699 0.51112 -0.35741 0.51025 -0.36782 C 0.50973 -0.37384 0.50799 -0.37963 0.50712 -0.38541 C 0.50678 -0.38819 0.50643 -0.39097 0.50608 -0.39375 C 0.50573 -0.39676 0.50573 -0.4 0.50504 -0.40324 C 0.50435 -0.40694 0.50278 -0.41041 0.50209 -0.41412 C 0.50122 -0.41805 0.50087 -0.42222 0.5 -0.42639 C 0.49862 -0.43356 0.4981 -0.43403 0.49584 -0.44004 C 0.4948 -0.44768 0.49497 -0.45578 0.49289 -0.46296 C 0.4875 -0.48102 0.48976 -0.47199 0.48577 -0.49028 C 0.48612 -0.49259 0.48681 -0.49467 0.48664 -0.49699 C 0.48646 -0.49953 0.48525 -0.50162 0.48473 -0.50393 C 0.48455 -0.50486 0.48473 -0.50578 0.48473 -0.50648 L 0.48473 -0.50532 " pathEditMode="relative" ptsTypes="AAAAAAAAAAAAAAAAAAAAAAAAAAAAAAAAAAA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7 -0.09931 L -0.02447 -0.09931 C -0.02552 -0.10394 -0.02673 -0.10857 -0.0276 -0.11297 C -0.02881 -0.11852 -0.02934 -0.12408 -0.03072 -0.1294 C -0.03142 -0.13264 -0.03281 -0.13565 -0.03368 -0.13889 C -0.03593 -0.14607 -0.03767 -0.15347 -0.03993 -0.16065 C -0.04166 -0.16667 -0.04409 -0.17222 -0.046 -0.17824 C -0.04878 -0.18727 -0.04965 -0.19514 -0.05208 -0.20417 C -0.05746 -0.22431 -0.05468 -0.21181 -0.06232 -0.23125 C -0.07066 -0.25278 -0.0625 -0.23449 -0.06944 -0.25579 C -0.07048 -0.25926 -0.07239 -0.26204 -0.07361 -0.26528 C -0.08246 -0.28935 -0.06684 -0.25602 -0.08784 -0.29537 C -0.08923 -0.29792 -0.09045 -0.30093 -0.09184 -0.30347 C -0.09288 -0.30533 -0.09409 -0.30695 -0.09496 -0.3088 C -0.09583 -0.31111 -0.09583 -0.31366 -0.09704 -0.31574 C -0.09843 -0.31806 -0.10052 -0.31898 -0.10208 -0.32107 C -0.10503 -0.325 -0.10677 -0.33033 -0.11024 -0.33334 C -0.1118 -0.33472 -0.11388 -0.33496 -0.11545 -0.33611 C -0.11788 -0.33797 -0.12013 -0.34074 -0.12256 -0.34283 C -0.13732 -0.35556 -0.12204 -0.34167 -0.1368 -0.35232 C -0.13836 -0.35347 -0.13941 -0.35533 -0.14097 -0.35648 C -0.14392 -0.35903 -0.14687 -0.36111 -0.15 -0.3632 C -0.15173 -0.36435 -0.15364 -0.36482 -0.1552 -0.36597 C -0.16649 -0.37408 -0.15677 -0.37176 -0.17465 -0.37824 C -0.1776 -0.3794 -0.18072 -0.37917 -0.18368 -0.37963 C -0.18715 -0.38148 -0.19045 -0.38403 -0.19392 -0.38496 C -0.23246 -0.3956 -0.31562 -0.38797 -0.33072 -0.38773 C -0.33472 -0.38634 -0.33888 -0.38496 -0.34288 -0.3838 C -0.34496 -0.3831 -0.34704 -0.3831 -0.34913 -0.38241 C -0.34947 -0.38218 -0.34982 -0.38148 -0.35 -0.38102 L -0.35 -0.38102 " pathEditMode="relative" ptsTypes="AAAAAAAAAAAAAAAAAAAAAAAAAAAAAAA">
                                      <p:cBhvr>
                                        <p:cTn id="2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3 -0.10209 L -0.02483 -0.10209 C -0.02951 -0.10903 -0.03403 -0.11597 -0.03906 -0.12269 C -0.04097 -0.125 -0.0434 -0.12685 -0.04514 -0.1294 C -0.0467 -0.13172 -0.05035 -0.1419 -0.05121 -0.14445 C -0.05364 -0.16181 -0.05469 -0.16551 -0.05434 -0.18658 C -0.05417 -0.19838 -0.05312 -0.21019 -0.05226 -0.22176 C -0.05191 -0.22824 -0.05121 -0.23472 -0.05035 -0.24097 C -0.04965 -0.24514 -0.04809 -0.24908 -0.04722 -0.25324 C -0.04548 -0.26088 -0.04496 -0.26922 -0.04219 -0.27616 C -0.03976 -0.28195 -0.03507 -0.28496 -0.03194 -0.28982 C -0.01632 -0.31412 -0.03472 -0.29352 -0.0125 -0.31852 C -0.01024 -0.32084 -0.00781 -0.32338 -0.00538 -0.32523 C -0.00382 -0.32639 -0.00191 -0.32685 -0.00017 -0.32801 C 0.00295 -0.33009 0.0059 -0.33241 0.00903 -0.33472 C 0.01215 -0.33727 0.01493 -0.34051 0.01823 -0.34283 C 0.02083 -0.34491 0.02361 -0.3463 0.02639 -0.34838 C 0.02847 -0.35 0.03038 -0.35209 0.03247 -0.35371 C 0.03438 -0.35533 0.03663 -0.35625 0.03854 -0.35787 C 0.04531 -0.36366 0.04132 -0.3632 0.04479 -0.3632 L 0.04479 -0.36204 " pathEditMode="relative" ptsTypes="AAAAAAAAAAAAAAAAAAAAA">
                                      <p:cBhvr>
                                        <p:cTn id="3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t="11534" r="14533" b="64582"/>
          <a:stretch/>
        </p:blipFill>
        <p:spPr bwMode="auto">
          <a:xfrm>
            <a:off x="5965902" y="1025912"/>
            <a:ext cx="2475571" cy="81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10933" r="13821" b="64582"/>
          <a:stretch/>
        </p:blipFill>
        <p:spPr bwMode="auto">
          <a:xfrm>
            <a:off x="669073" y="825190"/>
            <a:ext cx="2465063" cy="84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колбаса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43" b="80469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771933"/>
            <a:ext cx="1794587" cy="1794587"/>
          </a:xfrm>
          <a:prstGeom prst="rect">
            <a:avLst/>
          </a:prstGeom>
        </p:spPr>
      </p:pic>
      <p:pic>
        <p:nvPicPr>
          <p:cNvPr id="3" name="мишка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37" b="93733" l="3161" r="94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797152"/>
            <a:ext cx="1444752" cy="1524000"/>
          </a:xfrm>
          <a:prstGeom prst="rect">
            <a:avLst/>
          </a:prstGeom>
        </p:spPr>
      </p:pic>
      <p:pic>
        <p:nvPicPr>
          <p:cNvPr id="4" name="сапоги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917" l="9961" r="98991">
                        <a14:foregroundMark x1="44759" y1="7248" x2="24837" y2="4297"/>
                        <a14:foregroundMark x1="26497" y1="7248" x2="27051" y2="57422"/>
                        <a14:foregroundMark x1="27051" y1="57422" x2="16536" y2="78819"/>
                        <a14:foregroundMark x1="16536" y1="78819" x2="17643" y2="89149"/>
                        <a14:foregroundMark x1="17643" y1="90625" x2="25944" y2="95052"/>
                        <a14:foregroundMark x1="25944" y1="95052" x2="35352" y2="92101"/>
                        <a14:foregroundMark x1="35352" y1="92101" x2="39779" y2="81771"/>
                        <a14:foregroundMark x1="39779" y1="81771" x2="45313" y2="7248"/>
                        <a14:foregroundMark x1="45866" y1="11675" x2="48633" y2="65538"/>
                        <a14:foregroundMark x1="48633" y1="65538" x2="48079" y2="70703"/>
                        <a14:foregroundMark x1="48079" y1="70703" x2="51953" y2="73655"/>
                        <a14:foregroundMark x1="51953" y1="73655" x2="94564" y2="77344"/>
                        <a14:foregroundMark x1="94564" y1="76606" x2="94010" y2="60373"/>
                        <a14:foregroundMark x1="94010" y1="60373" x2="79622" y2="57422"/>
                        <a14:foregroundMark x1="79622" y1="57422" x2="72982" y2="45616"/>
                        <a14:foregroundMark x1="72982" y1="45616" x2="76302" y2="6510"/>
                        <a14:foregroundMark x1="76302" y1="5035" x2="45866" y2="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97152"/>
            <a:ext cx="2015207" cy="1511406"/>
          </a:xfrm>
          <a:prstGeom prst="rect">
            <a:avLst/>
          </a:prstGeom>
        </p:spPr>
      </p:pic>
      <p:pic>
        <p:nvPicPr>
          <p:cNvPr id="5" name="робот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80" b="95345" l="3105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49" y="4797152"/>
            <a:ext cx="2517718" cy="1676800"/>
          </a:xfrm>
          <a:prstGeom prst="rect">
            <a:avLst/>
          </a:prstGeom>
        </p:spPr>
      </p:pic>
      <p:pic>
        <p:nvPicPr>
          <p:cNvPr id="7" name="молоко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9000" l="28000" r="6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35" y="4912602"/>
            <a:ext cx="1556792" cy="1556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36770" r="20682" b="12436"/>
          <a:stretch/>
        </p:blipFill>
        <p:spPr>
          <a:xfrm>
            <a:off x="670681" y="1665514"/>
            <a:ext cx="2230244" cy="1741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5636" r="21933" b="13570"/>
          <a:stretch/>
        </p:blipFill>
        <p:spPr>
          <a:xfrm>
            <a:off x="5965902" y="1845634"/>
            <a:ext cx="2219093" cy="1741715"/>
          </a:xfrm>
          <a:prstGeom prst="rect">
            <a:avLst/>
          </a:prstGeom>
        </p:spPr>
      </p:pic>
      <p:pic>
        <p:nvPicPr>
          <p:cNvPr id="11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68544" y="628090"/>
            <a:ext cx="609600" cy="609600"/>
          </a:xfrm>
          <a:prstGeom prst="rect">
            <a:avLst/>
          </a:prstGeom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70064" y="1360714"/>
            <a:ext cx="609600" cy="609600"/>
          </a:xfrm>
          <a:prstGeom prst="rect">
            <a:avLst/>
          </a:prstGeom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70064" y="2122714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9632" y="167022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Дидактическя</a:t>
            </a: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игра «Полезность и потребность»</a:t>
            </a:r>
          </a:p>
        </p:txBody>
      </p:sp>
      <p:pic>
        <p:nvPicPr>
          <p:cNvPr id="1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70064" y="2884714"/>
            <a:ext cx="609600" cy="609600"/>
          </a:xfrm>
          <a:prstGeom prst="rect">
            <a:avLst/>
          </a:prstGeom>
        </p:spPr>
      </p:pic>
      <p:pic>
        <p:nvPicPr>
          <p:cNvPr id="1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70064" y="378904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5C4505-8E06-D128-7D3D-801250A85D1A}"/>
              </a:ext>
            </a:extLst>
          </p:cNvPr>
          <p:cNvSpPr txBox="1"/>
          <p:nvPr/>
        </p:nvSpPr>
        <p:spPr>
          <a:xfrm>
            <a:off x="1126552" y="3386742"/>
            <a:ext cx="133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Полезность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7B11AD-8A8D-1FC7-8DFE-512DB5557824}"/>
              </a:ext>
            </a:extLst>
          </p:cNvPr>
          <p:cNvSpPr txBox="1"/>
          <p:nvPr/>
        </p:nvSpPr>
        <p:spPr>
          <a:xfrm>
            <a:off x="6652551" y="3587349"/>
            <a:ext cx="144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Потребность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A8321B-3E29-B7D6-BD39-85F87D13E7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52683" y="3276881"/>
            <a:ext cx="646790" cy="609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4B1B19-E1BB-4538-5FA2-231C297BDB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7883" y="3270651"/>
            <a:ext cx="825190" cy="8251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1465E0-538E-4328-F6F1-02DA95F7CE07}"/>
              </a:ext>
            </a:extLst>
          </p:cNvPr>
          <p:cNvSpPr txBox="1"/>
          <p:nvPr/>
        </p:nvSpPr>
        <p:spPr>
          <a:xfrm>
            <a:off x="3317995" y="722249"/>
            <a:ext cx="2690045" cy="224676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Цель </a:t>
            </a:r>
            <a:r>
              <a:rPr lang="ru-RU" sz="1400" dirty="0"/>
              <a:t>– формирование представления у детей о «категории товара»;</a:t>
            </a:r>
          </a:p>
          <a:p>
            <a:r>
              <a:rPr lang="ru-RU" sz="1400" dirty="0"/>
              <a:t>формировать умение добавлять в корзину товары из заданной категории.</a:t>
            </a:r>
          </a:p>
          <a:p>
            <a:r>
              <a:rPr lang="ru-RU" sz="1400" b="1" dirty="0" err="1">
                <a:solidFill>
                  <a:schemeClr val="tx2"/>
                </a:solidFill>
              </a:rPr>
              <a:t>Дид</a:t>
            </a:r>
            <a:r>
              <a:rPr lang="ru-RU" sz="1400" b="1" dirty="0">
                <a:solidFill>
                  <a:schemeClr val="tx2"/>
                </a:solidFill>
              </a:rPr>
              <a:t>. задача: </a:t>
            </a:r>
            <a:r>
              <a:rPr lang="ru-RU" sz="1400" dirty="0"/>
              <a:t>выбрать из имеющегося  списка покупок товары категории «полезность» и «потребность»</a:t>
            </a:r>
          </a:p>
        </p:txBody>
      </p:sp>
    </p:spTree>
    <p:extLst>
      <p:ext uri="{BB962C8B-B14F-4D97-AF65-F5344CB8AC3E}">
        <p14:creationId xmlns:p14="http://schemas.microsoft.com/office/powerpoint/2010/main" val="3306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4 -0.11296 C -0.01805 -0.11805 -0.02274 -0.12708 -0.02274 -0.12708 C -0.02483 -0.14074 -0.0276 -0.15347 -0.02986 -0.1669 C -0.03108 -0.17384 -0.03142 -0.18102 -0.03351 -0.1875 C -0.04062 -0.20879 -0.03385 -0.18518 -0.03941 -0.20023 C -0.04114 -0.20486 -0.04236 -0.20995 -0.0441 -0.21458 C -0.04514 -0.21782 -0.04653 -0.22083 -0.04774 -0.22407 C -0.04913 -0.23356 -0.05156 -0.24236 -0.05486 -0.25092 C -0.05885 -0.27222 -0.06198 -0.29421 -0.06441 -0.31597 C -0.06597 -0.33009 -0.06614 -0.34537 -0.0691 -0.35903 C -0.07031 -0.36412 -0.07257 -0.36805 -0.07396 -0.37315 C -0.07483 -0.38009 -0.07587 -0.38588 -0.07743 -0.39236 C -0.08177 -0.44815 -0.08733 -0.5081 -0.07517 -0.56203 C -0.07413 -0.57639 -0.07448 -0.58796 -0.06684 -0.59861 C -0.06163 -0.61435 -0.0559 -0.62963 -0.04653 -0.64143 C -0.04201 -0.65602 -0.03542 -0.65972 -0.02396 -0.66203 C -0.0118 -0.67014 -0.00156 -0.66805 0.01181 -0.6669 C 0.01302 -0.66643 0.01424 -0.66574 0.01545 -0.66528 C 0.01736 -0.66458 0.01945 -0.66435 0.02136 -0.66366 C 0.02379 -0.66273 0.02847 -0.66041 0.02847 -0.66041 C 0.03594 -0.65092 0.03455 -0.63958 0.04271 -0.63194 C 0.04705 -0.61504 0.04514 -0.62569 0.04514 -0.59861 " pathEditMode="relative" ptsTypes="fffffffffffffffffffff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C -0.00104 -0.01158 -0.00122 -0.01644 -0.00573 -0.02524 C -0.00764 -0.03334 -0.01181 -0.04237 -0.01528 -0.04908 C -0.01615 -0.05417 -0.01649 -0.0588 -0.01788 -0.06366 C -0.02135 -0.075 -0.02865 -0.08125 -0.03438 -0.09028 C -0.0382 -0.1044 -0.04201 -0.11204 -0.05208 -0.11899 C -0.06007 -0.12454 -0.06129 -0.12176 -0.06771 -0.12871 C -0.07813 -0.13982 -0.08524 -0.15649 -0.09514 -0.16806 C -0.09913 -0.17292 -0.1059 -0.17963 -0.11042 -0.18403 C -0.11632 -0.19607 -0.10938 -0.18056 -0.11406 -0.19676 C -0.1151 -0.19977 -0.11858 -0.20417 -0.11997 -0.20649 C -0.12691 -0.23357 -0.13455 -0.26042 -0.14497 -0.28565 C -0.15017 -0.29838 -0.15677 -0.31088 -0.16163 -0.32385 C -0.16285 -0.32662 -0.16285 -0.33056 -0.16406 -0.33334 C -0.17153 -0.35209 -0.16649 -0.33125 -0.17118 -0.34908 C -0.17448 -0.3625 -0.175 -0.3757 -0.17708 -0.38889 C -0.17986 -0.40695 -0.18333 -0.425 -0.18663 -0.44283 C -0.18976 -0.45996 -0.19826 -0.47732 -0.2033 -0.49375 C -0.20469 -0.49815 -0.20538 -0.50325 -0.20695 -0.50787 C -0.21024 -0.51737 -0.2158 -0.52639 -0.21875 -0.53635 C -0.21962 -0.53936 -0.22031 -0.54283 -0.22118 -0.54607 C -0.22153 -0.54769 -0.2224 -0.55093 -0.2224 -0.55093 C -0.22274 -0.5544 -0.22413 -0.57315 -0.22604 -0.57616 C -0.23733 -0.59422 -0.24601 -0.61505 -0.25695 -0.63334 C -0.26094 -0.64005 -0.26493 -0.64723 -0.26875 -0.65417 C -0.26997 -0.65602 -0.2724 -0.66019 -0.2724 -0.66019 C -0.27951 -0.69283 -0.2967 -0.69792 -0.31875 -0.70625 C -0.32813 -0.71459 -0.33854 -0.72408 -0.34861 -0.7301 C -0.3592 -0.73681 -0.37083 -0.74121 -0.38073 -0.74908 C -0.39236 -0.7588 -0.38681 -0.75556 -0.3974 -0.76019 C -0.41476 -0.75857 -0.4316 -0.75556 -0.44861 -0.7507 C -0.45486 -0.7419 -0.45608 -0.73681 -0.46528 -0.73357 C -0.47066 -0.72825 -0.47049 -0.72176 -0.47483 -0.71575 C -0.47604 -0.71436 -0.48056 -0.71088 -0.48195 -0.70973 C -0.48767 -0.70417 -0.48663 -0.7051 -0.49149 -0.69676 C -0.49375 -0.68774 -0.49115 -0.69584 -0.49618 -0.68727 C -0.50399 -0.67408 -0.49861 -0.68264 -0.5033 -0.6713 C -0.5059 -0.66505 -0.50573 -0.66899 -0.50573 -0.66505 " pathEditMode="relative" ptsTypes="fffffffffffffffffffffffffffffffffffff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C -0.00035 -0.00254 -0.00069 -0.00532 -0.00121 -0.00787 C -0.00191 -0.01111 -0.00365 -0.01759 -0.00365 -0.01759 C -0.00608 -0.04051 -0.01094 -0.06296 -0.01441 -0.08565 C -0.01476 -0.08819 -0.01562 -0.09421 -0.01667 -0.09676 C -0.01805 -0.10023 -0.02153 -0.10648 -0.02153 -0.10648 C -0.02187 -0.10856 -0.02257 -0.11065 -0.02274 -0.11273 C -0.02378 -0.12268 -0.02309 -0.1331 -0.025 -0.14282 C -0.02691 -0.15347 -0.0276 -0.16365 -0.02865 -0.17453 C -0.03038 -0.19097 -0.03385 -0.20787 -0.03698 -0.22384 C -0.0434 -0.25717 -0.05608 -0.2868 -0.06441 -0.31898 C -0.06649 -0.34097 -0.06354 -0.31967 -0.0691 -0.33981 C -0.0717 -0.34953 -0.07222 -0.36018 -0.075 -0.3699 C -0.07604 -0.38379 -0.07691 -0.39884 -0.07865 -0.41273 C -0.07917 -0.41713 -0.07934 -0.42176 -0.08108 -0.42546 C -0.08403 -0.43148 -0.09167 -0.4412 -0.09167 -0.4412 C -0.09462 -0.45278 -0.09826 -0.46389 -0.10243 -0.47453 C -0.10538 -0.49398 -0.11476 -0.50208 -0.12378 -0.51759 C -0.12517 -0.5199 -0.12517 -0.52291 -0.12621 -0.52546 C -0.1309 -0.53657 -0.13055 -0.53171 -0.13333 -0.5412 C -0.13559 -0.54907 -0.13785 -0.5581 -0.14167 -0.56504 C -0.14878 -0.57778 -0.16302 -0.58078 -0.17153 -0.59213 C -0.17604 -0.59815 -0.17726 -0.60879 -0.18212 -0.61435 C -0.18767 -0.62083 -0.20746 -0.62963 -0.21545 -0.63171 C -0.21996 -0.63472 -0.22396 -0.63889 -0.22865 -0.6412 C -0.23733 -0.64537 -0.24705 -0.64629 -0.25608 -0.6493 C -0.26441 -0.64861 -0.27396 -0.65185 -0.28108 -0.64606 C -0.28403 -0.64375 -0.28611 -0.63958 -0.28941 -0.63819 C -0.29184 -0.63703 -0.29653 -0.63495 -0.29653 -0.63495 C -0.30052 -0.6294 -0.30538 -0.62291 -0.31076 -0.6206 C -0.32187 -0.60578 -0.31667 -0.61365 -0.32621 -0.59676 C -0.32726 -0.5949 -0.32865 -0.59051 -0.32865 -0.59051 " pathEditMode="relative" ptsTypes="fffffffffffffffffffffffffffffffA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116 C 0.00121 -0.02593 -0.00018 -0.05533 0.00486 -0.08171 C 0.00538 -0.09815 0.00295 -0.12454 0.01094 -0.14028 C 0.01406 -0.16528 0.01944 -0.19005 0.02309 -0.21505 C 0.02396 -0.22107 0.02465 -0.22685 0.02552 -0.23287 C 0.02621 -0.23843 0.02795 -0.24931 0.02795 -0.24908 C 0.03038 -0.28472 0.03628 -0.31991 0.04149 -0.35486 C 0.04236 -0.36088 0.0441 -0.3669 0.04514 -0.37292 C 0.04739 -0.38519 0.05121 -0.41019 0.05121 -0.40996 C 0.05382 -0.44792 0.06875 -0.48079 0.09392 -0.49954 C 0.09427 -0.50556 0.09427 -0.51158 0.09514 -0.51759 C 0.09687 -0.52986 0.1033 -0.53009 0.10729 -0.54352 C 0.11614 -0.57292 0.10729 -0.54746 0.11944 -0.57292 C 0.12917 -0.59352 0.13542 -0.61806 0.14757 -0.63611 C 0.15625 -0.64884 0.16944 -0.65278 0.18038 -0.66065 C 0.18958 -0.66736 0.19774 -0.67662 0.20607 -0.68496 C 0.21962 -0.69838 0.24913 -0.70301 0.2658 -0.70463 C 0.29514 -0.70347 0.30885 -0.70972 0.33038 -0.69144 C 0.36649 -0.66088 0.30851 -0.70718 0.35 -0.67685 C 0.35469 -0.67338 0.36337 -0.66551 0.36337 -0.66528 C 0.36597 -0.66065 0.36667 -0.6581 0.37066 -0.65579 C 0.37292 -0.6544 0.37552 -0.65371 0.37795 -0.65255 C 0.37917 -0.65209 0.3816 -0.65093 0.3816 -0.6507 C 0.38993 -0.63982 0.38906 -0.62037 0.38906 -0.60533 " pathEditMode="relative" rAng="0" ptsTypes="fffffffffffffffffffffffA">
                                      <p:cBhvr>
                                        <p:cTn id="2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355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C 0.00382 -0.02593 0.00833 -0.05209 0.01094 -0.07801 C 0.01233 -0.09167 0.0125 -0.10695 0.0158 -0.12014 C 0.01875 -0.16088 0.02031 -0.20163 0.02188 -0.24213 C 0.02292 -0.2669 0.02101 -0.29213 0.02795 -0.31528 C 0.02899 -0.37454 0.02865 -0.3794 0.03038 -0.42917 C 0.03143 -0.45764 0.03195 -0.48473 0.04757 -0.50556 C 0.04722 -0.51968 0.04722 -0.5338 0.04636 -0.54792 C 0.04531 -0.56575 0.03872 -0.57894 0.03403 -0.59514 C 0.03229 -0.60926 0.02778 -0.622 0.02552 -0.63565 C 0.0224 -0.65533 0.02066 -0.67431 0.01458 -0.6926 C 0.01077 -0.70417 0.00938 -0.71551 0.00243 -0.72524 C -0.00173 -0.73102 -0.01163 -0.73357 -0.01719 -0.73496 C -0.03819 -0.73311 -0.04861 -0.73588 -0.06476 -0.72524 C -0.06944 -0.71227 -0.07639 -0.70301 -0.08542 -0.69584 C -0.09236 -0.68357 -0.09948 -0.67084 -0.10121 -0.6551 C -0.10226 -0.64653 -0.10312 -0.63797 -0.10364 -0.62917 C -0.10399 -0.62223 -0.10417 -0.61505 -0.10486 -0.60811 C -0.10521 -0.60487 -0.10486 -0.61459 -0.10486 -0.61783 " pathEditMode="relative" ptsTypes="ffffffffffffffffffA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10933" r="13821" b="64582"/>
          <a:stretch/>
        </p:blipFill>
        <p:spPr bwMode="auto">
          <a:xfrm>
            <a:off x="3111688" y="692696"/>
            <a:ext cx="2465063" cy="84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57" y="4517815"/>
            <a:ext cx="14446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0334"/>
            <a:ext cx="20177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42210"/>
            <a:ext cx="179228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80578"/>
            <a:ext cx="15605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36770" r="20682" b="12436"/>
          <a:stretch/>
        </p:blipFill>
        <p:spPr>
          <a:xfrm>
            <a:off x="3111688" y="1533020"/>
            <a:ext cx="2230244" cy="1741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5" y="107921"/>
            <a:ext cx="840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Дидактическая игра «Полезность    »</a:t>
            </a:r>
          </a:p>
        </p:txBody>
      </p:sp>
      <p:pic>
        <p:nvPicPr>
          <p:cNvPr id="11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8544" y="628090"/>
            <a:ext cx="609600" cy="609600"/>
          </a:xfrm>
          <a:prstGeom prst="rect">
            <a:avLst/>
          </a:prstGeom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01202" y="1288837"/>
            <a:ext cx="609600" cy="609600"/>
          </a:xfrm>
          <a:prstGeom prst="rect">
            <a:avLst/>
          </a:prstGeom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8544" y="2099077"/>
            <a:ext cx="609600" cy="609600"/>
          </a:xfrm>
          <a:prstGeom prst="rect">
            <a:avLst/>
          </a:prstGeom>
        </p:spPr>
      </p:pic>
      <p:pic>
        <p:nvPicPr>
          <p:cNvPr id="6" name="ELPHRG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46242" y="3109325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5FB55F-6C3D-016C-BBB6-A3216D9ECD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6608" y="172293"/>
            <a:ext cx="513526" cy="484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7192C3-1BA1-8F34-B859-DF186C4F2A3B}"/>
              </a:ext>
            </a:extLst>
          </p:cNvPr>
          <p:cNvSpPr txBox="1"/>
          <p:nvPr/>
        </p:nvSpPr>
        <p:spPr>
          <a:xfrm>
            <a:off x="186824" y="775052"/>
            <a:ext cx="2690045" cy="138499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Цель </a:t>
            </a:r>
            <a:r>
              <a:rPr lang="ru-RU" sz="1400" dirty="0"/>
              <a:t>–закреплять умение добавлять в корзину товары из заданной категории.</a:t>
            </a:r>
          </a:p>
          <a:p>
            <a:r>
              <a:rPr lang="ru-RU" sz="1400" b="1" dirty="0" err="1">
                <a:solidFill>
                  <a:schemeClr val="tx2"/>
                </a:solidFill>
              </a:rPr>
              <a:t>Дид</a:t>
            </a:r>
            <a:r>
              <a:rPr lang="ru-RU" sz="1400" b="1" dirty="0">
                <a:solidFill>
                  <a:schemeClr val="tx2"/>
                </a:solidFill>
              </a:rPr>
              <a:t>. задача: </a:t>
            </a:r>
            <a:r>
              <a:rPr lang="ru-RU" sz="1400" dirty="0"/>
              <a:t>выбрать из имеющегося  списка покупок товары категории «полезность»</a:t>
            </a:r>
          </a:p>
        </p:txBody>
      </p:sp>
    </p:spTree>
    <p:extLst>
      <p:ext uri="{BB962C8B-B14F-4D97-AF65-F5344CB8AC3E}">
        <p14:creationId xmlns:p14="http://schemas.microsoft.com/office/powerpoint/2010/main" val="41056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C -0.00243 -0.03264 -0.00608 -0.06042 5.55556E-7 -0.09213 C 0.00139 -0.13704 0.00139 -0.18125 0.00712 -0.22547 C 0.00746 -0.23334 0.00955 -0.27176 0.00955 -0.27778 C 0.00955 -0.32338 0.0092 -0.36875 0.00833 -0.41436 C 0.00764 -0.447 0.00347 -0.47732 0.00121 -0.5095 C 5.55556E-7 -0.52662 0.00017 -0.547 -0.00712 -0.56181 C -0.0099 -0.57431 -0.01042 -0.5875 -0.0132 -0.6 C -0.01545 -0.60996 -0.01927 -0.61922 -0.02275 -0.62848 C -0.02691 -0.63959 -0.02847 -0.65463 -0.03698 -0.66181 C -0.04809 -0.67107 -0.06129 -0.672 -0.07379 -0.67454 C -0.09219 -0.68681 -0.1599 -0.67825 -0.175 -0.67778 C -0.18525 -0.67315 -0.18889 -0.6544 -0.19532 -0.64283 C -0.19879 -0.62524 -0.19653 -0.63866 -0.19653 -0.60162 " pathEditMode="relative" ptsTypes="fffffffffffffA">
                                      <p:cBhvr>
                                        <p:cTn id="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C 0.00086 -0.02084 0.00243 -0.04098 0.00364 -0.06158 C 0.00329 -0.10186 0.00347 -0.1419 0.00243 -0.18218 C 0.00225 -0.18866 2.77778E-7 -0.20139 2.77778E-7 -0.20139 C -0.00122 -0.23612 0.00191 -0.23334 -0.00834 -0.25394 C -0.01164 -0.28334 -0.01823 -0.31088 -0.02379 -0.33936 C -0.02535 -0.34746 -0.025 -0.35649 -0.02848 -0.3632 C -0.03368 -0.37362 -0.03889 -0.38357 -0.04289 -0.39491 C -0.04653 -0.40556 -0.04792 -0.41528 -0.05226 -0.42524 C -0.05677 -0.44815 -0.06233 -0.47385 -0.07257 -0.49329 C -0.07518 -0.50487 -0.07796 -0.51991 -0.08455 -0.52824 C -0.08733 -0.54121 -0.0875 -0.55949 -0.09514 -0.56968 C -0.10122 -0.57778 -0.10955 -0.58195 -0.11424 -0.5919 C -0.1165 -0.59676 -0.12466 -0.61528 -0.12726 -0.61713 C -0.14653 -0.62987 -0.16684 -0.63033 -0.18802 -0.63149 C -0.19671 -0.63542 -0.19271 -0.6338 -0.2 -0.63635 C -0.2283 -0.63519 -0.23559 -0.63519 -0.25712 -0.63149 C -0.26684 -0.62801 -0.27726 -0.62755 -0.28681 -0.62362 C -0.29618 -0.61968 -0.30382 -0.61181 -0.31302 -0.60764 C -0.31893 -0.60024 -0.32257 -0.59144 -0.33091 -0.58866 C -0.33525 -0.5801 -0.34323 -0.57014 -0.34636 -0.56158 " pathEditMode="relative" ptsTypes="ffffffffffffffffffffA">
                                      <p:cBhvr>
                                        <p:cTn id="13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0.00087 -0.0588 0.00018 -0.1176 0.00243 -0.17616 C 0.00261 -0.18102 0.0073 -0.18889 0.0073 -0.18889 C 0.00868 -0.2213 0.01233 -0.25324 0.01441 -0.28565 C 0.01719 -0.32871 0.01858 -0.37361 0.03108 -0.41435 C 0.03837 -0.4382 0.03073 -0.41065 0.0382 -0.43172 C 0.0448 -0.45 0.04271 -0.4507 0.05 -0.46343 C 0.05573 -0.47338 0.06181 -0.48287 0.06667 -0.49352 C 0.07223 -0.50556 0.07431 -0.5206 0.08108 -0.53172 C 0.09323 -0.55162 0.09584 -0.54977 0.11441 -0.56343 C 0.12414 -0.5706 0.13039 -0.58496 0.14063 -0.59051 C 0.154 -0.59792 0.16806 -0.59908 0.1823 -0.60162 C 0.19184 -0.60116 0.20122 -0.60093 0.21077 -0.6 C 0.21355 -0.59977 0.21667 -0.60023 0.2191 -0.59838 C 0.23455 -0.5875 0.24306 -0.57385 0.25487 -0.5588 C 0.25678 -0.54815 0.25608 -0.55463 0.25608 -0.53959 " pathEditMode="relative" ptsTypes="fffffffffffffffA">
                                      <p:cBhvr>
                                        <p:cTn id="2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4AB70F-C551-2962-9C44-C3899FB3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942" y="1124782"/>
            <a:ext cx="2115495" cy="151193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3221451-2029-6009-0FA6-9AF171FEA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203" l="139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4545" y="2302100"/>
            <a:ext cx="484749" cy="4847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D940456-D914-6B9D-5925-10179C962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5809" y="1493404"/>
            <a:ext cx="1650635" cy="18975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A589A7-E5AD-65DB-1D16-1CD12EED91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rcRect t="11450" b="10353"/>
          <a:stretch/>
        </p:blipFill>
        <p:spPr>
          <a:xfrm>
            <a:off x="5008571" y="4189307"/>
            <a:ext cx="1438567" cy="11249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EEB7B2-7B35-EC0A-A416-D414199351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926" t="6702" r="33537" b="7176"/>
          <a:stretch/>
        </p:blipFill>
        <p:spPr>
          <a:xfrm>
            <a:off x="208513" y="3741228"/>
            <a:ext cx="699689" cy="17967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2F1DB1-A737-5E12-A1D6-E232935D5A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151" t="7846" r="32115" b="8060"/>
          <a:stretch/>
        </p:blipFill>
        <p:spPr>
          <a:xfrm>
            <a:off x="2851341" y="4189307"/>
            <a:ext cx="508777" cy="12317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BED886-99CE-27D2-20DF-7B393B9ED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061" t="9895" r="18191" b="2621"/>
          <a:stretch/>
        </p:blipFill>
        <p:spPr>
          <a:xfrm>
            <a:off x="7164280" y="4127407"/>
            <a:ext cx="792332" cy="7607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63C4FA-F9E3-C80C-2F07-B0A6020B961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46" b="93649" l="4125" r="94125"/>
                    </a14:imgEffect>
                  </a14:imgLayer>
                </a14:imgProps>
              </a:ext>
            </a:extLst>
          </a:blip>
          <a:srcRect t="6356" r="6116" b="5549"/>
          <a:stretch/>
        </p:blipFill>
        <p:spPr>
          <a:xfrm>
            <a:off x="6703728" y="4369651"/>
            <a:ext cx="2005797" cy="9445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253D7A-1D88-680E-4E5C-36CD2E134212}"/>
              </a:ext>
            </a:extLst>
          </p:cNvPr>
          <p:cNvSpPr txBox="1"/>
          <p:nvPr/>
        </p:nvSpPr>
        <p:spPr>
          <a:xfrm>
            <a:off x="5251474" y="5427741"/>
            <a:ext cx="10874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350" b="1" dirty="0">
                <a:solidFill>
                  <a:srgbClr val="FF0000"/>
                </a:solidFill>
                <a:latin typeface="Calibri" panose="020F0502020204030204"/>
              </a:rPr>
              <a:t>Цена: 3 руб.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EE2E8-C687-86C4-8EF4-08E658058BF6}"/>
              </a:ext>
            </a:extLst>
          </p:cNvPr>
          <p:cNvSpPr txBox="1"/>
          <p:nvPr/>
        </p:nvSpPr>
        <p:spPr>
          <a:xfrm>
            <a:off x="233039" y="5538001"/>
            <a:ext cx="10786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b="1" dirty="0">
                <a:solidFill>
                  <a:srgbClr val="FF0000"/>
                </a:solidFill>
                <a:latin typeface="Calibri" panose="020F0502020204030204"/>
              </a:rPr>
              <a:t>Цена: 14р.00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61B83-AD53-6670-3D89-A0A7D92BF4B4}"/>
              </a:ext>
            </a:extLst>
          </p:cNvPr>
          <p:cNvSpPr txBox="1"/>
          <p:nvPr/>
        </p:nvSpPr>
        <p:spPr>
          <a:xfrm>
            <a:off x="1436600" y="5551318"/>
            <a:ext cx="28230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b="1" dirty="0">
                <a:solidFill>
                  <a:srgbClr val="FF0000"/>
                </a:solidFill>
                <a:latin typeface="Calibri" panose="020F0502020204030204"/>
              </a:rPr>
              <a:t>Цена: 12 р.00     Цена: 15 р.00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33F0BD-455E-2FB5-1683-4CA5A8902F4C}"/>
              </a:ext>
            </a:extLst>
          </p:cNvPr>
          <p:cNvSpPr txBox="1"/>
          <p:nvPr/>
        </p:nvSpPr>
        <p:spPr>
          <a:xfrm>
            <a:off x="7216543" y="5399502"/>
            <a:ext cx="10924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350" b="1" dirty="0">
                <a:solidFill>
                  <a:srgbClr val="FF0000"/>
                </a:solidFill>
                <a:latin typeface="Calibri" panose="020F0502020204030204"/>
              </a:rPr>
              <a:t>Цена: 5 р.00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AB1412-8927-AABC-0C6C-7A0CABDC0E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280" b="9490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291" y="1467145"/>
            <a:ext cx="705581" cy="6330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35B588-A92F-F1C9-67E1-2FA13203728C}"/>
              </a:ext>
            </a:extLst>
          </p:cNvPr>
          <p:cNvSpPr txBox="1"/>
          <p:nvPr/>
        </p:nvSpPr>
        <p:spPr>
          <a:xfrm>
            <a:off x="908202" y="50811"/>
            <a:ext cx="7540431" cy="12618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ru-RU" sz="2000" b="1" dirty="0">
                <a:solidFill>
                  <a:schemeClr val="tx2"/>
                </a:solidFill>
              </a:rPr>
              <a:t>               Дидактическая игра «Самостоятельная покупка»</a:t>
            </a:r>
          </a:p>
          <a:p>
            <a:pPr defTabSz="685800"/>
            <a:r>
              <a:rPr lang="ru-RU" sz="1400" b="1" dirty="0">
                <a:solidFill>
                  <a:schemeClr val="tx2"/>
                </a:solidFill>
              </a:rPr>
              <a:t>Цель: </a:t>
            </a:r>
            <a:r>
              <a:rPr lang="ru-RU" sz="1400" dirty="0">
                <a:solidFill>
                  <a:schemeClr val="tx2"/>
                </a:solidFill>
              </a:rPr>
              <a:t>показать принципы финансового планирования и разумных покупок, объяснить происхождение стоимости товара и основы финансовой безопасности. Формирование умения делать первичные экономические расчёты</a:t>
            </a:r>
          </a:p>
          <a:p>
            <a:pPr defTabSz="685800"/>
            <a:r>
              <a:rPr lang="ru-RU" sz="1400" b="1" dirty="0">
                <a:solidFill>
                  <a:schemeClr val="tx2"/>
                </a:solidFill>
              </a:rPr>
              <a:t>Дидактическая задача: </a:t>
            </a:r>
            <a:r>
              <a:rPr lang="ru-RU" sz="1400" dirty="0">
                <a:solidFill>
                  <a:schemeClr val="tx2"/>
                </a:solidFill>
              </a:rPr>
              <a:t>приобрести товары из списка с учетом получения сдачи.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4CB737-73B3-5A9F-B578-4C939D9C94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81" b="100000" l="0" r="993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8324" y="2173957"/>
            <a:ext cx="536438" cy="5364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5112CC-3B1C-C807-1FDB-865AF71293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7746" y="1674604"/>
            <a:ext cx="597762" cy="5977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16EA28B-5354-4515-8636-6499FD69CCF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9211" y="1325880"/>
            <a:ext cx="1152244" cy="9464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2ABF3B6-45D4-5C02-41AE-48BDB22DBC3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05" b="100000" l="11556" r="88889"/>
                    </a14:imgEffect>
                  </a14:imgLayer>
                </a14:imgProps>
              </a:ext>
            </a:extLst>
          </a:blip>
          <a:srcRect l="10913" r="13574"/>
          <a:stretch/>
        </p:blipFill>
        <p:spPr>
          <a:xfrm>
            <a:off x="446962" y="1823179"/>
            <a:ext cx="526001" cy="4847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B750BB-E75C-EC3B-BDF7-EA46C54B7A3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38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507" y="2284915"/>
            <a:ext cx="484749" cy="4847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447D87-150A-5F09-E8D3-61361039E12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8705" r="18406"/>
          <a:stretch/>
        </p:blipFill>
        <p:spPr>
          <a:xfrm>
            <a:off x="1640825" y="4338962"/>
            <a:ext cx="657753" cy="10458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426825C-18D4-3B0C-A80B-6EC74548F1F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98942" y="2642117"/>
            <a:ext cx="2115495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1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38 0.01273 L 0.03038 0.01296 C 0.03177 0.00833 0.03299 0.0037 0.03472 -0.00024 C 0.03629 -0.00417 0.03837 -0.00695 0.03976 -0.01065 C 0.04028 -0.01227 0.03976 -0.01482 0.04045 -0.01598 C 0.04167 -0.0176 0.0434 -0.0176 0.04479 -0.01852 C 0.04566 -0.02061 0.04601 -0.02338 0.04705 -0.025 C 0.05018 -0.02917 0.05712 -0.03542 0.05712 -0.03519 C 0.07274 -0.06875 0.04566 -0.01227 0.06754 -0.04954 C 0.07153 -0.05649 0.07396 -0.06621 0.07847 -0.07292 C 0.11702 -0.13125 0.08212 -0.08125 0.11042 -0.1169 C 0.11389 -0.1213 0.11702 -0.12686 0.12066 -0.13125 C 0.12535 -0.13681 0.13056 -0.14121 0.13524 -0.14676 C 0.14358 -0.15672 0.15139 -0.16829 0.1599 -0.17778 C 0.17153 -0.19028 0.1757 -0.19445 0.18681 -0.2088 C 0.19132 -0.21459 0.19566 -0.22061 0.2 -0.22709 C 0.20382 -0.23264 0.20695 -0.23959 0.21094 -0.24514 C 0.21806 -0.25486 0.23108 -0.26574 0.23715 -0.27871 C 0.24358 -0.29236 0.2474 -0.30926 0.25399 -0.32292 C 0.27431 -0.36505 0.26215 -0.34306 0.29323 -0.38889 C 0.29879 -0.39699 0.30816 -0.41181 0.31493 -0.41875 C 0.31771 -0.4213 0.32083 -0.42292 0.32379 -0.425 C 0.32847 -0.42315 0.33247 -0.42223 0.33629 -0.41598 C 0.33785 -0.4132 0.33854 -0.40903 0.33993 -0.40579 C 0.33958 -0.40278 0.33958 -0.39954 0.33906 -0.39653 C 0.33854 -0.39329 0.33646 -0.39121 0.33542 -0.38889 C 0.33438 -0.38635 0.33351 -0.38357 0.33264 -0.38102 C 0.33212 -0.37801 0.33125 -0.37524 0.33108 -0.37199 C 0.33108 -0.37014 0.3316 -0.36852 0.33177 -0.3669 C 0.33195 -0.36644 0.33177 -0.3676 0.33177 -0.36806 L 0.33629 -0.37986 L 0.33837 -0.36436 L 0.33472 -0.37454 L 0.33472 -0.37338 " pathEditMode="relative" rAng="0" ptsTypes="A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21875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3.54167E-6 0.00024 C 0.00221 -0.00416 0.00429 -0.00833 0.00664 -0.01203 C 0.00859 -0.01504 0.0108 -0.01736 0.01263 -0.02013 C 0.02356 -0.03588 0.01497 -0.02708 0.03294 -0.04537 C 0.03841 -0.05092 0.04557 -0.05902 0.05169 -0.06273 C 0.05612 -0.0655 0.0608 -0.06689 0.06536 -0.06944 C 0.10104 -0.08958 0.04362 -0.06203 0.10651 -0.09074 C 0.1125 -0.09351 0.11862 -0.09675 0.12474 -0.09884 C 0.12838 -0.10023 0.13229 -0.10092 0.13593 -0.10277 C 0.13958 -0.10463 0.14284 -0.10763 0.14648 -0.10949 C 0.15234 -0.11273 0.16159 -0.11574 0.16744 -0.11759 C 0.17552 -0.1199 0.18346 -0.12314 0.19153 -0.12407 L 0.21484 -0.12685 C 0.21979 -0.12731 0.22487 -0.12754 0.22994 -0.12824 C 0.26627 -0.13287 0.22461 -0.12939 0.26744 -0.13217 C 0.36718 -0.15046 0.2944 -0.13842 0.5276 -0.1375 C 0.56159 -0.13726 0.5957 -0.13564 0.62981 -0.13495 C 0.63281 -0.13263 0.6358 -0.13009 0.6388 -0.12824 C 0.64153 -0.12662 0.6444 -0.12569 0.64713 -0.12407 C 0.64922 -0.12291 0.65781 -0.11736 0.66054 -0.11481 C 0.66367 -0.11203 0.6664 -0.10833 0.66953 -0.10555 C 0.67057 -0.10463 0.67161 -0.10393 0.67252 -0.10277 C 0.67435 -0.10069 0.67604 -0.09838 0.67786 -0.09606 C 0.67916 -0.09444 0.68177 -0.09074 0.68177 -0.0905 L 0.68177 -0.09074 " pathEditMode="relative" rAng="0" ptsTypes="AAAAAAAAAAAAAA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89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3496 L 0.00538 0.03519 C 0.00555 0.02292 0.00573 0.01088 0.0059 -0.00115 C 0.00625 -0.0118 0.00555 -0.02268 0.00677 -0.0331 C 0.01007 -0.06342 0.01128 -0.05625 0.01649 -0.07569 C 0.0177 -0.08009 0.0177 -0.08564 0.01944 -0.08912 C 0.03211 -0.11365 0.046 -0.13125 0.06163 -0.14907 C 0.0677 -0.15625 0.07395 -0.16273 0.08038 -0.16898 C 0.0934 -0.18217 0.11093 -0.19884 0.12517 -0.20764 C 0.146 -0.2206 0.15173 -0.21921 0.17257 -0.22777 C 0.18003 -0.23078 0.18732 -0.23588 0.19496 -0.23842 C 0.20121 -0.24051 0.20746 -0.24004 0.21371 -0.24097 C 0.24948 -0.24652 0.22864 -0.24444 0.26319 -0.24629 C 0.33593 -0.25717 0.33159 -0.2581 0.45295 -0.24768 C 0.46823 -0.24652 0.47777 -0.23333 0.49132 -0.22639 C 0.49392 -0.225 0.49687 -0.22477 0.49965 -0.22384 C 0.50503 -0.22152 0.52482 -0.21203 0.52656 -0.21041 C 0.56632 -0.17106 0.50121 -0.23472 0.5401 -0.19838 C 0.55138 -0.18773 0.54184 -0.19629 0.54913 -0.18634 C 0.55173 -0.18287 0.55347 -0.18194 0.55642 -0.17986 C 0.56024 -0.16852 0.55694 -0.17639 0.56406 -0.16643 C 0.56475 -0.16527 0.56527 -0.16342 0.56632 -0.1625 C 0.56684 -0.16157 0.5684 -0.16111 0.5684 -0.16088 L 0.57152 -0.15972 L 0.57152 -0.15949 L 0.56996 -0.15439 " pathEditMode="relative" rAng="0" ptsTypes="AAAAAAAAAAAAAAAAAAAAAAAA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9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88 -0.04282 L -0.01888 -0.04282 C -0.0263 -0.0618 -0.02942 -0.07222 -0.03841 -0.08819 C -0.0414 -0.09352 -0.04427 -0.0993 -0.04739 -0.10416 C -0.05364 -0.11366 -0.05377 -0.11342 -0.06015 -0.12546 C -0.06198 -0.12893 -0.06354 -0.13287 -0.06549 -0.13634 C -0.06731 -0.13958 -0.06953 -0.14236 -0.07148 -0.1456 C -0.07356 -0.14907 -0.07539 -0.15278 -0.07747 -0.15625 C -0.07968 -0.15995 -0.08203 -0.16319 -0.08424 -0.1669 C -0.10455 -0.20092 -0.07239 -0.1493 -0.09622 -0.18565 C -0.09752 -0.18773 -0.09856 -0.19051 -0.1 -0.19236 C -0.10508 -0.19861 -0.11054 -0.20347 -0.1164 -0.20694 C -0.11836 -0.2081 -0.12044 -0.20856 -0.12252 -0.20949 C -0.14518 -0.22153 -0.11341 -0.20625 -0.13593 -0.2162 C -0.13776 -0.21713 -0.13945 -0.21829 -0.14127 -0.21898 C -0.14375 -0.21967 -0.14622 -0.21991 -0.1487 -0.22014 C -0.17474 -0.21805 -0.20078 -0.2169 -0.22669 -0.21366 C -0.22955 -0.21319 -0.23216 -0.21065 -0.23502 -0.20949 C -0.23893 -0.2081 -0.24297 -0.20694 -0.247 -0.20555 C -0.27031 -0.18958 -0.25963 -0.19444 -0.27851 -0.18819 C -0.28047 -0.18611 -0.28229 -0.18333 -0.2845 -0.18148 C -0.30143 -0.16829 -0.28294 -0.18704 -0.2987 -0.17222 C -0.30078 -0.17037 -0.30273 -0.16805 -0.30468 -0.16551 C -0.30677 -0.16296 -0.30859 -0.15972 -0.31067 -0.15764 C -0.31614 -0.15231 -0.32317 -0.15023 -0.32877 -0.14699 C -0.3306 -0.14583 -0.33229 -0.14421 -0.33398 -0.14282 C -0.33593 -0.13981 -0.33776 -0.13611 -0.33997 -0.13356 C -0.34284 -0.13055 -0.34609 -0.1294 -0.34896 -0.12685 C -0.35013 -0.12592 -0.35091 -0.12384 -0.35195 -0.12291 C -0.35442 -0.12083 -0.35716 -0.11991 -0.3595 -0.11759 C -0.37226 -0.10486 -0.35924 -0.11273 -0.3707 -0.10694 C -0.38268 -0.08565 -0.36758 -0.10995 -0.38646 -0.09097 C -0.38906 -0.08819 -0.39088 -0.08356 -0.39323 -0.08032 C -0.39492 -0.07778 -0.39674 -0.07569 -0.39856 -0.07361 C -0.40026 -0.07153 -0.40221 -0.0706 -0.40377 -0.06829 C -0.41367 -0.05301 -0.40455 -0.06065 -0.41276 -0.05486 C -0.41406 -0.05185 -0.41497 -0.04815 -0.41653 -0.0456 C -0.41758 -0.04375 -0.41927 -0.04329 -0.42031 -0.04143 C -0.42487 -0.03333 -0.42174 -0.03565 -0.42474 -0.02824 C -0.42539 -0.02662 -0.42643 -0.02569 -0.42695 -0.0243 C -0.42877 -0.01967 -0.4289 -0.01412 -0.43073 -0.00949 C -0.43372 -0.00208 -0.43255 -0.00949 -0.4345 -0.00023 C -0.4375 0.01412 -0.43294 -0.00301 -0.43672 0.00903 C -0.43737 0.01088 -0.4375 0.01296 -0.43828 0.01459 C -0.43906 0.01621 -0.44023 0.01713 -0.44127 0.01852 C -0.44297 0.02431 -0.44466 0.03009 -0.44648 0.03588 C -0.44726 0.03796 -0.4487 0.04236 -0.4487 0.04236 L -0.44804 0.04236 " pathEditMode="relative" ptsTypes="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5023 L -0.01029 -0.05023 C -0.01263 -0.05602 -0.01498 -0.06181 -0.01706 -0.06759 C -0.01823 -0.0706 -0.01888 -0.07431 -0.02005 -0.07709 C -0.02214 -0.08148 -0.02461 -0.08496 -0.02682 -0.08912 C -0.02891 -0.09283 -0.03047 -0.09792 -0.03281 -0.10093 C -0.03906 -0.10903 -0.0461 -0.11459 -0.05235 -0.12246 C -0.0625 -0.13542 -0.06823 -0.14445 -0.08164 -0.15046 C -0.08555 -0.15209 -0.08971 -0.15371 -0.09362 -0.15579 C -0.09636 -0.15718 -0.09896 -0.15972 -0.10182 -0.16111 C -0.11159 -0.16528 -0.1211 -0.16597 -0.13112 -0.16759 L -0.21511 -0.16505 C -0.22695 -0.1632 -0.23802 -0.15394 -0.24961 -0.14908 C -0.27357 -0.13889 -0.26211 -0.14306 -0.28412 -0.13565 C -0.29818 -0.1169 -0.29714 -0.11736 -0.31862 -0.09699 C -0.3224 -0.09352 -0.32617 -0.09028 -0.32982 -0.08634 C -0.33373 -0.08218 -0.33724 -0.07709 -0.34115 -0.07292 C -0.34492 -0.06898 -0.34922 -0.06621 -0.35313 -0.06227 C -0.35899 -0.05648 -0.36458 -0.04977 -0.37031 -0.04375 C -0.37305 -0.04074 -0.37591 -0.03843 -0.37865 -0.03565 C -0.38086 -0.03357 -0.3836 -0.03218 -0.38542 -0.02894 C -0.39063 -0.01968 -0.3875 -0.02338 -0.39518 -0.01829 C -0.39636 -0.01644 -0.39766 -0.01482 -0.39883 -0.01296 C -0.40013 -0.01088 -0.40117 -0.0081 -0.40261 -0.00625 C -0.40469 -0.00371 -0.40729 -0.00232 -0.40938 0.00046 C -0.41432 0.00671 -0.41875 0.01412 -0.42357 0.02037 C -0.42539 0.02268 -0.42708 0.025 -0.42891 0.02708 C -0.4306 0.02893 -0.43255 0.03009 -0.43412 0.03241 C -0.44076 0.04143 -0.43672 0.03773 -0.44089 0.04699 C -0.4418 0.04907 -0.44284 0.05069 -0.44388 0.05231 C -0.4444 0.05463 -0.44466 0.05694 -0.44531 0.05903 C -0.44596 0.06065 -0.44727 0.06134 -0.44766 0.06296 C -0.44883 0.06805 -0.44909 0.07384 -0.44987 0.07893 C -0.45078 0.08518 -0.45104 0.0831 -0.45287 0.09097 C -0.45547 0.10231 -0.45274 0.09606 -0.45664 0.10301 C -0.46016 0.12153 -0.4556 0.10185 -0.46107 0.11643 C -0.46185 0.11829 -0.46198 0.12083 -0.46263 0.12315 C -0.46328 0.12546 -0.46576 0.13055 -0.46641 0.13241 C -0.46667 0.13333 -0.46693 0.13426 -0.46706 0.13495 L -0.46706 0.13495 " pathEditMode="relative" ptsTypes="AAAAAAAAAAAAAAAAAAAAAAAAAAAAAAAAAAAAAA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B2156E-A5D7-B5B1-F730-2C10CE9F0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8" b="98802" l="0" r="953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8504" y="3997876"/>
            <a:ext cx="791024" cy="7635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C68C79-28CD-97DF-0ACB-57885690D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11" y="3130817"/>
            <a:ext cx="2115495" cy="151193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441498-0AA0-280D-1E39-276976F30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3727" y="4389184"/>
            <a:ext cx="1036490" cy="8094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F42C0E-4FA0-E983-97AA-10779839C6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22" r="6151" b="11843"/>
          <a:stretch/>
        </p:blipFill>
        <p:spPr>
          <a:xfrm>
            <a:off x="5099194" y="1440086"/>
            <a:ext cx="1651247" cy="18976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E43CAE-CA91-86B3-7C5B-250F19A22A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00" b="100000" l="1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6878" y="2168420"/>
            <a:ext cx="706641" cy="7066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E99B61-2FB5-0AC4-239C-993A5A9801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5997" y="4290510"/>
            <a:ext cx="2007282" cy="9464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D5CDB2-6DA8-8349-5590-68CF6AD2B0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5539" y="2737527"/>
            <a:ext cx="708722" cy="635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17F549-FAD5-17F5-5211-7360E6FFAF08}"/>
              </a:ext>
            </a:extLst>
          </p:cNvPr>
          <p:cNvSpPr txBox="1"/>
          <p:nvPr/>
        </p:nvSpPr>
        <p:spPr>
          <a:xfrm>
            <a:off x="5848537" y="5357384"/>
            <a:ext cx="115224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1350" b="1" dirty="0">
                <a:solidFill>
                  <a:srgbClr val="FF0000"/>
                </a:solidFill>
                <a:latin typeface="Calibri" panose="020F0502020204030204"/>
              </a:rPr>
              <a:t>Цена: 3 р.00</a:t>
            </a:r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72090-157B-95AF-F4F0-A92A5D4C4371}"/>
              </a:ext>
            </a:extLst>
          </p:cNvPr>
          <p:cNvSpPr txBox="1"/>
          <p:nvPr/>
        </p:nvSpPr>
        <p:spPr>
          <a:xfrm>
            <a:off x="7709503" y="5313878"/>
            <a:ext cx="109028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1350" b="1" dirty="0">
                <a:solidFill>
                  <a:srgbClr val="FF0000"/>
                </a:solidFill>
                <a:latin typeface="Calibri" panose="020F0502020204030204"/>
              </a:rPr>
              <a:t>Цена: 5 р.00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3F38E4C-930F-728A-0D64-DE70F18B1C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983" l="1163" r="982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881" y="3687070"/>
            <a:ext cx="786452" cy="15866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EA8049-16FF-9B82-8A58-2F69FA17D8E8}"/>
              </a:ext>
            </a:extLst>
          </p:cNvPr>
          <p:cNvSpPr txBox="1"/>
          <p:nvPr/>
        </p:nvSpPr>
        <p:spPr>
          <a:xfrm>
            <a:off x="2986347" y="5357384"/>
            <a:ext cx="11875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b="1" dirty="0">
                <a:solidFill>
                  <a:srgbClr val="FF0000"/>
                </a:solidFill>
                <a:latin typeface="Calibri" panose="020F0502020204030204"/>
              </a:rPr>
              <a:t>Цена: 4 р.00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814E442-7E39-BB47-3815-F99F5103BD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6407" y="2291856"/>
            <a:ext cx="397799" cy="5166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9C79E91-7FF0-064F-3084-FD85FA4F62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3903" y="3997876"/>
            <a:ext cx="1133954" cy="12391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BB333B-B8BA-F931-7DBB-AA124F6DC598}"/>
              </a:ext>
            </a:extLst>
          </p:cNvPr>
          <p:cNvSpPr txBox="1"/>
          <p:nvPr/>
        </p:nvSpPr>
        <p:spPr>
          <a:xfrm>
            <a:off x="4249872" y="5350889"/>
            <a:ext cx="11522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1350" b="1" dirty="0">
                <a:solidFill>
                  <a:srgbClr val="FF0000"/>
                </a:solidFill>
                <a:latin typeface="Calibri" panose="020F0502020204030204"/>
              </a:rPr>
              <a:t>Цена: 2 р.00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0738886-86DA-FD01-FCF8-974753C091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85606" y="1150049"/>
            <a:ext cx="1156817" cy="9464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BAE0B8-9454-7E45-B8EE-98755319FF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09502" y="2047233"/>
            <a:ext cx="525826" cy="4892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2E9674E-23AA-DF53-6E8D-62D5BE251BB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17519" y="1440086"/>
            <a:ext cx="484674" cy="4846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1628068-4A26-0850-D74F-2E576FBE423A}"/>
              </a:ext>
            </a:extLst>
          </p:cNvPr>
          <p:cNvSpPr txBox="1"/>
          <p:nvPr/>
        </p:nvSpPr>
        <p:spPr>
          <a:xfrm>
            <a:off x="827584" y="126411"/>
            <a:ext cx="8038327" cy="1046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ru-RU" sz="2000" b="1" dirty="0">
                <a:solidFill>
                  <a:schemeClr val="tx2"/>
                </a:solidFill>
              </a:rPr>
              <a:t>Дидактическая игра «Самостоятельная покупка» - 2 (усложнение)</a:t>
            </a:r>
          </a:p>
          <a:p>
            <a:pPr defTabSz="685800"/>
            <a:r>
              <a:rPr lang="ru-RU" sz="1400" b="1" dirty="0">
                <a:solidFill>
                  <a:schemeClr val="tx2"/>
                </a:solidFill>
              </a:rPr>
              <a:t>Цель: </a:t>
            </a:r>
            <a:r>
              <a:rPr lang="ru-RU" sz="1400" dirty="0">
                <a:solidFill>
                  <a:schemeClr val="tx2"/>
                </a:solidFill>
              </a:rPr>
              <a:t>закрепить представление детей о деньгах, учить правильно распределять ресурсы.</a:t>
            </a:r>
          </a:p>
          <a:p>
            <a:pPr defTabSz="685800"/>
            <a:r>
              <a:rPr lang="ru-RU" sz="1400" b="1" dirty="0">
                <a:solidFill>
                  <a:schemeClr val="tx2"/>
                </a:solidFill>
              </a:rPr>
              <a:t>Дидактическая задача: </a:t>
            </a:r>
            <a:r>
              <a:rPr lang="ru-RU" sz="1400" dirty="0">
                <a:solidFill>
                  <a:schemeClr val="tx2"/>
                </a:solidFill>
              </a:rPr>
              <a:t>выбирать товары согласно имеющимся деньгам и списку покупок. Определить возможность покупки мороженного на оставшуюся сумму.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5F3E6D-16F6-298C-C8E6-64A59FBACC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1011" y="4642756"/>
            <a:ext cx="2115495" cy="10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7"/>
    </mc:Choice>
    <mc:Fallback xmlns="">
      <p:transition spd="slow" advTm="2167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9 -0.04213 L -0.04409 -0.04166 C -0.04774 -0.0537 -0.05139 -0.06504 -0.05486 -0.07662 C -0.05677 -0.08171 -0.05833 -0.08726 -0.06024 -0.09213 C -0.07621 -0.12963 -0.06093 -0.0949 -0.07951 -0.13217 C -0.0835 -0.14004 -0.08698 -0.14884 -0.09114 -0.15648 C -0.11041 -0.19259 -0.12465 -0.21759 -0.14635 -0.24652 C -0.15295 -0.25555 -0.15989 -0.26342 -0.16718 -0.27106 C -0.18646 -0.29051 -0.20173 -0.30254 -0.22257 -0.31504 C -0.23021 -0.32013 -0.23819 -0.325 -0.24618 -0.32801 C -0.25416 -0.33101 -0.26198 -0.33101 -0.27014 -0.33217 C -0.30468 -0.32939 -0.30989 -0.33634 -0.33472 -0.31967 C -0.34201 -0.31435 -0.35625 -0.29583 -0.35989 -0.29074 C -0.36076 -0.28981 -0.37569 -0.2706 -0.37777 -0.26805 C -0.38073 -0.26365 -0.38368 -0.25902 -0.3868 -0.25532 C -0.39097 -0.25046 -0.39531 -0.24606 -0.39896 -0.24097 C -0.41632 -0.21782 -0.40868 -0.22106 -0.43055 -0.19791 C -0.43871 -0.18981 -0.45659 -0.17199 -0.46146 -0.16064 C -0.47639 -0.12615 -0.45694 -0.17222 -0.47604 -0.12222 C -0.47864 -0.11527 -0.48159 -0.10879 -0.48455 -0.10208 C -0.4875 -0.08588 -0.48871 -0.0787 -0.49288 -0.06365 C -0.4934 -0.06134 -0.49444 -0.05995 -0.49514 -0.05787 C -0.49739 -0.05092 -0.49739 -0.04768 -0.49739 -0.05231 L -0.4967 -0.05231 " pathEditMode="relative" rAng="0" ptsTypes="AAAAAAAAAAAAAAAAAAAAAAAA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74" y="-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0.01157 L -0.00556 0.0118 C -0.0099 -0.00162 -0.01424 -0.01644 -0.02049 -0.02732 C -0.04063 -0.06227 -0.04896 -0.07199 -0.07292 -0.09792 C -0.10347 -0.13079 -0.10781 -0.1338 -0.14635 -0.15394 C -0.16424 -0.1632 -0.18281 -0.16806 -0.20052 -0.17801 C -0.21389 -0.18542 -0.22622 -0.19746 -0.23941 -0.20602 C -0.27743 -0.23056 -0.30764 -0.2419 -0.34896 -0.26065 C -0.35694 -0.26436 -0.36458 -0.27084 -0.37292 -0.2713 L -0.40069 -0.27269 C -0.40972 -0.27616 -0.41858 -0.28102 -0.4276 -0.28334 C -0.43455 -0.28496 -0.44167 -0.28496 -0.44861 -0.28473 C -0.47135 -0.28334 -0.49427 -0.2801 -0.51684 -0.27801 C -0.51979 -0.27709 -0.52292 -0.27639 -0.52604 -0.27524 C -0.52847 -0.27431 -0.5309 -0.27246 -0.53333 -0.2713 C -0.53663 -0.26968 -0.53993 -0.26852 -0.54323 -0.26737 C -0.56042 -0.25024 -0.53906 -0.27199 -0.55677 -0.25116 C -0.55885 -0.24885 -0.56129 -0.24699 -0.56354 -0.24468 C -0.56701 -0.24051 -0.57031 -0.23519 -0.57396 -0.23125 C -0.59635 -0.20695 -0.56076 -0.25139 -0.58958 -0.21667 C -0.59375 -0.21158 -0.59757 -0.20579 -0.60156 -0.2007 C -0.60434 -0.19699 -0.6099 -0.18982 -0.6099 -0.18959 C -0.61875 -0.15463 -0.60747 -0.19561 -0.61667 -0.1713 C -0.61771 -0.16852 -0.61771 -0.16459 -0.61892 -0.16181 C -0.62031 -0.15834 -0.62292 -0.15625 -0.62413 -0.15255 C -0.62882 -0.14005 -0.63194 -0.12616 -0.63698 -0.11389 C -0.63819 -0.11088 -0.63924 -0.10741 -0.64063 -0.10463 C -0.64167 -0.10209 -0.64323 -0.10047 -0.64444 -0.09792 C -0.64566 -0.09514 -0.64653 -0.09167 -0.6474 -0.08866 C -0.64913 -0.08218 -0.64965 -0.07639 -0.6526 -0.0713 C -0.65365 -0.06945 -0.65521 -0.06852 -0.65642 -0.06713 C -0.65938 -0.05487 -0.65764 -0.06065 -0.66163 -0.05 C -0.66215 -0.04862 -0.6625 -0.04699 -0.66319 -0.04584 C -0.66441 -0.04375 -0.66563 -0.04167 -0.66684 -0.03912 C -0.66806 -0.03704 -0.66875 -0.03449 -0.66979 -0.03264 C -0.67153 -0.0301 -0.67326 -0.02778 -0.67517 -0.02593 C -0.67639 -0.02477 -0.67882 -0.02084 -0.67882 -0.02315 C -0.67882 -0.0257 -0.67639 -0.02593 -0.67517 -0.02732 C -0.675 -0.02848 -0.67483 -0.0301 -0.67448 -0.03125 C -0.67118 -0.04074 -0.67135 -0.03449 -0.67135 -0.04051 L -0.67135 -0.04028 " pathEditMode="relative" rAng="0" ptsTypes="AAAAAAAAAAAAAAAAAAAAAAAAAAAAAAAAAAAAAAA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63" y="-1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3 -0.01296 L -0.01303 -0.01296 C -0.00964 -0.0206 -0.00691 -0.02963 -0.00261 -0.03565 C 0.00768 -0.04977 0.03242 -0.07569 0.04687 -0.08773 C 0.05377 -0.09352 0.06067 -0.09954 0.06796 -0.1037 C 0.07747 -0.10903 0.0875 -0.11134 0.09713 -0.11574 C 0.12109 -0.12639 0.11953 -0.12917 0.14596 -0.13565 C 0.15455 -0.13796 0.16341 -0.13842 0.17213 -0.13958 L 0.23658 -0.13842 C 0.24153 -0.13796 0.24622 -0.13518 0.25091 -0.1331 C 0.26171 -0.12801 0.27226 -0.12176 0.28307 -0.11713 C 0.28932 -0.11435 0.29583 -0.11296 0.30182 -0.10903 C 0.30533 -0.10671 0.30885 -0.10417 0.31237 -0.10231 C 0.31536 -0.10092 0.31849 -0.10116 0.32135 -0.09977 C 0.32656 -0.09722 0.34427 -0.0875 0.35143 -0.08241 C 0.36471 -0.07268 0.35768 -0.07662 0.37018 -0.06505 C 0.37226 -0.06296 0.37461 -0.06157 0.37682 -0.05972 C 0.37929 -0.05764 0.38463 -0.05278 0.38658 -0.05023 C 0.39309 -0.04236 0.38932 -0.04537 0.39492 -0.03565 C 0.39752 -0.03079 0.39752 -0.03287 0.40013 -0.02893 C 0.40091 -0.02778 0.40169 -0.02639 0.40234 -0.025 C 0.40299 -0.02384 0.40325 -0.02222 0.4039 -0.02106 C 0.40455 -0.01944 0.40546 -0.01852 0.40612 -0.0169 C 0.40963 -0.00833 0.40546 -0.01412 0.40989 -0.00903 C 0.41328 -1.11111E-6 0.40885 -0.01065 0.4151 0.00046 C 0.41836 0.00625 0.41627 0.0044 0.41888 0.00972 C 0.42291 0.01806 0.42096 0.01181 0.42265 0.01783 L 0.42343 0.01783 " pathEditMode="relative" ptsTypes="AAAAAAAAAAAAAAAAAAAAAAAAAA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82 -0.09954 L -0.03282 -0.09931 C -0.03386 -0.10347 -0.03438 -0.1081 -0.03594 -0.11158 L -0.04792 -0.13287 C -0.05 -0.13681 -0.05191 -0.1419 -0.05469 -0.14491 C -0.06042 -0.15162 -0.06563 -0.15995 -0.07188 -0.16482 C -0.07813 -0.16991 -0.08559 -0.17639 -0.09219 -0.17963 C -0.10052 -0.1838 -0.11285 -0.18495 -0.12136 -0.18611 L -0.21806 -0.18218 C -0.22309 -0.18195 -0.22813 -0.1794 -0.23299 -0.17824 C -0.24358 -0.1757 -0.25035 -0.1757 -0.26094 -0.17153 C -0.26546 -0.16991 -0.2698 -0.16667 -0.27448 -0.16482 C -0.3073 -0.15255 -0.25382 -0.17917 -0.3073 -0.15417 C -0.31198 -0.15208 -0.31684 -0.15 -0.32153 -0.14745 C -0.32552 -0.1456 -0.32952 -0.14259 -0.33351 -0.14097 C -0.33698 -0.13935 -0.34063 -0.13935 -0.3441 -0.1382 C -0.34705 -0.13727 -0.35 -0.13542 -0.35313 -0.13426 C -0.3566 -0.13287 -0.36007 -0.13171 -0.36355 -0.13033 C -0.37743 -0.12431 -0.37101 -0.12639 -0.3823 -0.12083 L -0.40712 -0.1088 C -0.42535 -0.09954 -0.4125 -0.10394 -0.42882 -0.09954 C -0.45834 -0.0794 -0.4191 -0.10833 -0.44688 -0.08079 C -0.48368 -0.04445 -0.44497 -0.0838 -0.46719 -0.05949 C -0.46927 -0.05718 -0.47153 -0.05533 -0.47379 -0.05278 C -0.47778 -0.04861 -0.48177 -0.04352 -0.48594 -0.03958 C -0.48907 -0.03658 -0.49254 -0.03495 -0.49549 -0.03148 C -0.49896 -0.02778 -0.50191 -0.02222 -0.50521 -0.01829 C -0.52136 0.00046 -0.52257 -0.00139 -0.53386 0.01389 C -0.53646 0.01713 -0.53872 0.0213 -0.54132 0.02454 C -0.54445 0.02824 -0.54809 0.03125 -0.55105 0.03518 C -0.55348 0.03819 -0.55539 0.04259 -0.55782 0.04583 C -0.56042 0.04884 -0.56337 0.05092 -0.56615 0.0537 C -0.56823 0.05625 -0.57205 0.0625 -0.57344 0.06574 C -0.57587 0.0706 -0.58021 0.08055 -0.58021 0.08079 C -0.58056 0.08171 -0.58073 0.0831 -0.58108 0.08449 C -0.58177 0.0868 -0.58264 0.08889 -0.58334 0.0912 C -0.58403 0.09375 -0.58646 0.10231 -0.58698 0.10579 C -0.5882 0.11412 -0.58889 0.12268 -0.59011 0.13125 C -0.5908 0.13657 -0.5915 0.1419 -0.59219 0.14722 C -0.59306 0.15162 -0.59393 0.15602 -0.59462 0.16042 C -0.59532 0.1662 -0.59532 0.17199 -0.59601 0.17778 C -0.59705 0.18634 -0.59931 0.18588 -0.59688 0.18588 L -0.59688 0.18727 L -0.59688 0.1875 L -0.59688 0.18727 L -0.59462 0.18171 L -0.59375 0.17384 " pathEditMode="relative" rAng="0" ptsTypes="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4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293</Words>
  <Application>Microsoft Office PowerPoint</Application>
  <PresentationFormat>Экран (4:3)</PresentationFormat>
  <Paragraphs>30</Paragraphs>
  <Slides>6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Арбитражный суд Иркутской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Анна</cp:lastModifiedBy>
  <cp:revision>22</cp:revision>
  <dcterms:created xsi:type="dcterms:W3CDTF">2022-05-07T10:20:09Z</dcterms:created>
  <dcterms:modified xsi:type="dcterms:W3CDTF">2023-02-13T00:23:28Z</dcterms:modified>
</cp:coreProperties>
</file>