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84" r:id="rId2"/>
    <p:sldId id="260" r:id="rId3"/>
    <p:sldId id="261" r:id="rId4"/>
    <p:sldId id="287" r:id="rId5"/>
    <p:sldId id="266" r:id="rId6"/>
    <p:sldId id="267" r:id="rId7"/>
    <p:sldId id="268" r:id="rId8"/>
    <p:sldId id="269" r:id="rId9"/>
    <p:sldId id="262" r:id="rId10"/>
    <p:sldId id="263" r:id="rId11"/>
    <p:sldId id="288" r:id="rId12"/>
    <p:sldId id="289" r:id="rId13"/>
    <p:sldId id="292" r:id="rId14"/>
    <p:sldId id="290" r:id="rId15"/>
    <p:sldId id="291" r:id="rId16"/>
    <p:sldId id="293" r:id="rId17"/>
    <p:sldId id="294" r:id="rId18"/>
    <p:sldId id="272" r:id="rId19"/>
    <p:sldId id="273" r:id="rId20"/>
    <p:sldId id="279" r:id="rId21"/>
    <p:sldId id="276" r:id="rId22"/>
    <p:sldId id="278" r:id="rId23"/>
    <p:sldId id="277" r:id="rId24"/>
    <p:sldId id="281" r:id="rId25"/>
    <p:sldId id="280" r:id="rId26"/>
    <p:sldId id="275" r:id="rId27"/>
    <p:sldId id="297" r:id="rId28"/>
    <p:sldId id="298" r:id="rId29"/>
    <p:sldId id="299" r:id="rId30"/>
    <p:sldId id="282" r:id="rId31"/>
    <p:sldId id="300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5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F18-03AF-4898-AA61-25B07EF56AF0}" type="datetimeFigureOut">
              <a:rPr lang="ru-RU" smtClean="0"/>
              <a:t>30.01.2025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8BE9-2C85-41EB-8F44-9B3047DC90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86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F18-03AF-4898-AA61-25B07EF56AF0}" type="datetimeFigureOut">
              <a:rPr lang="ru-RU" smtClean="0"/>
              <a:t>30.01.2025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8BE9-2C85-41EB-8F44-9B3047DC90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379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F18-03AF-4898-AA61-25B07EF56AF0}" type="datetimeFigureOut">
              <a:rPr lang="ru-RU" smtClean="0"/>
              <a:t>30.01.2025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8BE9-2C85-41EB-8F44-9B3047DC907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4209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F18-03AF-4898-AA61-25B07EF56AF0}" type="datetimeFigureOut">
              <a:rPr lang="ru-RU" smtClean="0"/>
              <a:t>30.01.2025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8BE9-2C85-41EB-8F44-9B3047DC90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315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F18-03AF-4898-AA61-25B07EF56AF0}" type="datetimeFigureOut">
              <a:rPr lang="ru-RU" smtClean="0"/>
              <a:t>30.01.2025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8BE9-2C85-41EB-8F44-9B3047DC907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7357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F18-03AF-4898-AA61-25B07EF56AF0}" type="datetimeFigureOut">
              <a:rPr lang="ru-RU" smtClean="0"/>
              <a:t>30.01.2025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8BE9-2C85-41EB-8F44-9B3047DC90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296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F18-03AF-4898-AA61-25B07EF56AF0}" type="datetimeFigureOut">
              <a:rPr lang="ru-RU" smtClean="0"/>
              <a:t>30.01.2025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8BE9-2C85-41EB-8F44-9B3047DC90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25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F18-03AF-4898-AA61-25B07EF56AF0}" type="datetimeFigureOut">
              <a:rPr lang="ru-RU" smtClean="0"/>
              <a:t>30.01.2025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8BE9-2C85-41EB-8F44-9B3047DC90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87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F18-03AF-4898-AA61-25B07EF56AF0}" type="datetimeFigureOut">
              <a:rPr lang="ru-RU" smtClean="0"/>
              <a:t>30.01.2025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8BE9-2C85-41EB-8F44-9B3047DC90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73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F18-03AF-4898-AA61-25B07EF56AF0}" type="datetimeFigureOut">
              <a:rPr lang="ru-RU" smtClean="0"/>
              <a:t>30.01.2025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8BE9-2C85-41EB-8F44-9B3047DC90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98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F18-03AF-4898-AA61-25B07EF56AF0}" type="datetimeFigureOut">
              <a:rPr lang="ru-RU" smtClean="0"/>
              <a:t>30.01.2025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8BE9-2C85-41EB-8F44-9B3047DC90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62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F18-03AF-4898-AA61-25B07EF56AF0}" type="datetimeFigureOut">
              <a:rPr lang="ru-RU" smtClean="0"/>
              <a:t>30.01.2025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8BE9-2C85-41EB-8F44-9B3047DC90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94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F18-03AF-4898-AA61-25B07EF56AF0}" type="datetimeFigureOut">
              <a:rPr lang="ru-RU" smtClean="0"/>
              <a:t>30.01.2025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8BE9-2C85-41EB-8F44-9B3047DC90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75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F18-03AF-4898-AA61-25B07EF56AF0}" type="datetimeFigureOut">
              <a:rPr lang="ru-RU" smtClean="0"/>
              <a:t>30.01.2025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8BE9-2C85-41EB-8F44-9B3047DC90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69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F18-03AF-4898-AA61-25B07EF56AF0}" type="datetimeFigureOut">
              <a:rPr lang="ru-RU" smtClean="0"/>
              <a:t>30.01.2025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8BE9-2C85-41EB-8F44-9B3047DC90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22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F18-03AF-4898-AA61-25B07EF56AF0}" type="datetimeFigureOut">
              <a:rPr lang="ru-RU" smtClean="0"/>
              <a:t>30.01.2025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8BE9-2C85-41EB-8F44-9B3047DC90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17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C6F18-03AF-4898-AA61-25B07EF56AF0}" type="datetimeFigureOut">
              <a:rPr lang="ru-RU" smtClean="0"/>
              <a:t>30.01.2025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D658BE9-2C85-41EB-8F44-9B3047DC90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43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04664"/>
            <a:ext cx="83889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800" b="1" dirty="0">
                <a:solidFill>
                  <a:schemeClr val="accent3"/>
                </a:solidFill>
                <a:latin typeface="Times New Roman"/>
                <a:ea typeface="Calibri"/>
              </a:rPr>
              <a:t>«Развитие связной речи у детей </a:t>
            </a:r>
            <a:br>
              <a:rPr lang="ru-RU" sz="2800" b="1" dirty="0">
                <a:solidFill>
                  <a:schemeClr val="accent3"/>
                </a:solidFill>
                <a:latin typeface="Times New Roman"/>
                <a:ea typeface="Calibri"/>
              </a:rPr>
            </a:br>
            <a:r>
              <a:rPr lang="ru-RU" sz="2800" b="1" dirty="0">
                <a:solidFill>
                  <a:schemeClr val="accent3"/>
                </a:solidFill>
                <a:latin typeface="Times New Roman"/>
                <a:ea typeface="Calibri"/>
              </a:rPr>
              <a:t>младшего и старшего дошкольного возраста                                       с применением мнемотехники»</a:t>
            </a:r>
            <a:endParaRPr lang="ru-RU" sz="28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4572000" y="4852904"/>
            <a:ext cx="4284476" cy="833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   Воспитатель: </a:t>
            </a:r>
          </a:p>
          <a:p>
            <a:pPr marL="45720" lvl="0" algn="ctr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Силкова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Надежда Алексеевна</a:t>
            </a:r>
          </a:p>
        </p:txBody>
      </p:sp>
      <p:pic>
        <p:nvPicPr>
          <p:cNvPr id="1026" name="Picture 2" descr="https://w7.pngwing.com/pngs/14/477/png-transparent-kindergarten-child-game-%D0%94%D0%BE%D1%88%D0%BA%D0%BE%D0%BB%D1%8C%D0%BD%D0%BE%D0%B5-%D0%BE%D0%B1%D1%80%D0%B0%D0%B7%D0%BE%D0%B2%D0%B0%D0%BD%D0%B8%D0%B5-%D0%B2-%D0%A0%D0%BE%D1%81%D1%81%D0%B8%D0%B8-education-child-game-child-foo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43924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86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нна\Desktop\детские рисунки\ultra-cool-presentation-background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04663"/>
            <a:ext cx="799288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Мнемотехника помогает развивать: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ассоциативное мышление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связную и монологическую речь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зрительную и слуховую память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зрительное и слуховое внимание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воображение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мелкую моторику рук 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Мнемотаблицы</a:t>
            </a: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1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служат дидактическим материалом для развития связной речи и используются: </a:t>
            </a:r>
            <a:b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*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  составлении рассказов,</a:t>
            </a: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* при пересказах художественных произведений, </a:t>
            </a: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* при проговаривании чистоговорок  и скороговорок,</a:t>
            </a: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* при отгадывании и загадывании загадок,</a:t>
            </a: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* при заучивании стихотворений.</a:t>
            </a: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2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04664"/>
            <a:ext cx="8208912" cy="678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Последовательность работы по развитию связной речи с использованием мнемотехники: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Знакомство детей с понятием «Мнемотехника»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Рассматривание </a:t>
            </a:r>
            <a:r>
              <a:rPr lang="ru-RU" sz="24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мнемоквадратов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мнемострок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 и </a:t>
            </a:r>
            <a:r>
              <a:rPr lang="ru-RU" sz="24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мнемотаблиц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;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преобразование образов в символы и символов в образы  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 по мнемотехнике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Загадывание загадок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kumimoji="0" lang="ru-RU" sz="24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учивание</a:t>
            </a:r>
            <a:r>
              <a:rPr kumimoji="0" lang="ru-RU" sz="2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чистоговорок</a:t>
            </a:r>
            <a:r>
              <a:rPr kumimoji="0" lang="ru-RU" sz="2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скороговорок по </a:t>
            </a:r>
            <a:r>
              <a:rPr kumimoji="0" lang="ru-RU" sz="24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мнемострокам</a:t>
            </a:r>
            <a:endParaRPr kumimoji="0" lang="ru-RU" sz="2400" b="1" i="0" u="none" strike="noStrike" kern="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Заучивание стихов по </a:t>
            </a:r>
            <a:r>
              <a:rPr lang="ru-RU" sz="24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мнемотаблицам</a:t>
            </a:r>
            <a:endParaRPr lang="ru-RU" sz="24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Tx/>
              <a:buChar char="-"/>
            </a:pPr>
            <a:r>
              <a:rPr lang="ru-RU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описательных рассказов по </a:t>
            </a:r>
            <a:r>
              <a:rPr lang="ru-RU" sz="24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мнемотаблицам</a:t>
            </a:r>
            <a:endParaRPr lang="ru-RU" sz="24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Tx/>
              <a:buChar char="-"/>
            </a:pPr>
            <a:r>
              <a:rPr kumimoji="0" lang="ru-RU" sz="2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Пересказ сказок </a:t>
            </a:r>
            <a:r>
              <a:rPr lang="ru-RU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мнемотаблицам</a:t>
            </a:r>
            <a:endParaRPr kumimoji="0" lang="ru-RU" sz="2400" b="1" i="0" u="none" strike="noStrike" kern="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Самостоятельное рисование символов по прочитанному стихотворению, сказки или рассказу</a:t>
            </a:r>
            <a:endParaRPr kumimoji="0" lang="ru-RU" sz="2400" b="1" i="0" u="none" strike="noStrike" kern="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7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Анна\Desktop\чистоговор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476672"/>
            <a:ext cx="684847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47762" y="5229493"/>
            <a:ext cx="73846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Заучивание </a:t>
            </a:r>
            <a:r>
              <a:rPr lang="ru-RU" sz="28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чистоговорок</a:t>
            </a:r>
            <a:r>
              <a:rPr lang="ru-RU" sz="28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скороговорок по </a:t>
            </a:r>
            <a:r>
              <a:rPr lang="ru-RU" sz="28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мнемострокам</a:t>
            </a:r>
            <a:endParaRPr lang="ru-RU" sz="28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87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7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Анна\Desktop\рабочая папка\img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86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Анна\Desktop\img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0485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5044825"/>
            <a:ext cx="424847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Отгадывание загадок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465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4644716"/>
            <a:ext cx="6336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8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8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 «Угадай, кто я?» 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5122" name="Picture 2" descr="C:\Users\Анна\Pictures\img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089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836712"/>
            <a:ext cx="1152128" cy="43204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23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Анна\Desktop\Плещеев Осен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564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5906600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Заучивание стихотворения 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2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5044826"/>
            <a:ext cx="51845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8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8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Описательный рассказ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8194" name="Picture 2" descr="C:\Users\Анна\Desktop\IMG 20211015 185328 resized 20211015 0928048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92888" cy="526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70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10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Сказка «Маша </a:t>
            </a:r>
            <a:r>
              <a:rPr lang="ru-RU" sz="40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медведь»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C:\Users\Анна\Pictures\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906979"/>
            <a:ext cx="8352928" cy="582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30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Анна\Desktop\0018-028-Mnemotablits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4860160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8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8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8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Пересказ сказок 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4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нна\Desktop\детские рисунки\ultra-cool-presentation-background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0"/>
            <a:ext cx="878497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u="sng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b="1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Развитие связной речи у детей младшего  и старшего  дошкольного возраста  с применением мнемотехники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u="sng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3200" b="1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464646"/>
              </a:solidFill>
              <a:latin typeface="Tahoma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связную речь, обогащать и активизировать словарь, формировать грамматически правильную речь.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Научить детей работать по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мнемотаблице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раскодировать информацию, преобразовывать символы в образы (и образы в символы).</a:t>
            </a:r>
          </a:p>
          <a:p>
            <a:pPr marL="342900" lvl="0" indent="-342900">
              <a:buFont typeface="Wingdings" pitchFamily="2" charset="2"/>
              <a:buChar char="v"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Обучать умению пересказывать и составлять описательный рассказ с наглядной основой в виде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отражающей последовательность событий. </a:t>
            </a:r>
          </a:p>
          <a:p>
            <a:pPr marL="342900" lvl="0" indent="-342900">
              <a:buFont typeface="Wingdings" pitchFamily="2" charset="2"/>
              <a:buChar char="v"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речевой слух, зрительное внимание, мышление, память.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культуру общения, дружелюбие, умение выслушивать рассказы друг друга.</a:t>
            </a:r>
          </a:p>
          <a:p>
            <a:pPr lvl="0"/>
            <a:endParaRPr lang="ru-RU" b="1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05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 descr="https://printonic.ru/uploads/images/2016/02/22/img_56cade68c58c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0891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8641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Сказка «Лисичка со скалочкой»</a:t>
            </a:r>
            <a:endParaRPr lang="ru-RU" sz="16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27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s://fs.znanio.ru/8c0997/b9/b4/92210c0dd2ebf8ac801fd26c469368e5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66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s://baby-dryg.com/wp-content/uploads/2021/09/skazka_kroshechka_havroshech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19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https://ds04.infourok.ru/uploads/ex/03e3/0009181a-b43e4790/img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849694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7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https://deti-skazki.ru/wp-content/uploads/2019/10/zimove-zverej-russkaya-narodnaya-skaz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35292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91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https://ds05.infourok.ru/uploads/ex/04af/000c4d36-df53048a/img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46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Анна\Desktop\Новая папка (2)\IMG_20220211_172309_resized_20220211_0831410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32048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нна\Desktop\Новая папка (2)\IMG_20220211_173823_resized_20220211_083037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04" y="1019636"/>
            <a:ext cx="2438908" cy="291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нна\Desktop\Новая папка (2)\IMG_20220211_173848_resized_20220211_0829583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262361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88640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400" b="1" ker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 рисуют </a:t>
            </a:r>
            <a:r>
              <a:rPr lang="ru-RU" sz="24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прочитанным стихам и сказкам.</a:t>
            </a:r>
            <a:endParaRPr lang="ru-RU" sz="105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34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Анна\Desktop\Новая папка (2)\IMG_20220211_173832_resized_20220211_0830174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168352" cy="389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нна\Desktop\Новая папка (2)\IMG_20220211_173920_resized_20220211_0829371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97796"/>
            <a:ext cx="5328592" cy="37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88641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Отрывок из стихотворения  «Детство»</a:t>
            </a:r>
            <a:endParaRPr lang="ru-RU" sz="14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Анна\Desktop\Новая папка (2)\IMG_20220211_174044_resized_20220211_0829195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33" y="906980"/>
            <a:ext cx="8514334" cy="571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260649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Сказка «Гуси - лебеди»</a:t>
            </a:r>
            <a:endParaRPr lang="ru-RU" sz="14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0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Анна\Desktop\Новая папка (2)\IMG_20220211_174347_resized_20220211_0828406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42493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16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нна\Desktop\детские рисунки\ultra-cool-presentation-background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83529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Работая с детьми старшего дошкольного возраста по развитию связной речи, мы выявили у детей такие проблемы: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Односложная, состоящая из простых предложений речь</a:t>
            </a:r>
          </a:p>
          <a:p>
            <a:pPr lvl="0">
              <a:lnSpc>
                <a:spcPct val="120000"/>
              </a:lnSpc>
              <a:spcBef>
                <a:spcPct val="20000"/>
              </a:spcBef>
              <a:buClr>
                <a:srgbClr val="C32D2E"/>
              </a:buClr>
              <a:buSzPct val="95000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Неспособность грамматически правильно построить предложение. 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Бедность речи. Недостаточный словарный запас. 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Часть детей оказывается способной лишь ответить на вопросы.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При описательном рассказе или пересказе связные высказывания короткие; они отличаются непоследовательностью, даже если ребенок передает содержание знакомого текста.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А ведь детям скоро идти в школу, а связная речь является важным показателем умственных способностей ребенка и готовности его к школьному обучению. Поэтому перед нами встала задача, как помочь детям, но так, чтобы им было легко и интересно.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Изучив литературу, мы остановились на методе мнемотехника, т. к. этот метод помогает детям обучаться в интересной игровой форме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727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496944" cy="666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Проанализировав проделанную работу мы сделали вывод, что реализация  методики мнемотехники в практической работе с детьми старшего дошкольного возраста, приводит к положительным сдвигам в речевом и общем развитии детей. </a:t>
            </a:r>
          </a:p>
          <a:p>
            <a:pPr indent="228600">
              <a:spcAft>
                <a:spcPts val="0"/>
              </a:spcAft>
            </a:pPr>
            <a:r>
              <a:rPr lang="ru-RU" sz="2000" b="1" u="sng" dirty="0">
                <a:solidFill>
                  <a:srgbClr val="002060"/>
                </a:solidFill>
                <a:latin typeface="Times New Roman"/>
                <a:ea typeface="Times New Roman"/>
              </a:rPr>
              <a:t>У детей: 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Стала более развита связная речь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Повысился речевой слух, зрительное внимание, мышление, память.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Активизировался словарный запас 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Появилось желание пересказывать тексты, придумывать интересные истории; 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Появился интерес к заучиванию стихов и </a:t>
            </a:r>
            <a:r>
              <a:rPr lang="ru-RU" sz="20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скороговорок, загадок; 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Произошло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психологическое раскрепощение детей</a:t>
            </a:r>
            <a:endParaRPr lang="ru-RU" sz="20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lnSpc>
                <a:spcPct val="120000"/>
              </a:lnSpc>
              <a:spcBef>
                <a:spcPct val="20000"/>
              </a:spcBef>
              <a:buClr>
                <a:srgbClr val="C32D2E"/>
              </a:buClr>
              <a:buSzPct val="95000"/>
              <a:defRPr/>
            </a:pPr>
            <a:endParaRPr lang="ru-RU" sz="165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>
              <a:lnSpc>
                <a:spcPct val="120000"/>
              </a:lnSpc>
              <a:spcBef>
                <a:spcPct val="20000"/>
              </a:spcBef>
              <a:buClr>
                <a:srgbClr val="C32D2E"/>
              </a:buClr>
              <a:buSzPct val="95000"/>
              <a:defRPr/>
            </a:pPr>
            <a:r>
              <a:rPr lang="ru-RU" sz="165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Считаю, что чем раньше мы будем развивать связную речь детей используя методику мнемотехники, тем лучше подготовим их к школе; так как связная речь является важным показателем умственных способностей ребёнка и готовности его к школьному обучению.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 </a:t>
            </a:r>
            <a:endParaRPr lang="ru-RU" sz="2000" b="1" dirty="0">
              <a:solidFill>
                <a:schemeClr val="bg2">
                  <a:lumMod val="2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806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atin typeface="Calibri"/>
                <a:ea typeface="Calibri"/>
              </a:rPr>
              <a:t>Список литературы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atin typeface="Calibri"/>
                <a:ea typeface="Calibri"/>
              </a:rPr>
              <a:t>1. </a:t>
            </a:r>
            <a:r>
              <a:rPr lang="ru-RU" sz="1600" b="1" dirty="0" err="1">
                <a:latin typeface="Calibri"/>
                <a:ea typeface="Calibri"/>
              </a:rPr>
              <a:t>Венгер</a:t>
            </a:r>
            <a:r>
              <a:rPr lang="ru-RU" sz="1600" b="1" dirty="0">
                <a:latin typeface="Calibri"/>
                <a:ea typeface="Calibri"/>
              </a:rPr>
              <a:t> Л.А. Обучение творческому рассказыванию старших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atin typeface="Calibri"/>
                <a:ea typeface="Calibri"/>
              </a:rPr>
              <a:t>дошкольников. //Программа «Развитие». – М.: Дельта, 2008. – 286 с.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atin typeface="Calibri"/>
                <a:ea typeface="Calibri"/>
              </a:rPr>
              <a:t>2. </a:t>
            </a:r>
            <a:r>
              <a:rPr lang="ru-RU" sz="1600" b="1" dirty="0" err="1">
                <a:latin typeface="Calibri"/>
                <a:ea typeface="Calibri"/>
              </a:rPr>
              <a:t>Гербова</a:t>
            </a:r>
            <a:r>
              <a:rPr lang="ru-RU" sz="1600" b="1" dirty="0">
                <a:latin typeface="Calibri"/>
                <a:ea typeface="Calibri"/>
              </a:rPr>
              <a:t> В.В. Занятия по развитию речи в старшей группе детского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atin typeface="Calibri"/>
                <a:ea typeface="Calibri"/>
              </a:rPr>
              <a:t>сада. – М.: Просвещение, 2006. – 170 с.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atin typeface="Calibri"/>
                <a:ea typeface="Calibri"/>
              </a:rPr>
              <a:t>3. Гурьева Н.А. Год до школы. Развиваем память: Рабочая тетрадь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atin typeface="Calibri"/>
                <a:ea typeface="Calibri"/>
              </a:rPr>
              <a:t>упражнений по мнемотехнике. - СПб.: Нева, 2009. – 96 с.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atin typeface="Calibri"/>
                <a:ea typeface="Calibri"/>
              </a:rPr>
              <a:t>4. Максаков А.И., </a:t>
            </a:r>
            <a:r>
              <a:rPr lang="ru-RU" sz="1600" b="1" dirty="0" err="1">
                <a:latin typeface="Calibri"/>
                <a:ea typeface="Calibri"/>
              </a:rPr>
              <a:t>Тумакова</a:t>
            </a:r>
            <a:r>
              <a:rPr lang="ru-RU" sz="1600" b="1" dirty="0">
                <a:latin typeface="Calibri"/>
                <a:ea typeface="Calibri"/>
              </a:rPr>
              <a:t> Г.А. Учите, играя. – М.: Прометей, 2011. – 212 с.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atin typeface="Calibri"/>
                <a:ea typeface="Calibri"/>
              </a:rPr>
              <a:t>5. </a:t>
            </a:r>
            <a:r>
              <a:rPr lang="ru-RU" sz="1600" b="1" dirty="0" err="1">
                <a:latin typeface="Calibri"/>
                <a:ea typeface="Calibri"/>
              </a:rPr>
              <a:t>Малетина</a:t>
            </a:r>
            <a:r>
              <a:rPr lang="ru-RU" sz="1600" b="1" dirty="0">
                <a:latin typeface="Calibri"/>
                <a:ea typeface="Calibri"/>
              </a:rPr>
              <a:t> Н.С., Пономарева Л.В. Моделирование в описательной речи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atin typeface="Calibri"/>
                <a:ea typeface="Calibri"/>
              </a:rPr>
              <a:t>детей / Дошкольное воспитание. - 2010. - № 6. – С. 36-44.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atin typeface="Calibri"/>
                <a:ea typeface="Calibri"/>
              </a:rPr>
              <a:t>6. Никашин А.И., </a:t>
            </a:r>
            <a:r>
              <a:rPr lang="ru-RU" sz="1600" b="1" dirty="0" err="1">
                <a:latin typeface="Calibri"/>
                <a:ea typeface="Calibri"/>
              </a:rPr>
              <a:t>Страунинг</a:t>
            </a:r>
            <a:r>
              <a:rPr lang="ru-RU" sz="1600" b="1" dirty="0">
                <a:latin typeface="Calibri"/>
                <a:ea typeface="Calibri"/>
              </a:rPr>
              <a:t> А.М. Системный подход в ознакомлении с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atin typeface="Calibri"/>
                <a:ea typeface="Calibri"/>
              </a:rPr>
              <a:t>окружающим миром и развитие фантазии. -Ростов на Дону: Аспект</a:t>
            </a:r>
          </a:p>
          <a:p>
            <a:pPr>
              <a:spcAft>
                <a:spcPts val="0"/>
              </a:spcAft>
            </a:pPr>
            <a:r>
              <a:rPr lang="ru-RU" sz="1600" b="1" dirty="0" err="1">
                <a:latin typeface="Calibri"/>
                <a:ea typeface="Calibri"/>
              </a:rPr>
              <a:t>Триз</a:t>
            </a:r>
            <a:r>
              <a:rPr lang="ru-RU" sz="1600" b="1" dirty="0">
                <a:latin typeface="Calibri"/>
                <a:ea typeface="Calibri"/>
              </a:rPr>
              <a:t>, 2009. -32 с.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atin typeface="Calibri"/>
                <a:ea typeface="Calibri"/>
              </a:rPr>
              <a:t>7. Никитин Б.П. Ступеньки творчества или развивающие игры. - М.: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atin typeface="Calibri"/>
                <a:ea typeface="Calibri"/>
              </a:rPr>
              <a:t>Просвещение, 2006. - 160 с.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atin typeface="Calibri"/>
                <a:ea typeface="Calibri"/>
              </a:rPr>
              <a:t>8. Омельченко Л.В. Использование приемов мнемотехники в развитии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atin typeface="Calibri"/>
                <a:ea typeface="Calibri"/>
              </a:rPr>
              <a:t>связной речи/ Логопед. – 2012. - № 4. – С. 45-48.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atin typeface="Calibri"/>
                <a:ea typeface="Calibri"/>
              </a:rPr>
              <a:t>9. Соловьева О.И. Методика развития речи и обучения родному языку в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atin typeface="Calibri"/>
                <a:ea typeface="Calibri"/>
              </a:rPr>
              <a:t>детском саду. – М.: Просвещение, 1966. – 262 с.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atin typeface="Calibri"/>
                <a:ea typeface="Calibri"/>
              </a:rPr>
              <a:t>10. Сохин Ф.А. Развитие речи детей дошкольного возраста. – М.: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atin typeface="Calibri"/>
                <a:ea typeface="Calibri"/>
              </a:rPr>
              <a:t>Просвещение, 1984, - 223 с.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atin typeface="Calibri"/>
                <a:ea typeface="Calibri"/>
              </a:rPr>
              <a:t>11. Ткаченко Т.А. Использование приемов мнемотехники в развивающей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atin typeface="Calibri"/>
                <a:ea typeface="Calibri"/>
              </a:rPr>
              <a:t>работе с детьми дошкольного возраста. – М.: Новая школа, 2005. – 92 с.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atin typeface="Calibri"/>
                <a:ea typeface="Calibri"/>
              </a:rPr>
              <a:t>12. Ушакова О.С. Развитие связной речи. – М.: Просвещение, 2008. – 188 с.</a:t>
            </a:r>
            <a:endParaRPr lang="ru-RU" sz="1600" b="1" dirty="0">
              <a:effectLst/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901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268760"/>
            <a:ext cx="8784976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6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Спасибо за внимание!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8" name="Picture 4" descr="https://sun9-66.userapi.com/impf/c850416/v850416697/f3414/FzjC8lQncgA.jpg?size=0x0&amp;quality=90&amp;proxy=1&amp;sign=9db9dac281fe899b084a3d69706544ad&amp;c_uniq_tag=hVRuqEkFAwSYW3iFFR0vznBzZobIySO_H8wWbl-cvkU&amp;type=video_thum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514460"/>
            <a:ext cx="8784976" cy="118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6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Спасибо за внимание!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796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24528" y="2924944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9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24128" y="4869160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 Д. Ушинский</a:t>
            </a:r>
            <a:endParaRPr lang="ru-RU" sz="12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ез назван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03" y="1033191"/>
            <a:ext cx="3714776" cy="48273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0" y="1770782"/>
            <a:ext cx="4104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84AA33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«Учите ребёнка каким-нибудь неизвестным ему пяти словам - он будет долго и напрасно мучиться, но свяжите двадцать таких слов с картинками, и он их усвоит на лету». </a:t>
            </a:r>
          </a:p>
        </p:txBody>
      </p:sp>
    </p:spTree>
    <p:extLst>
      <p:ext uri="{BB962C8B-B14F-4D97-AF65-F5344CB8AC3E}">
        <p14:creationId xmlns:p14="http://schemas.microsoft.com/office/powerpoint/2010/main" val="75902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936010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Что такое мнемотехника?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Мнемотехника – это техника развития памяти. </a:t>
            </a:r>
            <a:endParaRPr lang="ru-RU" sz="2400" b="1" kern="0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Слово происходит от греческого «mnemonikon» - искусство запоминания. </a:t>
            </a: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Мнемотехника представляет собой совокупность методов и приёмов, облегчающих запоминание сохранение и воспроизведение информации.</a:t>
            </a: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6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нна\Desktop\детские рисунки\ultra-cool-presentation-background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2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260648"/>
            <a:ext cx="7272808" cy="131112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Мнемотехника строится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от простого к сложному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2147664"/>
            <a:ext cx="2395547" cy="461665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latin typeface="Calibri"/>
              </a:rPr>
              <a:t>мнемоквадрат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88856" y="3429000"/>
            <a:ext cx="2407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мнемодорожка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8856" y="4653136"/>
            <a:ext cx="2282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latin typeface="Calibri"/>
              </a:rPr>
              <a:t>мнемотаблица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403457" y="278092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403458" y="4117032"/>
            <a:ext cx="0" cy="3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275856" y="2060848"/>
            <a:ext cx="2395548" cy="72008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275856" y="3356992"/>
            <a:ext cx="2395547" cy="76004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275856" y="4653136"/>
            <a:ext cx="2395547" cy="72008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40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нна\Desktop\детские рисунки\ultra-cool-presentation-background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548680"/>
            <a:ext cx="7776864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Мнемоквадрат 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 это одиночное изображение предмета, явления природы, персонажа сказки и т. д.; которое обозначает одно слово, словосочетание или простое предложение.</a:t>
            </a:r>
            <a:endParaRPr lang="ru-RU" sz="3200" b="1" dirty="0">
              <a:solidFill>
                <a:srgbClr val="0070C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7" name="Picture 3" descr="C:\Users\Анна\Desktop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82068"/>
            <a:ext cx="3240360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на\Desktop\png-transparent-others-miscellaneous-leaf-present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82069"/>
            <a:ext cx="331236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2882068"/>
            <a:ext cx="3312368" cy="30963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2882069"/>
            <a:ext cx="3240360" cy="30963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76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нна\Desktop\детские рисунки\ultra-cool-presentation-background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Мнемодорожка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– ряд картинок (3-5),                                   по которым можно составить небольшой рассказ в 2 - 4 предложения.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fs.znanio.ru/8c0997/a9/07/b1ac41ffc4d14ac55cfe2b423461dac2e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8800">
            <a:off x="6439225" y="2390450"/>
            <a:ext cx="2363006" cy="234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9660">
            <a:off x="311012" y="2344103"/>
            <a:ext cx="2436596" cy="227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523" y="2708920"/>
            <a:ext cx="29770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1376179">
            <a:off x="6416586" y="2391932"/>
            <a:ext cx="2420571" cy="23160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20412772">
            <a:off x="304435" y="2283636"/>
            <a:ext cx="2460725" cy="236321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52326" y="2708920"/>
            <a:ext cx="3017254" cy="36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52326" y="2708920"/>
            <a:ext cx="3017254" cy="3600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38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нна\Desktop\детские рисунки\ultra-cool-presentation-background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Мнемотаблица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– это целая схема, в которую заложен текст ( рассказ, стихотворение, сказка и т. п.)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phonoteka.org/uploads/posts/2021-05/1620789989_18-phonoteka_org-p-fon-osennego-lesa-dlya-detei-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78" y="1556793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ickimage.ru/wp-content/uploads/images/detskie/leaffall/listopad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67006"/>
            <a:ext cx="2304256" cy="228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на\Desktop\impermeable-clipart-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1089"/>
            <a:ext cx="2304256" cy="235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4256">
            <a:off x="3048000" y="1230163"/>
            <a:ext cx="3048000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1556792"/>
            <a:ext cx="2448272" cy="230425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56793"/>
            <a:ext cx="2304256" cy="230425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1567006"/>
            <a:ext cx="2304256" cy="228383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7948">
            <a:off x="185779" y="3917300"/>
            <a:ext cx="3109913" cy="295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4221088"/>
            <a:ext cx="2304256" cy="235934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343" y="4221088"/>
            <a:ext cx="2475793" cy="235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347864" y="4221089"/>
            <a:ext cx="2448272" cy="235934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4221089"/>
            <a:ext cx="2304256" cy="235934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67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1394</TotalTime>
  <Words>1080</Words>
  <Application>Microsoft Office PowerPoint</Application>
  <PresentationFormat>Экран (4:3)</PresentationFormat>
  <Paragraphs>112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Calibri</vt:lpstr>
      <vt:lpstr>Tahoma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Анна Пирогова</cp:lastModifiedBy>
  <cp:revision>118</cp:revision>
  <cp:lastPrinted>2021-12-16T08:33:17Z</cp:lastPrinted>
  <dcterms:created xsi:type="dcterms:W3CDTF">2021-10-14T13:09:20Z</dcterms:created>
  <dcterms:modified xsi:type="dcterms:W3CDTF">2025-01-30T04:36:44Z</dcterms:modified>
</cp:coreProperties>
</file>