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69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620" y="2184400"/>
            <a:ext cx="7772400" cy="1819411"/>
          </a:xfr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none"/>
        </p:style>
        <p:txBody>
          <a:bodyPr anchor="b">
            <a:noAutofit/>
          </a:bodyPr>
          <a:lstStyle>
            <a:lvl1pPr algn="ctr"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546FA-944F-4C47-A833-5F70369A97BC}" type="datetimeFigureOut">
              <a:rPr lang="ru-RU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07.03.2021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F0BE2-0730-413C-BA66-16ECA80AB1E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413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22C83-A01B-4E39-A4DC-891ADF370793}" type="datetimeFigureOut">
              <a:rPr lang="ru-RU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07.03.2021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F3CF2-9D09-4E38-9932-203295BEC88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36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2676B-3B70-4E5E-B02D-2E27EFBD017E}" type="datetimeFigureOut">
              <a:rPr lang="ru-RU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07.03.2021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A568F-2E20-402E-98F2-9FDDF0A4C0F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000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42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22288"/>
            <a:ext cx="78867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47851"/>
            <a:ext cx="78867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555CC-95FD-4560-8942-10FBEE78E22A}" type="datetimeFigureOut">
              <a:rPr lang="ru-RU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07.03.2021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0BAF8-16A0-46AB-8CF1-17B1DB67F7A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736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1092200"/>
            <a:ext cx="8154988" cy="165417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3650" y="3497264"/>
            <a:ext cx="548163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E7604-680C-4E10-B54F-1C16116D2694}" type="datetimeFigureOut">
              <a:rPr lang="ru-RU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07.03.2021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E4A08-0867-4AC7-87D0-52B01F06AC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456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C3C54-45DE-474D-91C9-37B4C8C1E1B7}" type="datetimeFigureOut">
              <a:rPr lang="ru-RU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07.03.2021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13B9A-8EA2-419D-B2B5-8134A1E65BB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163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50829-28B0-4767-B03E-6E184A7284C5}" type="datetimeFigureOut">
              <a:rPr lang="ru-RU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07.03.2021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0D51F-3A2F-44AB-AB54-41560A6B9B9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712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49134-E5D2-43D3-BA6F-FF1D93BB255A}" type="datetimeFigureOut">
              <a:rPr lang="ru-RU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07.03.2021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DD6F9-78BB-447F-861D-6265DA5ACE0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729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1DFE1-A441-4B98-B2E7-F3EFD5F0C514}" type="datetimeFigureOut">
              <a:rPr lang="ru-RU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07.03.2021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32F45-DFCD-410B-A90F-DDD6ED1B3C5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954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4C768-910B-4FE6-AB26-DAA38779E28A}" type="datetimeFigureOut">
              <a:rPr lang="ru-RU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07.03.2021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8A0D5-EDE8-4A4E-956D-5FA1700B8C8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670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E0D6F-7986-4774-95D9-B5218EF01C44}" type="datetimeFigureOut">
              <a:rPr lang="ru-RU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07.03.2021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D5A56-FDE5-4746-BC99-CF28DB3AF14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126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9FD904-46DE-495D-A7FD-32BB00A6E752}" type="datetimeFigureOut">
              <a:rPr lang="ru-RU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07.03.2021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6A24CA-C2C1-4299-AC66-0B7EC6F8BB3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178563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3.jpeg"/><Relationship Id="rId9" Type="http://schemas.openxmlformats.org/officeDocument/2006/relationships/image" Target="../media/image10.jpeg"/><Relationship Id="rId1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772400" cy="276373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Интерактивная речевая игра  «Новый год для </a:t>
            </a:r>
            <a:r>
              <a:rPr lang="ru-RU" dirty="0" err="1" smtClean="0">
                <a:solidFill>
                  <a:srgbClr val="FF0000"/>
                </a:solidFill>
              </a:rPr>
              <a:t>Марсельки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996952"/>
            <a:ext cx="6984776" cy="2641848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Разработали: заместитель заведующего Широглазова Татьяна Витальевна, учитель-логопед  </a:t>
            </a:r>
            <a:r>
              <a:rPr lang="ru-RU" dirty="0">
                <a:solidFill>
                  <a:schemeClr val="tx2"/>
                </a:solidFill>
              </a:rPr>
              <a:t>Ш</a:t>
            </a:r>
            <a:r>
              <a:rPr lang="ru-RU" dirty="0" smtClean="0">
                <a:solidFill>
                  <a:schemeClr val="tx2"/>
                </a:solidFill>
              </a:rPr>
              <a:t>нитова Нина Петровна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Муниципальное бюджетное дошкольное образовательное учреждение  города Иркутска детский сад №89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32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87624" y="1124744"/>
            <a:ext cx="1096104" cy="511345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://lenagold.ru/fon/clipart/d/dedm/dedmoroz10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672" y="682999"/>
            <a:ext cx="6218098" cy="559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http://www.lenagold.ru/fon/clipart/s/snegu/snegur14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66" y="2570162"/>
            <a:ext cx="2611095" cy="3668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www.lenagold.ru/fon/clipart/d/dev/deva200.jp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176585"/>
            <a:ext cx="3096344" cy="320114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4291760" y="770801"/>
            <a:ext cx="452371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Игра «кто это?</a:t>
            </a:r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Овальная выноска 13"/>
          <p:cNvSpPr/>
          <p:nvPr/>
        </p:nvSpPr>
        <p:spPr>
          <a:xfrm>
            <a:off x="7308304" y="2276872"/>
            <a:ext cx="1656184" cy="899713"/>
          </a:xfrm>
          <a:prstGeom prst="wedgeEllipseCallou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Ой! Вы кто?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Овальная выноска 14"/>
          <p:cNvSpPr/>
          <p:nvPr/>
        </p:nvSpPr>
        <p:spPr>
          <a:xfrm rot="5400000">
            <a:off x="3092786" y="1013683"/>
            <a:ext cx="1590275" cy="2520281"/>
          </a:xfrm>
          <a:prstGeom prst="wedgeEllipseCallou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Я, Дед Мороз. А это  моя внучка Снегурочка! Сейчас ты всё про нас узнаешь.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Управляющая кнопка: настраиваемая 15">
            <a:hlinkClick r:id="" action="ppaction://hlinkshowjump?jump=nextslide" highlightClick="1"/>
          </p:cNvPr>
          <p:cNvSpPr/>
          <p:nvPr/>
        </p:nvSpPr>
        <p:spPr>
          <a:xfrm>
            <a:off x="4914861" y="5301208"/>
            <a:ext cx="1673363" cy="504056"/>
          </a:xfrm>
          <a:prstGeom prst="actionButtonBlank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Далее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97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92317" y="915166"/>
            <a:ext cx="936104" cy="51845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 descr="http://lenagold.ru/fon/clipart/d/dedm/dedmoroz10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8680" y="702864"/>
            <a:ext cx="6218098" cy="559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://www.lenagold.ru/fon/clipart/s/snegu/snegur14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66" y="2570162"/>
            <a:ext cx="2611095" cy="366804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841489" y="188640"/>
            <a:ext cx="4049627" cy="557871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just"/>
            <a:r>
              <a:rPr lang="ru-RU" sz="2400" dirty="0" smtClean="0"/>
              <a:t>Расскажи </a:t>
            </a:r>
            <a:r>
              <a:rPr lang="ru-RU" sz="2400" dirty="0" err="1" smtClean="0"/>
              <a:t>Марсельке</a:t>
            </a:r>
            <a:r>
              <a:rPr lang="ru-RU" sz="2400" dirty="0" smtClean="0"/>
              <a:t> про Деда Мороза и Снегурочку.</a:t>
            </a:r>
          </a:p>
          <a:p>
            <a:pPr algn="just"/>
            <a:r>
              <a:rPr lang="ru-RU" sz="2400" dirty="0" smtClean="0"/>
              <a:t>Дед Мороз какой? (добрый, весёлый, волшебный …..)</a:t>
            </a:r>
          </a:p>
          <a:p>
            <a:pPr algn="just"/>
            <a:r>
              <a:rPr lang="ru-RU" sz="2400" dirty="0" smtClean="0"/>
              <a:t>Снегурочка какая (красивая, весёлая, добрая…..)</a:t>
            </a:r>
          </a:p>
          <a:p>
            <a:pPr algn="just"/>
            <a:r>
              <a:rPr lang="ru-RU" sz="2400" dirty="0" smtClean="0"/>
              <a:t>Что они любят делать в Новый год? (веселиться, рассматривать ёлку, играть, танцевать, петь, поздравлять, дарить подарки….)</a:t>
            </a:r>
          </a:p>
          <a:p>
            <a:pPr algn="just"/>
            <a:r>
              <a:rPr lang="ru-RU" sz="2400" dirty="0" smtClean="0"/>
              <a:t>Родители, помогите ребёнку составить рассказ, следите, чтобы ответы были полными.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9" name="Управляющая кнопка: настраиваемая 8">
            <a:hlinkClick r:id="rId4" action="ppaction://hlinksldjump" highlightClick="1"/>
          </p:cNvPr>
          <p:cNvSpPr/>
          <p:nvPr/>
        </p:nvSpPr>
        <p:spPr>
          <a:xfrm>
            <a:off x="6228184" y="6299152"/>
            <a:ext cx="2304256" cy="442216"/>
          </a:xfrm>
          <a:prstGeom prst="actionButtonBlank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Главное  меню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43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764704"/>
            <a:ext cx="6400800" cy="4874096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Уважаемые родители!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Предлагаем Вашему вниманию интерактивную речевую игру для детей старшего дошкольного возраста «Новый год для </a:t>
            </a:r>
            <a:r>
              <a:rPr lang="ru-RU" dirty="0" err="1" smtClean="0">
                <a:solidFill>
                  <a:schemeClr val="tx2"/>
                </a:solidFill>
              </a:rPr>
              <a:t>Марсельки</a:t>
            </a:r>
            <a:r>
              <a:rPr lang="ru-RU" dirty="0" smtClean="0">
                <a:solidFill>
                  <a:schemeClr val="tx2"/>
                </a:solidFill>
              </a:rPr>
              <a:t>». Данная игра поможет расширить словарь ребёнка, научит его правильно использовать предлоги и наречия, научит словообразованию, поможет развитию связной речи.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Надеемся, что игра будет интересна и полезна Вашему ребёнку!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40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овогодние картинки для детей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261"/>
            <a:ext cx="9144000" cy="6928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lenagold.ru/fon/clipart/d/dev/deva200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33056"/>
            <a:ext cx="2088232" cy="228354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684709" y="4070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Управляющая кнопка: настраиваемая 11">
            <a:hlinkClick r:id="" action="ppaction://hlinkshowjump?jump=nextslide" highlightClick="1"/>
          </p:cNvPr>
          <p:cNvSpPr/>
          <p:nvPr/>
        </p:nvSpPr>
        <p:spPr>
          <a:xfrm>
            <a:off x="699616" y="1361368"/>
            <a:ext cx="1367012" cy="555464"/>
          </a:xfrm>
          <a:prstGeom prst="actionButtonBlank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Главное меню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6454007" y="1087896"/>
            <a:ext cx="2689993" cy="262257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Здравствуйте, ребята! Я, </a:t>
            </a:r>
            <a:r>
              <a:rPr lang="ru-RU" dirty="0" err="1" smtClean="0"/>
              <a:t>Марселька</a:t>
            </a:r>
            <a:r>
              <a:rPr lang="ru-RU" dirty="0" smtClean="0"/>
              <a:t>, прилетела с Марса. Почему у вас так весело и нарядно?</a:t>
            </a:r>
            <a:endParaRPr lang="ru-RU" dirty="0"/>
          </a:p>
        </p:txBody>
      </p:sp>
      <p:sp>
        <p:nvSpPr>
          <p:cNvPr id="14" name="Овальная выноска 13"/>
          <p:cNvSpPr/>
          <p:nvPr/>
        </p:nvSpPr>
        <p:spPr>
          <a:xfrm>
            <a:off x="1763688" y="2204864"/>
            <a:ext cx="2283160" cy="195219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Мы встречаем Новый год! Сейчас мы тебе про него расскажем!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178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7784" y="980728"/>
            <a:ext cx="3528392" cy="50405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Главное меню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/>
        </p:nvSpPr>
        <p:spPr>
          <a:xfrm>
            <a:off x="899592" y="2024844"/>
            <a:ext cx="2268252" cy="504056"/>
          </a:xfrm>
          <a:prstGeom prst="actionButtonBlank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1</a:t>
            </a:r>
            <a:r>
              <a:rPr lang="ru-RU" dirty="0" smtClean="0">
                <a:solidFill>
                  <a:srgbClr val="FF0000"/>
                </a:solidFill>
              </a:rPr>
              <a:t>.Наряди </a:t>
            </a:r>
            <a:r>
              <a:rPr lang="ru-RU" dirty="0" smtClean="0">
                <a:solidFill>
                  <a:srgbClr val="FF0000"/>
                </a:solidFill>
              </a:rPr>
              <a:t>ёлку.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Управляющая кнопка: настраиваемая 6">
            <a:hlinkClick r:id="rId2" action="ppaction://hlinksldjump" highlightClick="1"/>
            <a:hlinkHover r:id="" action="ppaction://hlinkshowjump?jump=nextslide"/>
          </p:cNvPr>
          <p:cNvSpPr/>
          <p:nvPr/>
        </p:nvSpPr>
        <p:spPr>
          <a:xfrm>
            <a:off x="2411760" y="3000698"/>
            <a:ext cx="2394266" cy="504056"/>
          </a:xfrm>
          <a:prstGeom prst="actionButtonBlank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2</a:t>
            </a:r>
            <a:r>
              <a:rPr lang="ru-RU" dirty="0" smtClean="0">
                <a:solidFill>
                  <a:srgbClr val="FF0000"/>
                </a:solidFill>
              </a:rPr>
              <a:t>.Подарки </a:t>
            </a:r>
            <a:r>
              <a:rPr lang="ru-RU" dirty="0" smtClean="0">
                <a:solidFill>
                  <a:srgbClr val="FF0000"/>
                </a:solidFill>
              </a:rPr>
              <a:t>для </a:t>
            </a:r>
            <a:r>
              <a:rPr lang="ru-RU" dirty="0" err="1" smtClean="0">
                <a:solidFill>
                  <a:srgbClr val="FF0000"/>
                </a:solidFill>
              </a:rPr>
              <a:t>Марсельки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Управляющая кнопка: настраиваемая 1">
            <a:hlinkClick r:id="rId3" action="ppaction://hlinksldjump" highlightClick="1"/>
          </p:cNvPr>
          <p:cNvSpPr/>
          <p:nvPr/>
        </p:nvSpPr>
        <p:spPr>
          <a:xfrm>
            <a:off x="3761910" y="4077072"/>
            <a:ext cx="2691299" cy="504056"/>
          </a:xfrm>
          <a:prstGeom prst="actionButtonBlank">
            <a:avLst/>
          </a:prstGeom>
          <a:solidFill>
            <a:srgbClr val="FFFF0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3</a:t>
            </a:r>
            <a:r>
              <a:rPr lang="ru-RU" dirty="0" smtClean="0">
                <a:solidFill>
                  <a:srgbClr val="FF0000"/>
                </a:solidFill>
              </a:rPr>
              <a:t>.А </a:t>
            </a:r>
            <a:r>
              <a:rPr lang="ru-RU" dirty="0" smtClean="0">
                <a:solidFill>
                  <a:srgbClr val="FF0000"/>
                </a:solidFill>
              </a:rPr>
              <a:t>кто это?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Управляющая кнопка: настраиваемая 2">
            <a:hlinkClick r:id="" action="ppaction://hlinkshowjump?jump=endshow" highlightClick="1"/>
          </p:cNvPr>
          <p:cNvSpPr/>
          <p:nvPr/>
        </p:nvSpPr>
        <p:spPr>
          <a:xfrm>
            <a:off x="5868144" y="5245999"/>
            <a:ext cx="2511279" cy="504056"/>
          </a:xfrm>
          <a:prstGeom prst="actionButtonBlank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Завершить игру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28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649788" y="6157913"/>
            <a:ext cx="3492500" cy="569912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ru-RU" smtClean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764704"/>
            <a:ext cx="411420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</a:t>
            </a: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гра «Наряди ёлку»</a:t>
            </a:r>
          </a:p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правила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067" y="1841922"/>
            <a:ext cx="7848872" cy="41073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Марселька</a:t>
            </a:r>
            <a:r>
              <a:rPr lang="ru-RU" sz="2400" dirty="0" smtClean="0"/>
              <a:t> увидела ёлку и много разных предметов.</a:t>
            </a:r>
          </a:p>
          <a:p>
            <a:pPr algn="ctr"/>
            <a:r>
              <a:rPr lang="ru-RU" sz="2400" dirty="0" smtClean="0"/>
              <a:t>Покажи ей, как можно украсить ёлку и что положить возле неё,  щёлкая «мышкой» по экрану. Расскажи ей, какие игрушки висят на ёлке и что стоит возне неё и за ней.</a:t>
            </a:r>
          </a:p>
          <a:p>
            <a:pPr algn="ctr"/>
            <a:r>
              <a:rPr lang="ru-RU" sz="2400" u="sng" dirty="0" smtClean="0"/>
              <a:t>Родителям</a:t>
            </a:r>
            <a:r>
              <a:rPr lang="ru-RU" sz="2400" dirty="0" smtClean="0"/>
              <a:t>:  Следите, чтобы ребёнок строил полные предложения, использовал предлога (на, под, за) и наречия (возле, перед, около, слева, справа). Задайте ребёнку вопросы, например: На какой ветке висит звезда? (Звезда висит на нижней правой ветке). Какая игрушка висит на верхней левой ветке? (На верхней левой ветке висит шарик). 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85067" y="6093296"/>
            <a:ext cx="1698701" cy="43204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далее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21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http://www.lenagold.ru/fon/clipart/m/mesh/meshok47.jp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571" y="3375820"/>
            <a:ext cx="1900555" cy="171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Новогодняя ёлка 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820" y="651295"/>
            <a:ext cx="3699234" cy="5112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://www.lenagold.ru/fon/clipart/d/dev/deva200.jp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216" y="2349633"/>
            <a:ext cx="2614483" cy="29955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Управляющая кнопка: настраиваемая 1">
            <a:hlinkClick r:id="" action="ppaction://hlinkshowjump?jump=nextslide" highlightClick="1"/>
          </p:cNvPr>
          <p:cNvSpPr/>
          <p:nvPr/>
        </p:nvSpPr>
        <p:spPr>
          <a:xfrm>
            <a:off x="1187624" y="5805263"/>
            <a:ext cx="1750387" cy="424634"/>
          </a:xfrm>
          <a:prstGeom prst="actionButtonBlank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далее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6" name="Рисунок 15" descr="http://www.lenagold.ru/fon/clipart/e/elsh/elshar51.jpg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073" y="1151742"/>
            <a:ext cx="847150" cy="75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://www.lenagold.ru/fon/clipart/e/elsh/elshar59.jpg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374" y="41856"/>
            <a:ext cx="1310318" cy="1218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http://www.lenagold.ru/fon/clipart/e/elsh/elshar60.jpg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920" y="2963522"/>
            <a:ext cx="646238" cy="653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http://www.lenagold.ru/fon/clipart/e/elsh/elshar33.jpg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16" y="4648442"/>
            <a:ext cx="734254" cy="653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http://www.lenagold.ru/fon/clipart/z/zve/zvezd43.jpg"/>
          <p:cNvPicPr/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527" y="4221277"/>
            <a:ext cx="666879" cy="653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http://www.lenagold.ru/fon/clipart/e/elsh/elshar97.jpg"/>
          <p:cNvPicPr/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419" y="1577795"/>
            <a:ext cx="734255" cy="653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http://www.lenagold.ru/fon/clipart/e/elsh/elshar184.jpg"/>
          <p:cNvPicPr/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28" y="4830837"/>
            <a:ext cx="894860" cy="727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 descr="http://www.lenagold.ru/fon/but/sinkorcl01.jpg"/>
          <p:cNvPicPr/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16" y="5302254"/>
            <a:ext cx="1144905" cy="114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 descr="http://www.lenagold.ru/fon/but/orakorcl01.jpg"/>
          <p:cNvPicPr/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258" y="5081857"/>
            <a:ext cx="1144905" cy="11449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Управляющая кнопка: настраиваемая 4">
            <a:hlinkClick r:id="rId14" action="ppaction://hlinksldjump" highlightClick="1"/>
          </p:cNvPr>
          <p:cNvSpPr/>
          <p:nvPr/>
        </p:nvSpPr>
        <p:spPr>
          <a:xfrm>
            <a:off x="6401978" y="6229897"/>
            <a:ext cx="2095219" cy="511471"/>
          </a:xfrm>
          <a:prstGeom prst="actionButtonBlank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Главное меню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14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49 -0.00648 L 0.1592 0.003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5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8 2.22222E-6 L -0.24132 -0.008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65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L 0.06701 -0.04005 C 0.08107 -0.04908 0.10208 -0.05394 0.12395 -0.05394 C 0.14895 -0.05394 0.16892 -0.04908 0.18298 -0.04005 L 0.25 3.7037E-6 " pathEditMode="relative" rAng="0" ptsTypes="FffFF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22257 -0.0009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2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44444E-6 L -0.25504 0.0104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0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0.00115 L -0.22205 0.0023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92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5616" y="980728"/>
            <a:ext cx="741682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just"/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Игра «подарки для </a:t>
            </a:r>
            <a:r>
              <a:rPr lang="ru-RU" sz="3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марсельки</a:t>
            </a:r>
            <a:endParaRPr lang="ru-RU" sz="32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правила</a:t>
            </a:r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Управляющая кнопка: настраиваемая 6">
            <a:hlinkClick r:id="" action="ppaction://hlinkshowjump?jump=nextslide" highlightClick="1"/>
          </p:cNvPr>
          <p:cNvSpPr/>
          <p:nvPr/>
        </p:nvSpPr>
        <p:spPr>
          <a:xfrm>
            <a:off x="827584" y="5402766"/>
            <a:ext cx="1402456" cy="521208"/>
          </a:xfrm>
          <a:prstGeom prst="actionButtonBlank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далее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2057946"/>
            <a:ext cx="7344816" cy="317125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Марселька</a:t>
            </a:r>
            <a:r>
              <a:rPr lang="ru-RU" sz="2400" dirty="0" smtClean="0"/>
              <a:t> решила собрать подарки для своих друзей на Марсе. Она подготовила два красивые коробки: большую и маленькую. Назови предметы, которые </a:t>
            </a:r>
            <a:r>
              <a:rPr lang="ru-RU" sz="2400" dirty="0" err="1" smtClean="0"/>
              <a:t>Марселька</a:t>
            </a:r>
            <a:r>
              <a:rPr lang="ru-RU" sz="2400" dirty="0" smtClean="0"/>
              <a:t> положит в большую </a:t>
            </a:r>
            <a:r>
              <a:rPr lang="ru-RU" sz="2400" dirty="0" err="1" smtClean="0"/>
              <a:t>короку</a:t>
            </a:r>
            <a:r>
              <a:rPr lang="ru-RU" sz="2400" dirty="0" smtClean="0"/>
              <a:t>. Предметы, которые положит в маленькую коробку, назови уменьшительно – ласкательно.</a:t>
            </a:r>
          </a:p>
          <a:p>
            <a:pPr algn="ctr"/>
            <a:r>
              <a:rPr lang="ru-RU" sz="2400" dirty="0" smtClean="0"/>
              <a:t>После это щёлкай по экрану «мышкой» и подарки займут своё место в коробках.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048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ttp://www.lenagold.ru/fon/clipart/s/sob/sobaka332.jp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86635"/>
            <a:ext cx="822254" cy="853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://www.lenagold.ru/fon/clipart/e/elsh/elshar31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938" y="2669241"/>
            <a:ext cx="950278" cy="858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www.lenagold.ru/fon/clipart/p/poezd/poezd25.jp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736" y="1552710"/>
            <a:ext cx="892896" cy="857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www.lenagold.ru/fon/clipart/d/dev/deva367.jpg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1038119"/>
            <a:ext cx="1167046" cy="1094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www.lenagold.ru/fon/clipart/s/sob/sobaka332.jp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521" y="3799781"/>
            <a:ext cx="1900555" cy="171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www.lenagold.ru/fon/clipart/d/dev/deva367.jpg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650" y="1981540"/>
            <a:ext cx="1900555" cy="171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www.lenagold.ru/fon/clipart/e/elsh/elshar31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624" y="1777061"/>
            <a:ext cx="1808052" cy="1577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www.lenagold.ru/fon/clipart/p/poezd/poezd25.jp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726649"/>
            <a:ext cx="1900555" cy="171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lenagold.ru/fon/but/orakorcl01.jpg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532910"/>
            <a:ext cx="2808313" cy="2920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lenagold.ru/fon/but/orakorcl01.jpg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2566004"/>
            <a:ext cx="1584177" cy="15110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Управляющая кнопка: настраиваемая 1">
            <a:hlinkClick r:id="" action="ppaction://hlinkshowjump?jump=nextslide" highlightClick="1"/>
          </p:cNvPr>
          <p:cNvSpPr/>
          <p:nvPr/>
        </p:nvSpPr>
        <p:spPr>
          <a:xfrm>
            <a:off x="6588224" y="5640214"/>
            <a:ext cx="1944216" cy="525090"/>
          </a:xfrm>
          <a:prstGeom prst="actionButtonBlank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Далее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3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424 -0.00417 C 0.01441 -0.0037 0.01476 -0.00394 0.01476 -0.00231 C 0.01511 0.00116 0.01511 0.00625 0.01528 0.00972 C 0.0158 0.01736 0.01615 0.02523 0.0165 0.0338 C 0.01667 0.04653 0.0165 0.06435 0.01719 0.07569 C 0.01737 0.08542 0.01754 0.09444 0.01789 0.1037 C 0.01789 0.12431 0.01789 0.14514 0.01806 0.16574 C 0.01806 0.17639 0.01875 0.18727 0.0191 0.19769 C 0.01962 0.22315 0.02014 0.24907 0.02119 0.27384 C 0.02188 0.32292 0.02153 0.37269 0.02153 0.42199 " pathEditMode="relative" rAng="0" ptsTypes="ff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2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6.66667E-6 C -0.00174 0.00649 -0.00469 0.01505 -0.00469 0.02223 L -0.09254 0.37362 " pathEditMode="relative" ptsTypes="f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48148E-6 C -0.0276 0.03449 -0.04791 0.08959 -0.08489 0.10093 C -0.09253 0.11644 -0.10225 0.12917 -0.11076 0.14352 C -0.1118 0.14537 -0.1125 0.14769 -0.11371 0.14954 C -0.11649 0.15371 -0.12274 0.16158 -0.12274 0.16158 C -0.125 0.1706 -0.12934 0.17408 -0.13489 0.17986 C -0.1375 0.19005 -0.146 0.1956 -0.15 0.20602 C -0.15312 0.21412 -0.15538 0.22477 -0.1592 0.23241 C -0.16337 0.24097 -0.17205 0.24792 -0.17587 0.25648 C -0.18125 0.26875 -0.17795 0.26459 -0.18489 0.2706 C -0.18802 0.27593 -0.19253 0.28033 -0.1941 0.28681 C -0.19462 0.28889 -0.19444 0.29121 -0.19548 0.29283 C -0.2026 0.30463 -0.2118 0.31134 -0.21666 0.32523 L -0.25156 0.37361 " pathEditMode="relative" ptsTypes="ffffffffffff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-4.07407E-6 C -0.01077 0.00972 -0.01962 0.01204 -0.03178 0.01806 C -0.03334 0.01875 -0.0349 0.01922 -0.03629 0.02014 C -0.03803 0.0213 -0.03924 0.02315 -0.04098 0.02408 C -0.04289 0.02523 -0.04688 0.02616 -0.04688 0.02616 L -0.07119 0.04236 C -0.0783 0.04607 -0.08525 0.05139 -0.09237 0.0544 C -0.10261 0.06389 -0.09046 0.05371 -0.10296 0.06065 C -0.10469 0.06158 -0.10591 0.06366 -0.10765 0.06459 C -0.12587 0.075 -0.14584 0.07639 -0.16355 0.08889 C -0.18629 0.10209 -0.19983 0.10972 -0.22119 0.11713 C -0.22813 0.12593 -0.24515 0.12732 -0.25452 0.12732 L -0.26824 0.13125 " pathEditMode="relative" ptsTypes="ffffAffffff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1111E-6 7.40741E-7 C 0.00399 0.0162 0.01249 0.03055 0.01979 0.04444 C 0.02447 0.05347 0.02777 0.06505 0.03333 0.07292 C 0.03784 0.09583 0.04913 0.1037 0.0592 0.1213 C 0.06527 0.13194 0.07031 0.1419 0.07725 0.15162 C 0.07916 0.15856 0.08246 0.16134 0.08489 0.16782 C 0.08558 0.16968 0.08558 0.17199 0.08645 0.17384 C 0.08767 0.17616 0.08958 0.17778 0.09097 0.17986 C 0.09218 0.18171 0.09392 0.18588 0.09392 0.18588 C 0.09756 0.19236 0.09895 0.19861 0.10312 0.20417 C 0.10503 0.21227 0.10711 0.22037 0.1092 0.22847 C 0.11145 0.2375 0.11857 0.24097 0.12117 0.25069 C 0.12204 0.25417 0.12725 0.27477 0.13038 0.27477 " pathEditMode="relative" ptsTypes="ffffffffffff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3.33333E-6 C 0.0099 0.00556 0.02015 0.00996 0.03039 0.01412 C 0.0389 0.01759 0.03091 0.01459 0.03942 0.02014 C 0.04497 0.02384 0.05174 0.02477 0.05765 0.02616 C 0.06667 0.03033 0.07605 0.03357 0.0849 0.03843 C 0.08994 0.04514 0.08855 0.04468 0.09549 0.04838 C 0.09844 0.05 0.10452 0.05255 0.10452 0.05255 C 0.11476 0.0625 0.12709 0.07153 0.13942 0.07662 C 0.14532 0.08496 0.15209 0.09051 0.15903 0.09699 C 0.16407 0.10162 0.16893 0.10949 0.17431 0.11297 C 0.18091 0.11713 0.17917 0.11297 0.1849 0.11713 C 0.18959 0.1206 0.19324 0.12732 0.19844 0.12917 C 0.20834 0.13264 0.21737 0.13866 0.22726 0.14144 C 0.23299 0.14861 0.22917 0.14422 0.23942 0.15347 C 0.24706 0.16042 0.25122 0.17153 0.25765 0.17963 C 0.25938 0.18727 0.26181 0.18797 0.26511 0.19398 C 0.27431 0.21065 0.26754 0.20162 0.27431 0.20996 C 0.27587 0.21713 0.27969 0.22477 0.2849 0.22824 " pathEditMode="relative" ptsTypes="fffffffffffffffff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C 0.01094 0.00509 0.02222 0.00764 0.03333 0.01203 C 0.03923 0.0206 0.03264 0.0125 0.04236 0.01805 C 0.0441 0.01898 0.04531 0.02106 0.04687 0.02222 C 0.05295 0.02639 0.06024 0.02986 0.0651 0.03634 C 0.06684 0.03865 0.07413 0.04537 0.07413 0.04838 C 0.07673 0.04907 0.07934 0.04907 0.08177 0.05046 C 0.08316 0.05115 0.08351 0.0537 0.08472 0.05463 C 0.08611 0.05578 0.08767 0.05578 0.08923 0.05648 C 0.0934 0.06203 0.09722 0.0625 0.10295 0.06458 C 0.11007 0.07453 0.12083 0.06967 0.13021 0.06875 C 0.14028 0.06412 0.15173 0.06689 0.16198 0.0706 C 0.17239 0.0743 0.16892 0.07824 0.17257 0.07268 " pathEditMode="relative" ptsTypes="ffffffffffff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7.40741E-7 C 0.00937 -0.02061 0.01788 -0.03519 0.0302 -0.05255 C 0.03524 -0.07176 0.02795 -0.04676 0.03489 -0.0625 C 0.04079 -0.0757 0.03159 -0.06274 0.03941 -0.07269 C 0.04305 -0.0882 0.05156 -0.10371 0.06059 -0.11505 C 0.06232 -0.12176 0.06823 -0.13334 0.06823 -0.13334 C 0.07586 -0.16644 0.07413 -0.20579 0.07413 -0.24028 C 0.07413 -0.24375 0.07413 -0.24699 0.07413 -0.25047 " pathEditMode="relative" ptsTypes="fffffff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lenagold.ru/fon/clipart/d/dev/deva200.jp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27398"/>
            <a:ext cx="2966502" cy="323510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Овальная выноска 6"/>
          <p:cNvSpPr/>
          <p:nvPr/>
        </p:nvSpPr>
        <p:spPr>
          <a:xfrm flipH="1">
            <a:off x="3923928" y="1052736"/>
            <a:ext cx="2747156" cy="1967733"/>
          </a:xfrm>
          <a:prstGeom prst="wedgeEllipse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Спасибо,  что помог собрать такие замечательные подарки!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http://www.lenagold.ru/fon/but/orakorcl01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064" y="3905250"/>
            <a:ext cx="1496967" cy="15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www.lenagold.ru/fon/but/orakorcl01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40" y="2498504"/>
            <a:ext cx="2006744" cy="22266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Управляющая кнопка: настраиваемая 1">
            <a:hlinkClick r:id="" action="ppaction://hlinkshowjump?jump=nextslide" highlightClick="1"/>
          </p:cNvPr>
          <p:cNvSpPr/>
          <p:nvPr/>
        </p:nvSpPr>
        <p:spPr>
          <a:xfrm>
            <a:off x="899592" y="5661248"/>
            <a:ext cx="1728192" cy="504056"/>
          </a:xfrm>
          <a:prstGeom prst="actionButtonBlank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Далее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Управляющая кнопка: настраиваемая 2">
            <a:hlinkClick r:id="rId4" action="ppaction://hlinksldjump" highlightClick="1"/>
          </p:cNvPr>
          <p:cNvSpPr/>
          <p:nvPr/>
        </p:nvSpPr>
        <p:spPr>
          <a:xfrm>
            <a:off x="6084168" y="5661248"/>
            <a:ext cx="2520280" cy="504056"/>
          </a:xfrm>
          <a:prstGeom prst="actionButtonBlank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Главное меню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51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1">
      <a:dk1>
        <a:srgbClr val="FFFFFF"/>
      </a:dk1>
      <a:lt1>
        <a:sysClr val="window" lastClr="FFFFFF"/>
      </a:lt1>
      <a:dk2>
        <a:srgbClr val="39302A"/>
      </a:dk2>
      <a:lt2>
        <a:srgbClr val="E5DEDB"/>
      </a:lt2>
      <a:accent1>
        <a:srgbClr val="FFDF6A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</TotalTime>
  <Words>434</Words>
  <Application>Microsoft Office PowerPoint</Application>
  <PresentationFormat>Экран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1_Тема Office</vt:lpstr>
      <vt:lpstr>Интерактивная речевая игра  «Новый год для Марсельки»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</dc:creator>
  <cp:lastModifiedBy>A</cp:lastModifiedBy>
  <cp:revision>58</cp:revision>
  <dcterms:created xsi:type="dcterms:W3CDTF">2021-01-28T14:38:13Z</dcterms:created>
  <dcterms:modified xsi:type="dcterms:W3CDTF">2021-03-07T10:43:01Z</dcterms:modified>
</cp:coreProperties>
</file>