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80" r:id="rId2"/>
    <p:sldId id="263" r:id="rId3"/>
    <p:sldId id="259" r:id="rId4"/>
    <p:sldId id="260" r:id="rId5"/>
    <p:sldId id="281" r:id="rId6"/>
    <p:sldId id="282" r:id="rId7"/>
    <p:sldId id="293" r:id="rId8"/>
    <p:sldId id="285" r:id="rId9"/>
    <p:sldId id="292" r:id="rId10"/>
    <p:sldId id="297" r:id="rId11"/>
    <p:sldId id="288" r:id="rId12"/>
    <p:sldId id="296" r:id="rId13"/>
    <p:sldId id="284" r:id="rId14"/>
    <p:sldId id="286" r:id="rId15"/>
    <p:sldId id="291" r:id="rId16"/>
    <p:sldId id="298" r:id="rId17"/>
    <p:sldId id="294" r:id="rId18"/>
    <p:sldId id="295" r:id="rId19"/>
    <p:sldId id="287" r:id="rId20"/>
    <p:sldId id="299" r:id="rId21"/>
    <p:sldId id="300" r:id="rId22"/>
    <p:sldId id="290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>
        <p:scale>
          <a:sx n="76" d="100"/>
          <a:sy n="76" d="100"/>
        </p:scale>
        <p:origin x="-1206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5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8B6E5-C4B4-4302-B52B-FBC8D341C409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BEFF5-C243-4872-9BD2-8F28C40C71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E6775-65B2-466C-A3A6-B5EF90A2736F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18D1-2F46-48F2-99FA-99C50B427A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482600" y="790575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6748463" y="2886075"/>
            <a:ext cx="4572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9EFDB-AF53-4F0A-9AA8-AE023FC62403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08976-16E8-47BC-A7E0-E093C5A9F2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30498-4668-4ADF-9477-66A59F2FD994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34FFE-48E2-4CF3-B591-C7E39AE738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482600" y="790575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6748463" y="2886075"/>
            <a:ext cx="4572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BED4D-2755-4300-9E17-E0369C65321D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76ED3-DC0C-47BB-A4D9-21D51C64A1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337F1-7399-4AB5-9AAE-AB52AC26B9F5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BB907-9DF0-412B-B652-71E2B5C62F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BFCDE-274D-44B7-A827-CF4572EE3EE9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A10B2-A124-4D2F-8003-833AEE448D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D8A2C-167E-4CE7-B61A-5A28C3747A61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AE9E7-97A5-403F-9C75-14BC071615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7E5AE-AB67-419B-A92D-5878150CE4B4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EC4AD-27BC-41DB-BF3F-12BF74002B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BE2A9-7059-4011-94C8-89226A3D8DDB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4AC16-B1B8-4A7B-BBDF-E146A3E19B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B4CE1-7136-44DE-A2AD-F49937F60C1E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07FBB-CE54-488A-8994-13BC91AB0B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D2C3F-71BB-42F6-B669-9E5F21877360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0FDC0-BB62-45F4-AEDC-F8C0DE4C4C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A3A99-07E7-4F57-9528-49B50F0A89BB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C9826-A39C-43A0-AB4F-A98EAE304A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6BB47-4962-4B69-8791-EA59E445C229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B1B01-B1B6-49EC-B11F-B96A821DC7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39813-C134-4506-BF57-12FB072AFFDB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93A15-B4CC-425F-9F5D-719B7C0E3E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D7B5B-17A5-41A3-8600-C406B328416B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2CA8A-2106-418B-B890-35B033248E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DC33310-418F-4CF2-AAC4-C122330A870C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7F5CFFFF-E042-489A-96B4-004B13DE97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6" r:id="rId2"/>
    <p:sldLayoutId id="2147483735" r:id="rId3"/>
    <p:sldLayoutId id="2147483734" r:id="rId4"/>
    <p:sldLayoutId id="2147483733" r:id="rId5"/>
    <p:sldLayoutId id="2147483732" r:id="rId6"/>
    <p:sldLayoutId id="2147483731" r:id="rId7"/>
    <p:sldLayoutId id="2147483730" r:id="rId8"/>
    <p:sldLayoutId id="2147483729" r:id="rId9"/>
    <p:sldLayoutId id="2147483728" r:id="rId10"/>
    <p:sldLayoutId id="2147483738" r:id="rId11"/>
    <p:sldLayoutId id="2147483727" r:id="rId12"/>
    <p:sldLayoutId id="2147483739" r:id="rId13"/>
    <p:sldLayoutId id="2147483726" r:id="rId14"/>
    <p:sldLayoutId id="2147483725" r:id="rId15"/>
    <p:sldLayoutId id="2147483724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0"/>
            <a:ext cx="7056784" cy="4050836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ОПЫТ РАБОТЫ ПО НРАВСТВЕННОМУ ВОСПИТАНИЮ ДЕТЕЙ СТАРШЕГО ДОШКОЛЬНОГО ВОЗРАСТА </a:t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sz="3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4" y="4509120"/>
            <a:ext cx="5889677" cy="1944216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Подготовила: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Воспитатель первой квалификационной категории</a:t>
            </a:r>
          </a:p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Шуперт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В.Н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0637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РАБОТА\ФОТО ДЕТЕЙ САД\ФОТО ГР 3 21-22\Новая папка\IMG-622a1593beb6d9a2b14985b46bb63504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3"/>
          <a:stretch/>
        </p:blipFill>
        <p:spPr bwMode="auto">
          <a:xfrm>
            <a:off x="179511" y="260648"/>
            <a:ext cx="3870799" cy="64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632"/>
            <a:ext cx="4103722" cy="3077791"/>
          </a:xfrm>
          <a:prstGeom prst="rect">
            <a:avLst/>
          </a:prstGeom>
        </p:spPr>
      </p:pic>
      <p:pic>
        <p:nvPicPr>
          <p:cNvPr id="6" name="Picture 3" descr="D:\РАБОТА\ФОТО ДЕТЕЙ САД\ДЕТИ ГР №3\фото выпуск\фото\IMG-20210224-WA00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8" t="12515" r="5802" b="5434"/>
          <a:stretch/>
        </p:blipFill>
        <p:spPr bwMode="auto">
          <a:xfrm>
            <a:off x="4511259" y="3311766"/>
            <a:ext cx="4369220" cy="34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735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t="20607" r="9318" b="10907"/>
          <a:stretch/>
        </p:blipFill>
        <p:spPr>
          <a:xfrm>
            <a:off x="107504" y="4684269"/>
            <a:ext cx="3051670" cy="20570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041069"/>
            <a:ext cx="3600400" cy="2700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6"/>
          <a:stretch/>
        </p:blipFill>
        <p:spPr>
          <a:xfrm>
            <a:off x="0" y="48905"/>
            <a:ext cx="3046040" cy="44081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25" b="13852"/>
          <a:stretch/>
        </p:blipFill>
        <p:spPr>
          <a:xfrm>
            <a:off x="3419872" y="133883"/>
            <a:ext cx="5000412" cy="365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224469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99" y="131990"/>
            <a:ext cx="4203992" cy="31529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0" y="3657550"/>
            <a:ext cx="3823997" cy="2867997"/>
          </a:xfrm>
          <a:prstGeom prst="rect">
            <a:avLst/>
          </a:prstGeom>
        </p:spPr>
      </p:pic>
      <p:pic>
        <p:nvPicPr>
          <p:cNvPr id="8" name="Picture 2" descr="D:\РАБОТА\ФОТО ДЕТЕЙ САД\ФОТО ГР 3 21-22\Новая папка\20220118_1156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3" r="5699"/>
          <a:stretch/>
        </p:blipFill>
        <p:spPr bwMode="auto">
          <a:xfrm>
            <a:off x="4067944" y="3544586"/>
            <a:ext cx="4823282" cy="309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918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6348413" cy="1320800"/>
          </a:xfrm>
        </p:spPr>
        <p:txBody>
          <a:bodyPr/>
          <a:lstStyle/>
          <a:p>
            <a:pPr algn="ctr"/>
            <a:r>
              <a:rPr lang="ru-RU" dirty="0">
                <a:latin typeface="Comic Sans MS" panose="030F0702030302020204" pitchFamily="66" charset="0"/>
              </a:rPr>
              <a:t>3.Инсценировки сказок.</a:t>
            </a:r>
          </a:p>
        </p:txBody>
      </p:sp>
      <p:pic>
        <p:nvPicPr>
          <p:cNvPr id="3074" name="Picture 2" descr="D:\РАБОТА\ФОТО ДЕТЕЙ САД\ДЕТИ ГР №3\фото выпуск\фотогруппа\DSCF945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1" t="5516" r="17999"/>
          <a:stretch/>
        </p:blipFill>
        <p:spPr bwMode="auto">
          <a:xfrm>
            <a:off x="4788024" y="773235"/>
            <a:ext cx="2880320" cy="278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РАБОТА\ФОТО ДЕТЕЙ САД\ФОТО ГР 3 21-22\Новая папка\осень\IMG-9d7621de7f25b0ef260ede6729c009b7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" r="30438"/>
          <a:stretch/>
        </p:blipFill>
        <p:spPr bwMode="auto">
          <a:xfrm>
            <a:off x="395536" y="3711341"/>
            <a:ext cx="2880320" cy="299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РАБОТА\ФОТО ДЕТЕЙ САД\ФОТО Д С 2014-2017\фото теремок\DSC037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4" t="29072" r="21591" b="20416"/>
          <a:stretch/>
        </p:blipFill>
        <p:spPr bwMode="auto">
          <a:xfrm>
            <a:off x="284039" y="826465"/>
            <a:ext cx="392792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РАБОТА\ФОТО ДЕТЕЙ САД\ДЕТИ ГР №3\сказка\изображение_viber_2021-02-23_19-58-4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" r="17199"/>
          <a:stretch/>
        </p:blipFill>
        <p:spPr bwMode="auto">
          <a:xfrm>
            <a:off x="3707904" y="3657468"/>
            <a:ext cx="4765007" cy="305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81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7346776" cy="1320800"/>
          </a:xfrm>
        </p:spPr>
        <p:txBody>
          <a:bodyPr/>
          <a:lstStyle/>
          <a:p>
            <a:pPr algn="ctr"/>
            <a:r>
              <a:rPr lang="ru-RU" dirty="0">
                <a:latin typeface="Comic Sans MS" panose="030F0702030302020204" pitchFamily="66" charset="0"/>
              </a:rPr>
              <a:t>4.Проведение </a:t>
            </a:r>
            <a:r>
              <a:rPr lang="ru-RU" dirty="0" smtClean="0">
                <a:latin typeface="Comic Sans MS" panose="030F0702030302020204" pitchFamily="66" charset="0"/>
              </a:rPr>
              <a:t>НОД и  продуктивная </a:t>
            </a:r>
            <a:r>
              <a:rPr lang="ru-RU" dirty="0">
                <a:latin typeface="Comic Sans MS" panose="030F0702030302020204" pitchFamily="66" charset="0"/>
              </a:rPr>
              <a:t>деятельность.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6146" name="Picture 2" descr="D:\РАБОТА\ФОТО ДЕТЕЙ САД\ФОТО ГР 3 21-22\Новая папка\занятия\20211119_10264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6" t="16617" r="5326" b="2584"/>
          <a:stretch/>
        </p:blipFill>
        <p:spPr bwMode="auto">
          <a:xfrm>
            <a:off x="3045262" y="1628800"/>
            <a:ext cx="292630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РАБОТА\ФОТО ДЕТЕЙ САД\ФОТО ГР 3 21-22\Новая папка\занятия\продуктивная деятельность\20210922_1015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4" b="6277"/>
          <a:stretch/>
        </p:blipFill>
        <p:spPr bwMode="auto">
          <a:xfrm>
            <a:off x="107504" y="1332640"/>
            <a:ext cx="2802548" cy="240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РАБОТА\ФОТО ДЕТЕЙ САД\ФОТО ГР 3 21-22\Новая папка\занятия\продуктивная деятельность\20211008_1017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68760"/>
            <a:ext cx="3045036" cy="242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35445"/>
            <a:ext cx="3587891" cy="26909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84759"/>
            <a:ext cx="3456384" cy="259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9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ТА\ФОТО ДЕТЕЙ САД\дети гр 3 21-22\Новая папка\метеоплощадка\20211018_101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04012" y="627586"/>
            <a:ext cx="3456478" cy="259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3353"/>
            <a:ext cx="4092073" cy="30690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37" y="3778763"/>
            <a:ext cx="3899925" cy="29249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55" y="3753528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91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2" r="11203" b="13638"/>
          <a:stretch/>
        </p:blipFill>
        <p:spPr>
          <a:xfrm rot="5400000">
            <a:off x="547414" y="152268"/>
            <a:ext cx="3297376" cy="3313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" r="9887"/>
          <a:stretch/>
        </p:blipFill>
        <p:spPr>
          <a:xfrm>
            <a:off x="4878389" y="193415"/>
            <a:ext cx="3507354" cy="32308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9" r="12422" b="15206"/>
          <a:stretch/>
        </p:blipFill>
        <p:spPr>
          <a:xfrm>
            <a:off x="4857351" y="3573016"/>
            <a:ext cx="3528392" cy="30401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61656"/>
            <a:ext cx="412845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ЮБИЛЕЙ ДС\фото детей сада\маслен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0"/>
          <a:stretch/>
        </p:blipFill>
        <p:spPr bwMode="auto">
          <a:xfrm>
            <a:off x="179512" y="260647"/>
            <a:ext cx="3702632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8"/>
          <a:stretch/>
        </p:blipFill>
        <p:spPr>
          <a:xfrm>
            <a:off x="4788024" y="3248349"/>
            <a:ext cx="3544466" cy="33730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0" r="26164" b="2435"/>
          <a:stretch/>
        </p:blipFill>
        <p:spPr>
          <a:xfrm>
            <a:off x="190859" y="3429000"/>
            <a:ext cx="3747288" cy="32198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6632"/>
            <a:ext cx="3682668" cy="28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30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" t="2996" r="9519" b="10601"/>
          <a:stretch/>
        </p:blipFill>
        <p:spPr>
          <a:xfrm>
            <a:off x="4499992" y="188640"/>
            <a:ext cx="3829984" cy="2959107"/>
          </a:xfrm>
          <a:prstGeom prst="rect">
            <a:avLst/>
          </a:prstGeom>
        </p:spPr>
      </p:pic>
      <p:pic>
        <p:nvPicPr>
          <p:cNvPr id="8" name="Picture 6" descr="D:\РАБОТА\ФОТО ДЕТЕЙ САД\ФОТО ГР 3 21-22\Новая папка\прачечная\20220118_0909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8" y="188640"/>
            <a:ext cx="3966053" cy="297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 t="17717"/>
          <a:stretch/>
        </p:blipFill>
        <p:spPr>
          <a:xfrm>
            <a:off x="539552" y="3356992"/>
            <a:ext cx="2736304" cy="3258430"/>
          </a:xfrm>
          <a:prstGeom prst="rect">
            <a:avLst/>
          </a:prstGeom>
        </p:spPr>
      </p:pic>
      <p:pic>
        <p:nvPicPr>
          <p:cNvPr id="2052" name="Picture 4" descr="D:\РАБОТА\ФОТО ДЕТЕЙ САД\лето 2022\20220601_16274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6" r="12890" b="8809"/>
          <a:stretch/>
        </p:blipFill>
        <p:spPr bwMode="auto">
          <a:xfrm rot="5400000">
            <a:off x="4539153" y="3020270"/>
            <a:ext cx="3210190" cy="388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157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994848" cy="1320800"/>
          </a:xfrm>
        </p:spPr>
        <p:txBody>
          <a:bodyPr/>
          <a:lstStyle/>
          <a:p>
            <a:pPr algn="ctr"/>
            <a:r>
              <a:rPr lang="ru-RU" dirty="0" smtClean="0">
                <a:latin typeface="Comic Sans MS" panose="030F0702030302020204" pitchFamily="66" charset="0"/>
              </a:rPr>
              <a:t>5.</a:t>
            </a:r>
            <a:r>
              <a:rPr lang="ru-RU" dirty="0">
                <a:latin typeface="Comic Sans MS" panose="030F0702030302020204" pitchFamily="66" charset="0"/>
              </a:rPr>
              <a:t> Трудовые поручения в группе и на участке детского сада.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00889"/>
            <a:ext cx="3690681" cy="2952328"/>
          </a:xfrm>
        </p:spPr>
      </p:pic>
      <p:pic>
        <p:nvPicPr>
          <p:cNvPr id="7170" name="Picture 2" descr="D:\РАБОТА\ФОТО ДЕТЕЙ САД\ФОТО ГР 3 21-22\Новая папка\дежурство\20220118_1036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 r="9212" b="4128"/>
          <a:stretch/>
        </p:blipFill>
        <p:spPr bwMode="auto">
          <a:xfrm>
            <a:off x="5436096" y="3800889"/>
            <a:ext cx="3312368" cy="299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РАБОТА\ФОТО ДЕТЕЙ САД\ФОТО ГР 3 21-22\Новая папка\зима улица\20220111_1140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83" b="25471"/>
          <a:stretch/>
        </p:blipFill>
        <p:spPr bwMode="auto">
          <a:xfrm>
            <a:off x="2555776" y="1268760"/>
            <a:ext cx="3733214" cy="245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56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2"/>
          <p:cNvSpPr>
            <a:spLocks noGrp="1"/>
          </p:cNvSpPr>
          <p:nvPr>
            <p:ph type="title"/>
          </p:nvPr>
        </p:nvSpPr>
        <p:spPr>
          <a:xfrm>
            <a:off x="641350" y="188913"/>
            <a:ext cx="6348413" cy="719137"/>
          </a:xfrm>
        </p:spPr>
        <p:txBody>
          <a:bodyPr/>
          <a:lstStyle/>
          <a:p>
            <a:r>
              <a:rPr lang="ru-RU" b="1" dirty="0" smtClean="0">
                <a:latin typeface="Comic Sans MS" panose="030F0702030302020204" pitchFamily="66" charset="0"/>
              </a:rPr>
              <a:t>Нравственное воспитание</a:t>
            </a:r>
            <a:endParaRPr lang="ru-RU" dirty="0" smtClean="0">
              <a:latin typeface="Comic Sans MS" panose="030F0702030302020204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8313" y="1052513"/>
            <a:ext cx="6984007" cy="5472112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Цели нравственного воспитания дошкольников можно сформулировать следующим образом - формирование определенного набора нравственных качеств, а именно: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гуманности;</a:t>
            </a:r>
          </a:p>
          <a:p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трудолюбия;</a:t>
            </a:r>
          </a:p>
          <a:p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патриотизма;</a:t>
            </a:r>
          </a:p>
          <a:p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гражданственности;</a:t>
            </a:r>
          </a:p>
          <a:p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коллективизма.</a:t>
            </a:r>
          </a:p>
        </p:txBody>
      </p:sp>
      <p:pic>
        <p:nvPicPr>
          <p:cNvPr id="4" name="Рисунок 3" descr="http://detsad61.ru/assets/images/8/drawn-128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088" y="3861048"/>
            <a:ext cx="2070100" cy="288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0" y="3472986"/>
            <a:ext cx="4224469" cy="3168352"/>
          </a:xfrm>
          <a:prstGeom prst="rect">
            <a:avLst/>
          </a:prstGeom>
        </p:spPr>
      </p:pic>
      <p:pic>
        <p:nvPicPr>
          <p:cNvPr id="5" name="Picture 3" descr="D:\РАБОТА\ФОТО ДЕТЕЙ САД\ФОТО ГР 3 21-22\Новая папка\зима улица\20211119_1103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69" b="2652"/>
          <a:stretch/>
        </p:blipFill>
        <p:spPr bwMode="auto">
          <a:xfrm>
            <a:off x="5264688" y="3284984"/>
            <a:ext cx="3856875" cy="354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РАБОТА\ФОТО ДЕТЕЙ САД\ФОТО ГР 3 21-22\Новая папка\зима улица\20220111_1139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t="5761" r="11316" b="22061"/>
          <a:stretch/>
        </p:blipFill>
        <p:spPr bwMode="auto">
          <a:xfrm>
            <a:off x="971600" y="116632"/>
            <a:ext cx="4698475" cy="305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086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98883"/>
            <a:ext cx="3613758" cy="27103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798883"/>
            <a:ext cx="3326207" cy="24946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t="19376" r="30575" b="1720"/>
          <a:stretch/>
        </p:blipFill>
        <p:spPr>
          <a:xfrm>
            <a:off x="4644008" y="3499508"/>
            <a:ext cx="3259324" cy="31447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r="18904"/>
          <a:stretch/>
        </p:blipFill>
        <p:spPr>
          <a:xfrm>
            <a:off x="312010" y="3861048"/>
            <a:ext cx="3481260" cy="264231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-180528" y="22653"/>
            <a:ext cx="7488832" cy="864096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latin typeface="Comic Sans MS" panose="030F0702030302020204" pitchFamily="66" charset="0"/>
              </a:rPr>
              <a:t>РАБОТА С РОДИТЕЛЯМИ: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552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6986736" cy="1320800"/>
          </a:xfrm>
        </p:spPr>
        <p:txBody>
          <a:bodyPr/>
          <a:lstStyle/>
          <a:p>
            <a:pPr algn="ctr"/>
            <a:r>
              <a:rPr lang="ru-RU" sz="4000" dirty="0" smtClean="0">
                <a:latin typeface="Comic Sans MS" panose="030F0702030302020204" pitchFamily="66" charset="0"/>
              </a:rPr>
              <a:t>СПАСИБО </a:t>
            </a:r>
            <a:br>
              <a:rPr lang="ru-RU" sz="4000" dirty="0" smtClean="0">
                <a:latin typeface="Comic Sans MS" panose="030F0702030302020204" pitchFamily="66" charset="0"/>
              </a:rPr>
            </a:br>
            <a:r>
              <a:rPr lang="ru-RU" sz="4000" dirty="0" smtClean="0">
                <a:latin typeface="Comic Sans MS" panose="030F0702030302020204" pitchFamily="66" charset="0"/>
              </a:rPr>
              <a:t>ЗА ВНИМАНИЕ!</a:t>
            </a:r>
            <a:endParaRPr lang="ru-RU" sz="4000" dirty="0">
              <a:latin typeface="Comic Sans MS" panose="030F0702030302020204" pitchFamily="66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-684584" y="9594"/>
            <a:ext cx="7655551" cy="260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3000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3000" dirty="0">
                <a:solidFill>
                  <a:schemeClr val="accent2">
                    <a:lumMod val="75000"/>
                  </a:schemeClr>
                </a:solidFill>
              </a:rPr>
              <a:t>Доброе дело совершается всегда с усилием, но когда усилие повторено несколько раз, тоже дело становится привычкой</a:t>
            </a:r>
            <a:r>
              <a:rPr lang="ru-RU" sz="3000" dirty="0" smtClean="0">
                <a:solidFill>
                  <a:schemeClr val="accent2">
                    <a:lumMod val="75000"/>
                  </a:schemeClr>
                </a:solidFill>
              </a:rPr>
              <a:t>»  </a:t>
            </a:r>
          </a:p>
          <a:p>
            <a:pPr algn="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Л.Н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Толстой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https://www.culture.ru/storage/images/34a20c3ceeb456e7225316a0c05902e9/b0b4a10ece92786fd4cbcbf1c3cf2e04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861048"/>
            <a:ext cx="4175112" cy="278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64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7416823" cy="583264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Механизм </a:t>
            </a:r>
            <a:r>
              <a:rPr lang="ru-RU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нравственного становления личности:</a:t>
            </a:r>
          </a:p>
          <a:p>
            <a:pPr algn="ctr"/>
            <a:r>
              <a:rPr lang="ru-RU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Знания и представления + Мотивы + Чувства и отношения + Навыки и привычки + Поступки и поведение = Нравственное качество.</a:t>
            </a:r>
          </a:p>
          <a:p>
            <a:pPr marL="0" indent="457200">
              <a:buFont typeface="Wingdings 3" pitchFamily="18" charset="2"/>
              <a:buNone/>
            </a:pPr>
            <a:endParaRPr lang="ru-RU" sz="2000" dirty="0" smtClean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5089" b="5869"/>
          <a:stretch/>
        </p:blipFill>
        <p:spPr>
          <a:xfrm>
            <a:off x="2411760" y="3068960"/>
            <a:ext cx="2737222" cy="3585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Объект 2"/>
          <p:cNvSpPr txBox="1">
            <a:spLocks/>
          </p:cNvSpPr>
          <p:nvPr/>
        </p:nvSpPr>
        <p:spPr bwMode="auto">
          <a:xfrm>
            <a:off x="827584" y="260648"/>
            <a:ext cx="576064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None/>
            </a:pPr>
            <a:r>
              <a:rPr lang="ru-RU" sz="2800" b="1" dirty="0">
                <a:solidFill>
                  <a:schemeClr val="accent1"/>
                </a:solidFill>
                <a:latin typeface="Trebuchet MS" pitchFamily="34" charset="0"/>
              </a:rPr>
              <a:t>Задачи нравственного </a:t>
            </a:r>
            <a:r>
              <a:rPr lang="ru-RU" sz="2800" b="1" dirty="0" smtClean="0">
                <a:solidFill>
                  <a:schemeClr val="accent1"/>
                </a:solidFill>
                <a:latin typeface="Trebuchet MS" pitchFamily="34" charset="0"/>
              </a:rPr>
              <a:t>воспитания:</a:t>
            </a:r>
            <a:endParaRPr lang="ru-RU" sz="2800" dirty="0">
              <a:latin typeface="Trebuchet MS" pitchFamily="34" charset="0"/>
            </a:endParaRPr>
          </a:p>
        </p:txBody>
      </p:sp>
      <p:sp>
        <p:nvSpPr>
          <p:cNvPr id="20484" name="Объект 2"/>
          <p:cNvSpPr txBox="1">
            <a:spLocks/>
          </p:cNvSpPr>
          <p:nvPr/>
        </p:nvSpPr>
        <p:spPr bwMode="auto">
          <a:xfrm>
            <a:off x="534491" y="1546985"/>
            <a:ext cx="6346825" cy="3901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" pitchFamily="2" charset="2"/>
              <a:buChar char="v"/>
            </a:pPr>
            <a:r>
              <a:rPr lang="ru-RU" sz="2400" dirty="0">
                <a:latin typeface="Trebuchet MS" pitchFamily="34" charset="0"/>
              </a:rPr>
              <a:t>- формирование представлений, нравственных чувств, нравственных привычек и норм, практики поведения</a:t>
            </a:r>
            <a:r>
              <a:rPr lang="ru-RU" sz="2400" dirty="0" smtClean="0">
                <a:latin typeface="Trebuchet MS" pitchFamily="34" charset="0"/>
              </a:rPr>
              <a:t>.</a:t>
            </a:r>
            <a:endParaRPr lang="ru-RU" sz="2400" dirty="0" smtClean="0"/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" pitchFamily="2" charset="2"/>
              <a:buChar char="v"/>
            </a:pPr>
            <a:r>
              <a:rPr lang="ru-RU" sz="2400" dirty="0" smtClean="0"/>
              <a:t>- </a:t>
            </a:r>
            <a:r>
              <a:rPr lang="ru-RU" sz="2400" dirty="0"/>
              <a:t>воспитание гуманных чувств и отношений, коллективизма, дружеских взаимоотношений, культуры поведения, дисциплинированности, трудолюбия, патриотизма, толерантного отношения к людям разных национальностей.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" pitchFamily="2" charset="2"/>
              <a:buChar char="v"/>
            </a:pPr>
            <a:endParaRPr lang="ru-RU" sz="2400" dirty="0" smtClean="0">
              <a:latin typeface="Trebuchet MS" pitchFamily="34" charset="0"/>
            </a:endParaRP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" pitchFamily="2" charset="2"/>
              <a:buChar char="v"/>
            </a:pPr>
            <a:endParaRPr lang="ru-RU" sz="2400" dirty="0">
              <a:latin typeface="Trebuchet MS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116632"/>
            <a:ext cx="8928992" cy="1320800"/>
          </a:xfrm>
        </p:spPr>
        <p:txBody>
          <a:bodyPr/>
          <a:lstStyle/>
          <a:p>
            <a:pPr algn="ctr"/>
            <a:r>
              <a:rPr lang="ru-RU" dirty="0">
                <a:latin typeface="Comic Sans MS" panose="030F0702030302020204" pitchFamily="66" charset="0"/>
              </a:rPr>
              <a:t>1.Чтение и рассматривание художественной литературы</a:t>
            </a:r>
            <a:r>
              <a:rPr lang="ru-RU" dirty="0" smtClean="0">
                <a:latin typeface="Comic Sans MS" panose="030F0702030302020204" pitchFamily="66" charset="0"/>
              </a:rPr>
              <a:t>, энциклопедий.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11298" r="6778" b="13832"/>
          <a:stretch/>
        </p:blipFill>
        <p:spPr>
          <a:xfrm rot="5400000">
            <a:off x="-118452" y="2546462"/>
            <a:ext cx="4340343" cy="3312368"/>
          </a:xfrm>
        </p:spPr>
      </p:pic>
      <p:pic>
        <p:nvPicPr>
          <p:cNvPr id="1027" name="Picture 3" descr="D:\РАБОТА\ФОТО ДЕТЕЙ САД\ФОТО ГР 3 21-22\Новая папка\IMG-b7d6b6c8151d0b7e1e65d78404aa4c2a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0848"/>
            <a:ext cx="3141076" cy="418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07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116632"/>
            <a:ext cx="7778824" cy="1320800"/>
          </a:xfrm>
        </p:spPr>
        <p:txBody>
          <a:bodyPr/>
          <a:lstStyle/>
          <a:p>
            <a:pPr algn="ctr"/>
            <a:r>
              <a:rPr lang="ru-RU" dirty="0">
                <a:latin typeface="Comic Sans MS" panose="030F0702030302020204" pitchFamily="66" charset="0"/>
              </a:rPr>
              <a:t>2.Проведение дидактических, словесных, сюжетно-ролевых игр с детьми.</a:t>
            </a:r>
            <a:r>
              <a:rPr lang="ru-RU" sz="3200" dirty="0">
                <a:latin typeface="Comic Sans MS" panose="030F0702030302020204" pitchFamily="66" charset="0"/>
              </a:rPr>
              <a:t/>
            </a:r>
            <a:br>
              <a:rPr lang="ru-RU" sz="3200" dirty="0">
                <a:latin typeface="Comic Sans MS" panose="030F0702030302020204" pitchFamily="66" charset="0"/>
              </a:rPr>
            </a:br>
            <a:endParaRPr lang="ru-RU" sz="3200" dirty="0">
              <a:latin typeface="Comic Sans MS" panose="030F0702030302020204" pitchFamily="66" charset="0"/>
            </a:endParaRPr>
          </a:p>
        </p:txBody>
      </p:sp>
      <p:pic>
        <p:nvPicPr>
          <p:cNvPr id="8" name="Picture 2" descr="D:\РАБОТА\ФОТО ДЕТЕЙ САД\ДЕТИ ГР №3\фото выпуск\фотогруппа\DSCF94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5" t="19139" r="20903"/>
          <a:stretch/>
        </p:blipFill>
        <p:spPr bwMode="auto">
          <a:xfrm>
            <a:off x="4211960" y="4149080"/>
            <a:ext cx="2943602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6832"/>
            <a:ext cx="3816422" cy="28623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8" t="15603" b="22010"/>
          <a:stretch/>
        </p:blipFill>
        <p:spPr>
          <a:xfrm>
            <a:off x="5436096" y="1303407"/>
            <a:ext cx="291847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3984443" cy="29883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19698"/>
            <a:ext cx="3783328" cy="2837496"/>
          </a:xfrm>
          <a:prstGeom prst="rect">
            <a:avLst/>
          </a:prstGeom>
        </p:spPr>
      </p:pic>
      <p:pic>
        <p:nvPicPr>
          <p:cNvPr id="9" name="Picture 2" descr="D:\РАБОТА\ФОТО ДЕТЕЙ САД\ФОТО ГР 3 21-22\Новая папка\ролевые игры\семья\20211214_1527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378" y="546446"/>
            <a:ext cx="3754070" cy="281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РАБОТА\ФОТО ДЕТЕЙ САД\ДЕТИ ГР №3\фото выпуск\фотогруппа\DSCF94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2" t="24141" r="13843" b="1"/>
          <a:stretch/>
        </p:blipFill>
        <p:spPr bwMode="auto">
          <a:xfrm>
            <a:off x="4498632" y="3750575"/>
            <a:ext cx="4105816" cy="290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039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48680"/>
            <a:ext cx="3676055" cy="2757041"/>
          </a:xfrm>
        </p:spPr>
      </p:pic>
      <p:pic>
        <p:nvPicPr>
          <p:cNvPr id="4" name="Picture 3" descr="D:\РАБОТА\ФОТО ДЕТЕЙ САД\ФОТО ГР 3 21-22\Новая папка\настольные игры\20211214_153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РАБОТА\ФОТО ДЕТЕЙ САД\ДЕТИ ГР №3\игра\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3" t="18601"/>
          <a:stretch/>
        </p:blipFill>
        <p:spPr bwMode="auto">
          <a:xfrm>
            <a:off x="4860032" y="3573016"/>
            <a:ext cx="3697252" cy="288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РАБОТА\ФОТО ДЕТЕЙ САД\ДЕТИ ГР №3\фото выпуск\игра\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5997" r="4991"/>
          <a:stretch/>
        </p:blipFill>
        <p:spPr bwMode="auto">
          <a:xfrm>
            <a:off x="418711" y="3573016"/>
            <a:ext cx="3673236" cy="313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19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РАБОТА\ФОТО ДЕТЕЙ САД\дети гр 3 21-22\Новая папка\ролевые игры\пдд\20211215_1124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8" b="7013"/>
          <a:stretch/>
        </p:blipFill>
        <p:spPr bwMode="auto">
          <a:xfrm>
            <a:off x="483162" y="339102"/>
            <a:ext cx="3821192" cy="294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РАБОТА\ФОТО ДЕТЕЙ САД\ДЕТИ ГР №3\фото выпуск\фотогруппа\DSCF94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5" r="7313" b="7890"/>
          <a:stretch/>
        </p:blipFill>
        <p:spPr bwMode="auto">
          <a:xfrm>
            <a:off x="4778376" y="332656"/>
            <a:ext cx="377372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РАБОТА\ФОТО ДЕТЕЙ САД\ДЕТИ ГР №3\фото выпуск\фотогруппа\DSCF94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46932"/>
            <a:ext cx="442849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РАБОТА\ФОТО ДЕТЕЙ САД\ДЕТИ ГР №3\фото выпуск\игра\20210408_1559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0" t="18002"/>
          <a:stretch/>
        </p:blipFill>
        <p:spPr bwMode="auto">
          <a:xfrm>
            <a:off x="4932039" y="3645024"/>
            <a:ext cx="4051743" cy="29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50615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575</TotalTime>
  <Words>193</Words>
  <Application>Microsoft Office PowerPoint</Application>
  <PresentationFormat>Экран (4:3)</PresentationFormat>
  <Paragraphs>25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Грань</vt:lpstr>
      <vt:lpstr>ОПЫТ РАБОТЫ ПО НРАВСТВЕННОМУ ВОСПИТАНИЮ ДЕТЕЙ СТАРШЕГО ДОШКОЛЬНОГО ВОЗРАСТА  </vt:lpstr>
      <vt:lpstr>Нравственное воспитание</vt:lpstr>
      <vt:lpstr>Презентация PowerPoint</vt:lpstr>
      <vt:lpstr>Презентация PowerPoint</vt:lpstr>
      <vt:lpstr>1.Чтение и рассматривание художественной литературы, энциклопедий. </vt:lpstr>
      <vt:lpstr>2.Проведение дидактических, словесных, сюжетно-ролевых игр с детьми.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3.Инсценировки сказок.</vt:lpstr>
      <vt:lpstr>4.Проведение НОД и  продуктивная деятельность. </vt:lpstr>
      <vt:lpstr>Презентация PowerPoint</vt:lpstr>
      <vt:lpstr>Презентация PowerPoint</vt:lpstr>
      <vt:lpstr>Презентация PowerPoint</vt:lpstr>
      <vt:lpstr>Презентация PowerPoint</vt:lpstr>
      <vt:lpstr>5. Трудовые поручения в группе и на участке детского сада. </vt:lpstr>
      <vt:lpstr>Презентация PowerPoint</vt:lpstr>
      <vt:lpstr>Презентация PowerPoint</vt:lpstr>
      <vt:lpstr>СПАСИБО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Нравственное воспитание</dc:title>
  <dc:creator>юлия</dc:creator>
  <cp:lastModifiedBy>Василина</cp:lastModifiedBy>
  <cp:revision>49</cp:revision>
  <dcterms:created xsi:type="dcterms:W3CDTF">2013-03-29T07:05:31Z</dcterms:created>
  <dcterms:modified xsi:type="dcterms:W3CDTF">2022-11-07T10:25:21Z</dcterms:modified>
</cp:coreProperties>
</file>