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2" r:id="rId5"/>
    <p:sldId id="263" r:id="rId6"/>
    <p:sldId id="27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60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43" autoAdjust="0"/>
  </p:normalViewPr>
  <p:slideViewPr>
    <p:cSldViewPr>
      <p:cViewPr>
        <p:scale>
          <a:sx n="73" d="100"/>
          <a:sy n="73" d="100"/>
        </p:scale>
        <p:origin x="-1290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FAB4B-B802-4AF5-8AFD-5308E9413AA3}" type="datetimeFigureOut">
              <a:rPr lang="ru-RU"/>
              <a:pPr>
                <a:defRPr/>
              </a:pPr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E7762-2432-4130-B2DD-7BCEC18A15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140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C570C-C8D1-4A3E-8A43-2FB030A9D012}" type="datetimeFigureOut">
              <a:rPr lang="ru-RU"/>
              <a:pPr>
                <a:defRPr/>
              </a:pPr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3E841-0557-404A-B1D1-32B2B80ACD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81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F20D0-3893-4200-BBF9-0601DFCCB139}" type="datetimeFigureOut">
              <a:rPr lang="ru-RU"/>
              <a:pPr>
                <a:defRPr/>
              </a:pPr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1ED32-44E6-4A74-9755-BE53088AD4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367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7B4F5-D065-45FB-B826-347F9ED148CA}" type="datetimeFigureOut">
              <a:rPr lang="ru-RU"/>
              <a:pPr>
                <a:defRPr/>
              </a:pPr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4350E-46F3-438F-BBBC-49B864B0DB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722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B6C41-FD91-4CF2-8C41-7743AABC645A}" type="datetimeFigureOut">
              <a:rPr lang="ru-RU"/>
              <a:pPr>
                <a:defRPr/>
              </a:pPr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3C4F6-DB53-4E75-B4A2-35666DC2D2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115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B4F16-F19A-4791-A351-5F4091296730}" type="datetimeFigureOut">
              <a:rPr lang="ru-RU"/>
              <a:pPr>
                <a:defRPr/>
              </a:pPr>
              <a:t>16.03.2023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A9942-AE6A-46A0-BFA0-E751B1CC62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994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85AEA-DF4A-4E6B-A1D6-C74424C12002}" type="datetimeFigureOut">
              <a:rPr lang="ru-RU"/>
              <a:pPr>
                <a:defRPr/>
              </a:pPr>
              <a:t>16.03.2023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8D7B1-CD05-4704-A49E-36D8FA2C38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67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B13B3-62E7-49F4-B8B2-674CD933BB5D}" type="datetimeFigureOut">
              <a:rPr lang="ru-RU"/>
              <a:pPr>
                <a:defRPr/>
              </a:pPr>
              <a:t>16.03.2023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C7106-4EE3-443C-AB4A-5218AFD141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272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8DBBC-20E3-4196-AC55-EDDA84BC3EB6}" type="datetimeFigureOut">
              <a:rPr lang="ru-RU"/>
              <a:pPr>
                <a:defRPr/>
              </a:pPr>
              <a:t>16.03.2023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838BA-E527-4276-8812-0F369E414E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35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F2341-EB05-43A9-8839-7ADA4EDCB846}" type="datetimeFigureOut">
              <a:rPr lang="ru-RU"/>
              <a:pPr>
                <a:defRPr/>
              </a:pPr>
              <a:t>16.03.2023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DDDA8-82F9-44A2-97A0-402F126E90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73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2E47A-69A3-4478-BB80-933C250A521E}" type="datetimeFigureOut">
              <a:rPr lang="ru-RU"/>
              <a:pPr>
                <a:defRPr/>
              </a:pPr>
              <a:t>16.03.2023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ECA95-D48C-4236-9B45-5E59E9FD1D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032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467A14-94C6-4DC4-97E8-9FF176F3A5DB}" type="datetimeFigureOut">
              <a:rPr lang="ru-RU"/>
              <a:pPr>
                <a:defRPr/>
              </a:pPr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C29DC1-B321-43B3-B066-8FAF834608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71801"/>
            <a:ext cx="8426993" cy="460851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-180528" y="898176"/>
            <a:ext cx="7772400" cy="2304256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sz="28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«Развивающая предметно – пространственная среда нравственно – патриотической направленности»</a:t>
            </a:r>
            <a:endParaRPr lang="ru-RU" sz="2800" dirty="0" smtClean="0">
              <a:solidFill>
                <a:srgbClr val="00B0F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4846" y="3295937"/>
            <a:ext cx="6400800" cy="108012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Люби и знай свой 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край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0" y="6245696"/>
            <a:ext cx="9144000" cy="51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dirty="0" smtClean="0">
                <a:solidFill>
                  <a:srgbClr val="002060"/>
                </a:solidFill>
              </a:rPr>
              <a:t>г. Иркутск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46408" y="4653136"/>
            <a:ext cx="5521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Подготовил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а: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Воспитатель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I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квалификационной категории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Шуперт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В.Н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.</a:t>
            </a:r>
          </a:p>
          <a:p>
            <a:endParaRPr lang="ru-RU" dirty="0">
              <a:solidFill>
                <a:schemeClr val="tx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7544" y="260648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бюджетное дошкольное учреждение 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Иркутска детский сад № 89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75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2"/>
            <a:ext cx="9144000" cy="68246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511" y="188640"/>
            <a:ext cx="3037837" cy="34563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3275856" y="244024"/>
            <a:ext cx="2592288" cy="2481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6560" y="404664"/>
            <a:ext cx="2417437" cy="26362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715124" y="3453550"/>
            <a:ext cx="2213914" cy="29215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29732" y="2549362"/>
            <a:ext cx="2027115" cy="27028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6406601" y="3802754"/>
            <a:ext cx="2284010" cy="23307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1880" y="4968146"/>
            <a:ext cx="2497277" cy="170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1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2"/>
            <a:ext cx="9144000" cy="682467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971600" y="174509"/>
            <a:ext cx="6984776" cy="73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Мы помним! Мы гордимся!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39042" y="1137222"/>
            <a:ext cx="2520280" cy="20632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5756" y="772832"/>
            <a:ext cx="3316463" cy="20425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6215" y="772833"/>
            <a:ext cx="2039253" cy="23191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6216" y="3212976"/>
            <a:ext cx="2272024" cy="27003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521" y="3669399"/>
            <a:ext cx="2622311" cy="22438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671899" y="2675091"/>
            <a:ext cx="1800200" cy="24144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2" r="812"/>
          <a:stretch/>
        </p:blipFill>
        <p:spPr>
          <a:xfrm rot="5400000">
            <a:off x="3904526" y="4484160"/>
            <a:ext cx="1739889" cy="249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7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2"/>
            <a:ext cx="9144000" cy="68246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592" y="3802590"/>
            <a:ext cx="3814354" cy="26386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2079" y="3501008"/>
            <a:ext cx="2834495" cy="30902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969" y="275532"/>
            <a:ext cx="2664823" cy="29713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 flipH="1">
            <a:off x="3201385" y="373962"/>
            <a:ext cx="2741230" cy="25443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6334690" y="-157690"/>
            <a:ext cx="2084416" cy="291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2"/>
            <a:ext cx="9144000" cy="68246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706" y="188640"/>
            <a:ext cx="3977504" cy="30132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74" y="3596043"/>
            <a:ext cx="3991826" cy="29938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580112" y="4729090"/>
            <a:ext cx="3049096" cy="2088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5514" y="188640"/>
            <a:ext cx="3184889" cy="21967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8850" y="2427458"/>
            <a:ext cx="2339108" cy="230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7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2"/>
            <a:ext cx="9144000" cy="68246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948" y="927817"/>
            <a:ext cx="3200400" cy="52742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7178" y="684086"/>
            <a:ext cx="2965055" cy="1881011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69994" y="260958"/>
            <a:ext cx="8424936" cy="60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Мини – музей «Промыслы и ремёсла России».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0410" y="2628220"/>
            <a:ext cx="3609295" cy="14240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89"/>
          <a:stretch/>
        </p:blipFill>
        <p:spPr>
          <a:xfrm>
            <a:off x="5436096" y="4204414"/>
            <a:ext cx="2755966" cy="247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0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9832" y="404664"/>
            <a:ext cx="3240360" cy="24723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370224" y="246758"/>
            <a:ext cx="2610087" cy="23181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2200" y="246758"/>
            <a:ext cx="2510752" cy="24482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70224" y="3068960"/>
            <a:ext cx="851272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chemeClr val="accent1"/>
                </a:solidFill>
                <a:latin typeface="Bahnschrift SemiBold SemiConden" panose="020B0502040204020203" pitchFamily="34" charset="0"/>
              </a:rPr>
              <a:t>Задачи </a:t>
            </a:r>
            <a:r>
              <a:rPr lang="ru-RU" sz="1700" b="1" dirty="0">
                <a:solidFill>
                  <a:schemeClr val="accent1"/>
                </a:solidFill>
                <a:latin typeface="Bahnschrift SemiBold SemiConden" panose="020B0502040204020203" pitchFamily="34" charset="0"/>
              </a:rPr>
              <a:t>нравственно-патриотического воспитания</a:t>
            </a:r>
            <a:r>
              <a:rPr lang="ru-RU" sz="1700" dirty="0">
                <a:solidFill>
                  <a:schemeClr val="accent1"/>
                </a:solidFill>
                <a:latin typeface="Bahnschrift SemiBold SemiConden" panose="020B0502040204020203" pitchFamily="34" charset="0"/>
              </a:rPr>
              <a:t> реализуются не только через</a:t>
            </a:r>
          </a:p>
          <a:p>
            <a:pPr algn="ctr"/>
            <a:r>
              <a:rPr lang="ru-RU" sz="1700" dirty="0">
                <a:solidFill>
                  <a:schemeClr val="accent1"/>
                </a:solidFill>
                <a:latin typeface="Bahnschrift SemiBold SemiConden" panose="020B0502040204020203" pitchFamily="34" charset="0"/>
              </a:rPr>
              <a:t>содержание </a:t>
            </a:r>
            <a:r>
              <a:rPr lang="ru-RU" sz="1700" dirty="0" smtClean="0">
                <a:solidFill>
                  <a:schemeClr val="accent1"/>
                </a:solidFill>
                <a:latin typeface="Bahnschrift SemiBold SemiConden" panose="020B0502040204020203" pitchFamily="34" charset="0"/>
              </a:rPr>
              <a:t>уголка, </a:t>
            </a:r>
            <a:r>
              <a:rPr lang="ru-RU" sz="1700" dirty="0">
                <a:solidFill>
                  <a:schemeClr val="accent1"/>
                </a:solidFill>
                <a:latin typeface="Bahnschrift SemiBold SemiConden" panose="020B0502040204020203" pitchFamily="34" charset="0"/>
              </a:rPr>
              <a:t>но и через содержание других зон самостоятельной детской </a:t>
            </a:r>
            <a:r>
              <a:rPr lang="ru-RU" sz="1700" dirty="0" smtClean="0">
                <a:solidFill>
                  <a:schemeClr val="accent1"/>
                </a:solidFill>
                <a:latin typeface="Bahnschrift SemiBold SemiConden" panose="020B0502040204020203" pitchFamily="34" charset="0"/>
              </a:rPr>
              <a:t>деятельности.</a:t>
            </a:r>
            <a:endParaRPr lang="ru-RU" sz="1700" dirty="0">
              <a:solidFill>
                <a:schemeClr val="accent1"/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1700" dirty="0" smtClean="0">
                <a:solidFill>
                  <a:schemeClr val="accent1"/>
                </a:solidFill>
                <a:latin typeface="Bahnschrift SemiBold SemiConden" panose="020B0502040204020203" pitchFamily="34" charset="0"/>
              </a:rPr>
              <a:t>После </a:t>
            </a:r>
            <a:r>
              <a:rPr lang="ru-RU" sz="1700" dirty="0">
                <a:solidFill>
                  <a:schemeClr val="accent1"/>
                </a:solidFill>
                <a:latin typeface="Bahnschrift SemiBold SemiConden" panose="020B0502040204020203" pitchFamily="34" charset="0"/>
              </a:rPr>
              <a:t>ознакомления с </a:t>
            </a:r>
            <a:r>
              <a:rPr lang="ru-RU" sz="1700" dirty="0" smtClean="0">
                <a:solidFill>
                  <a:schemeClr val="accent1"/>
                </a:solidFill>
                <a:latin typeface="Bahnschrift SemiBold SemiConden" panose="020B0502040204020203" pitchFamily="34" charset="0"/>
              </a:rPr>
              <a:t>материалами, с </a:t>
            </a:r>
            <a:r>
              <a:rPr lang="ru-RU" sz="1700" dirty="0">
                <a:solidFill>
                  <a:schemeClr val="accent1"/>
                </a:solidFill>
                <a:latin typeface="Bahnschrift SemiBold SemiConden" panose="020B0502040204020203" pitchFamily="34" charset="0"/>
              </a:rPr>
              <a:t>детьми проводятся спортивные праздники</a:t>
            </a:r>
            <a:r>
              <a:rPr lang="ru-RU" sz="1700" dirty="0" smtClean="0">
                <a:solidFill>
                  <a:schemeClr val="accent1"/>
                </a:solidFill>
                <a:latin typeface="Bahnschrift SemiBold SemiConden" panose="020B0502040204020203" pitchFamily="34" charset="0"/>
              </a:rPr>
              <a:t>, </a:t>
            </a:r>
            <a:r>
              <a:rPr lang="ru-RU" sz="1700" dirty="0">
                <a:solidFill>
                  <a:schemeClr val="accent1"/>
                </a:solidFill>
                <a:latin typeface="Bahnschrift SemiBold SemiConden" panose="020B0502040204020203" pitchFamily="34" charset="0"/>
              </a:rPr>
              <a:t>изучаются русские </a:t>
            </a:r>
            <a:r>
              <a:rPr lang="ru-RU" sz="1700" dirty="0" err="1">
                <a:solidFill>
                  <a:schemeClr val="accent1"/>
                </a:solidFill>
                <a:latin typeface="Bahnschrift SemiBold SemiConden" panose="020B0502040204020203" pitchFamily="34" charset="0"/>
              </a:rPr>
              <a:t>потешки</a:t>
            </a:r>
            <a:r>
              <a:rPr lang="ru-RU" sz="1700" dirty="0">
                <a:solidFill>
                  <a:schemeClr val="accent1"/>
                </a:solidFill>
                <a:latin typeface="Bahnschrift SemiBold SemiConden" panose="020B0502040204020203" pitchFamily="34" charset="0"/>
              </a:rPr>
              <a:t>, поговорки, пословицы, воспитывается у детей потребность в народной музыке, сказке. Основная цель таких занятий – развить у детей понимание красоты языка, русской природы, чувство гордости за свою Родину. Только постоянная и планомерная совместная работа работников ДОУ и родителей позволит развить у дошкольников чувство патриотизма, гражданского сознания, толерантного отношения к людям других наций и народов.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323725" y="5674500"/>
            <a:ext cx="8424936" cy="60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8988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760621" y="22109"/>
            <a:ext cx="3672408" cy="10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Цель: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4356" y="1030240"/>
            <a:ext cx="85441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ea typeface="Cambria" panose="02040503050406030204" pitchFamily="18" charset="0"/>
              </a:rPr>
              <a:t>Цели нравственного воспитания дошкольников можно сформулировать следующим образом - формирование определенного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ea typeface="Cambria" panose="02040503050406030204" pitchFamily="18" charset="0"/>
              </a:rPr>
              <a:t>набора нравственных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ea typeface="Cambria" panose="02040503050406030204" pitchFamily="18" charset="0"/>
              </a:rPr>
              <a:t>качеств, а именно: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ea typeface="Cambria" panose="02040503050406030204" pitchFamily="18" charset="0"/>
              </a:rPr>
              <a:t>гуманности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ea typeface="Cambria" panose="02040503050406030204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ea typeface="Cambria" panose="02040503050406030204" pitchFamily="18" charset="0"/>
              </a:rPr>
              <a:t>трудолюбия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ea typeface="Cambria" panose="02040503050406030204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ea typeface="Cambria" panose="02040503050406030204" pitchFamily="18" charset="0"/>
              </a:rPr>
              <a:t>патриотизма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ea typeface="Cambria" panose="02040503050406030204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ea typeface="Cambria" panose="02040503050406030204" pitchFamily="18" charset="0"/>
              </a:rPr>
              <a:t>гражданственности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ea typeface="Cambria" panose="02040503050406030204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ea typeface="Cambria" panose="02040503050406030204" pitchFamily="18" charset="0"/>
              </a:rPr>
              <a:t>коллективизма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374926" y="3289916"/>
            <a:ext cx="677612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2400" b="1" dirty="0">
                <a:solidFill>
                  <a:schemeClr val="accent1"/>
                </a:solidFill>
                <a:latin typeface="Trebuchet MS" pitchFamily="34" charset="0"/>
              </a:rPr>
              <a:t>Задачи нравственного воспитания:</a:t>
            </a:r>
            <a:endParaRPr lang="ru-RU" sz="2400" dirty="0">
              <a:latin typeface="Trebuchet MS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4357" y="4221088"/>
            <a:ext cx="8424936" cy="2067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" pitchFamily="2" charset="2"/>
              <a:buChar char="v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- формирование представлений, нравственных чувств, нравственных привычек и норм, практики поведения.</a:t>
            </a: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" pitchFamily="2" charset="2"/>
              <a:buChar char="v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- воспитание гуманных чувств и отношений, коллективизма, дружеских взаимоотношений, культуры поведения, дисциплинированности, трудолюбия, патриотизма, толерантного отношения к людям разных национальностей.</a:t>
            </a:r>
          </a:p>
        </p:txBody>
      </p:sp>
    </p:spTree>
    <p:extLst>
      <p:ext uri="{BB962C8B-B14F-4D97-AF65-F5344CB8AC3E}">
        <p14:creationId xmlns:p14="http://schemas.microsoft.com/office/powerpoint/2010/main" val="139196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154"/>
            <a:ext cx="9131864" cy="68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2760621" y="22109"/>
            <a:ext cx="3672408" cy="10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Цель: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5" y="0"/>
            <a:ext cx="9155555" cy="6819229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2483768" y="174509"/>
            <a:ext cx="4101661" cy="73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Родная страна</a:t>
            </a:r>
          </a:p>
        </p:txBody>
      </p:sp>
    </p:spTree>
    <p:extLst>
      <p:ext uri="{BB962C8B-B14F-4D97-AF65-F5344CB8AC3E}">
        <p14:creationId xmlns:p14="http://schemas.microsoft.com/office/powerpoint/2010/main" val="357666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2"/>
            <a:ext cx="9144000" cy="68246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892408" y="203608"/>
            <a:ext cx="2644176" cy="37590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541058" y="738606"/>
            <a:ext cx="3662287" cy="25922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013" y="4043902"/>
            <a:ext cx="3744415" cy="26088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032" y="4043902"/>
            <a:ext cx="3744416" cy="253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6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РАБОТА\ФОТО ДЕТЕЙ САД\ФОТО ГР 3 21-22\Новая папка\20220118_11565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3" r="5699"/>
          <a:stretch/>
        </p:blipFill>
        <p:spPr bwMode="auto">
          <a:xfrm>
            <a:off x="3347864" y="2856098"/>
            <a:ext cx="5360982" cy="343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23973" y="797511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С помощью художественных произведений, дидактических игр у детей формируется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 представление о добре и зле (добро всегда побеждает зло), о хороших и плохих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поступках.  Дети продолжают учиться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Bahnschrift SemiLight Condensed" panose="020B0502040204020203" pitchFamily="34" charset="0"/>
              </a:rPr>
              <a:t>правильно оценивать себя и других, видеть положительные и отрицательные качества персонажей.</a:t>
            </a:r>
          </a:p>
        </p:txBody>
      </p:sp>
    </p:spTree>
    <p:extLst>
      <p:ext uri="{BB962C8B-B14F-4D97-AF65-F5344CB8AC3E}">
        <p14:creationId xmlns:p14="http://schemas.microsoft.com/office/powerpoint/2010/main" val="213669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2"/>
            <a:ext cx="9144000" cy="68246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54941" y="105594"/>
            <a:ext cx="3409405" cy="36162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19319"/>
            <a:ext cx="257175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18075" y="3661307"/>
            <a:ext cx="2385307" cy="26407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7031" y="4437112"/>
            <a:ext cx="2756018" cy="22412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9872" y="3919030"/>
            <a:ext cx="2517599" cy="23014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6471475" y="336069"/>
            <a:ext cx="2571750" cy="23382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459806" y="2910338"/>
            <a:ext cx="2333243" cy="141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0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2"/>
            <a:ext cx="9144000" cy="68246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62"/>
            <a:ext cx="9205419" cy="6824676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971600" y="174509"/>
            <a:ext cx="6984776" cy="734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dirty="0" smtClean="0"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Малая Родина -  Прибайкалье</a:t>
            </a:r>
          </a:p>
        </p:txBody>
      </p:sp>
    </p:spTree>
    <p:extLst>
      <p:ext uri="{BB962C8B-B14F-4D97-AF65-F5344CB8AC3E}">
        <p14:creationId xmlns:p14="http://schemas.microsoft.com/office/powerpoint/2010/main" val="70539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2"/>
            <a:ext cx="9144000" cy="68246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1101" y="652600"/>
            <a:ext cx="3672408" cy="27543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93549"/>
            <a:ext cx="2754306" cy="3672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6176" y="193550"/>
            <a:ext cx="2644738" cy="36724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777278" y="4219708"/>
            <a:ext cx="2597723" cy="21684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366029" y="4005064"/>
            <a:ext cx="3434885" cy="23762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45667" y="4173086"/>
            <a:ext cx="2244867" cy="216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7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оссия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Россия3</Template>
  <TotalTime>267</TotalTime>
  <Words>156</Words>
  <Application>Microsoft Office PowerPoint</Application>
  <PresentationFormat>Экран (4:3)</PresentationFormat>
  <Paragraphs>27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Россия3</vt:lpstr>
      <vt:lpstr>«Развивающая предметно – пространственная среда нравственно – патриотической направленности»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Orla Maplen</dc:creator>
  <cp:lastModifiedBy>Василина</cp:lastModifiedBy>
  <cp:revision>34</cp:revision>
  <dcterms:created xsi:type="dcterms:W3CDTF">2017-04-13T11:18:25Z</dcterms:created>
  <dcterms:modified xsi:type="dcterms:W3CDTF">2023-03-16T13:11:11Z</dcterms:modified>
</cp:coreProperties>
</file>