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4" r:id="rId3"/>
    <p:sldId id="257" r:id="rId4"/>
    <p:sldId id="272" r:id="rId5"/>
    <p:sldId id="258" r:id="rId6"/>
    <p:sldId id="265" r:id="rId7"/>
    <p:sldId id="260" r:id="rId8"/>
    <p:sldId id="262" r:id="rId9"/>
    <p:sldId id="263" r:id="rId10"/>
    <p:sldId id="267" r:id="rId11"/>
    <p:sldId id="266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96" y="9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08D6B6-3DE0-4F8D-B34E-4D312C8FFFD3}" type="doc">
      <dgm:prSet loTypeId="urn:microsoft.com/office/officeart/2005/8/layout/cycle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5A9D09-3053-45AE-9A9E-B7164DEB3F7B}">
      <dgm:prSet custT="1"/>
      <dgm:spPr/>
      <dgm:t>
        <a:bodyPr/>
        <a:lstStyle/>
        <a:p>
          <a:pPr rtl="0"/>
          <a:r>
            <a:rPr lang="ru-RU" sz="2000" dirty="0" smtClean="0">
              <a:latin typeface="Georgia" panose="02040502050405020303" pitchFamily="18" charset="0"/>
            </a:rPr>
            <a:t>1.Наблюдение.</a:t>
          </a:r>
          <a:endParaRPr lang="ru-RU" sz="2000" dirty="0">
            <a:latin typeface="Georgia" panose="02040502050405020303" pitchFamily="18" charset="0"/>
          </a:endParaRPr>
        </a:p>
      </dgm:t>
    </dgm:pt>
    <dgm:pt modelId="{A9651D8C-0144-42B2-95F6-EC95C0FFFE0B}" type="parTrans" cxnId="{7758FF1E-AD0C-41C1-849A-BE39086866BB}">
      <dgm:prSet/>
      <dgm:spPr/>
      <dgm:t>
        <a:bodyPr/>
        <a:lstStyle/>
        <a:p>
          <a:endParaRPr lang="ru-RU"/>
        </a:p>
      </dgm:t>
    </dgm:pt>
    <dgm:pt modelId="{3D2B8A16-CF59-4696-875E-F1EC63543638}" type="sibTrans" cxnId="{7758FF1E-AD0C-41C1-849A-BE39086866BB}">
      <dgm:prSet/>
      <dgm:spPr/>
      <dgm:t>
        <a:bodyPr/>
        <a:lstStyle/>
        <a:p>
          <a:endParaRPr lang="ru-RU"/>
        </a:p>
      </dgm:t>
    </dgm:pt>
    <dgm:pt modelId="{23BBFDEE-99F4-4B92-8B8C-699BF0370187}">
      <dgm:prSet custT="1"/>
      <dgm:spPr/>
      <dgm:t>
        <a:bodyPr/>
        <a:lstStyle/>
        <a:p>
          <a:pPr rtl="0"/>
          <a:r>
            <a:rPr lang="ru-RU" sz="2000" dirty="0" smtClean="0">
              <a:latin typeface="Georgia" panose="02040502050405020303" pitchFamily="18" charset="0"/>
            </a:rPr>
            <a:t>2.Подвижные игры.</a:t>
          </a:r>
          <a:endParaRPr lang="ru-RU" sz="2000" dirty="0">
            <a:latin typeface="Georgia" panose="02040502050405020303" pitchFamily="18" charset="0"/>
          </a:endParaRPr>
        </a:p>
      </dgm:t>
    </dgm:pt>
    <dgm:pt modelId="{91375FAF-602B-4487-A19C-4B5B8C01047E}" type="parTrans" cxnId="{C6B31FB1-8DF7-4C03-A536-21A172EE9569}">
      <dgm:prSet/>
      <dgm:spPr/>
      <dgm:t>
        <a:bodyPr/>
        <a:lstStyle/>
        <a:p>
          <a:endParaRPr lang="ru-RU"/>
        </a:p>
      </dgm:t>
    </dgm:pt>
    <dgm:pt modelId="{570BF34B-FF33-4EDC-9A34-167495D943D1}" type="sibTrans" cxnId="{C6B31FB1-8DF7-4C03-A536-21A172EE9569}">
      <dgm:prSet/>
      <dgm:spPr/>
      <dgm:t>
        <a:bodyPr/>
        <a:lstStyle/>
        <a:p>
          <a:endParaRPr lang="ru-RU"/>
        </a:p>
      </dgm:t>
    </dgm:pt>
    <dgm:pt modelId="{EF135C58-88E6-42D6-8477-57F2FE235CFB}">
      <dgm:prSet custT="1"/>
      <dgm:spPr/>
      <dgm:t>
        <a:bodyPr/>
        <a:lstStyle/>
        <a:p>
          <a:pPr rtl="0"/>
          <a:r>
            <a:rPr lang="ru-RU" sz="2000" dirty="0" smtClean="0">
              <a:latin typeface="Georgia" panose="02040502050405020303" pitchFamily="18" charset="0"/>
            </a:rPr>
            <a:t>3.Индивидуальная работа с детьми.</a:t>
          </a:r>
          <a:endParaRPr lang="ru-RU" sz="1000" dirty="0"/>
        </a:p>
      </dgm:t>
    </dgm:pt>
    <dgm:pt modelId="{E7384ED9-47CB-4531-A3DE-9A58D0BC88D7}" type="parTrans" cxnId="{3485A343-E27D-481D-B694-9DB8DAB4090E}">
      <dgm:prSet/>
      <dgm:spPr/>
      <dgm:t>
        <a:bodyPr/>
        <a:lstStyle/>
        <a:p>
          <a:endParaRPr lang="ru-RU"/>
        </a:p>
      </dgm:t>
    </dgm:pt>
    <dgm:pt modelId="{EA959E60-DE65-4D1F-AC66-5BD9D73D529B}" type="sibTrans" cxnId="{3485A343-E27D-481D-B694-9DB8DAB4090E}">
      <dgm:prSet/>
      <dgm:spPr/>
      <dgm:t>
        <a:bodyPr/>
        <a:lstStyle/>
        <a:p>
          <a:endParaRPr lang="ru-RU"/>
        </a:p>
      </dgm:t>
    </dgm:pt>
    <dgm:pt modelId="{11EF29F9-4BBD-47D5-BCA7-5B6E343D5971}">
      <dgm:prSet custT="1"/>
      <dgm:spPr/>
      <dgm:t>
        <a:bodyPr/>
        <a:lstStyle/>
        <a:p>
          <a:pPr rtl="0"/>
          <a:r>
            <a:rPr lang="ru-RU" sz="2000" dirty="0" smtClean="0">
              <a:latin typeface="Georgia" panose="02040502050405020303" pitchFamily="18" charset="0"/>
            </a:rPr>
            <a:t>4.Труд детей на участке.</a:t>
          </a:r>
          <a:endParaRPr lang="ru-RU" sz="2000" dirty="0">
            <a:latin typeface="Georgia" panose="02040502050405020303" pitchFamily="18" charset="0"/>
          </a:endParaRPr>
        </a:p>
      </dgm:t>
    </dgm:pt>
    <dgm:pt modelId="{FEE29E5D-E31A-4FE0-A4C2-C78F31DF4B79}" type="parTrans" cxnId="{6B5AE2ED-0A75-4E3C-8857-DAFE3BB633F3}">
      <dgm:prSet/>
      <dgm:spPr/>
      <dgm:t>
        <a:bodyPr/>
        <a:lstStyle/>
        <a:p>
          <a:endParaRPr lang="ru-RU"/>
        </a:p>
      </dgm:t>
    </dgm:pt>
    <dgm:pt modelId="{0B487663-516C-4298-81EC-5FA534893555}" type="sibTrans" cxnId="{6B5AE2ED-0A75-4E3C-8857-DAFE3BB633F3}">
      <dgm:prSet/>
      <dgm:spPr/>
      <dgm:t>
        <a:bodyPr/>
        <a:lstStyle/>
        <a:p>
          <a:endParaRPr lang="ru-RU"/>
        </a:p>
      </dgm:t>
    </dgm:pt>
    <dgm:pt modelId="{FA0BFA23-6BD0-4410-8DDB-F7D90D904259}">
      <dgm:prSet custT="1"/>
      <dgm:spPr/>
      <dgm:t>
        <a:bodyPr/>
        <a:lstStyle/>
        <a:p>
          <a:pPr rtl="0"/>
          <a:r>
            <a:rPr lang="ru-RU" sz="2000" dirty="0" smtClean="0">
              <a:latin typeface="Georgia" panose="02040502050405020303" pitchFamily="18" charset="0"/>
            </a:rPr>
            <a:t>5.Самостоятельная игровая деятельность.</a:t>
          </a:r>
          <a:endParaRPr lang="ru-RU" sz="2000" dirty="0">
            <a:latin typeface="Georgia" panose="02040502050405020303" pitchFamily="18" charset="0"/>
          </a:endParaRPr>
        </a:p>
      </dgm:t>
    </dgm:pt>
    <dgm:pt modelId="{1C1808CA-1D3E-495E-9475-DE2381B546A0}" type="parTrans" cxnId="{26E6B262-1ABF-42E8-819F-E13C8D59ECA4}">
      <dgm:prSet/>
      <dgm:spPr/>
      <dgm:t>
        <a:bodyPr/>
        <a:lstStyle/>
        <a:p>
          <a:endParaRPr lang="ru-RU"/>
        </a:p>
      </dgm:t>
    </dgm:pt>
    <dgm:pt modelId="{9410BC7B-47D5-4516-84F6-83AAC6CFDDCD}" type="sibTrans" cxnId="{26E6B262-1ABF-42E8-819F-E13C8D59ECA4}">
      <dgm:prSet/>
      <dgm:spPr/>
      <dgm:t>
        <a:bodyPr/>
        <a:lstStyle/>
        <a:p>
          <a:endParaRPr lang="ru-RU"/>
        </a:p>
      </dgm:t>
    </dgm:pt>
    <dgm:pt modelId="{271B4803-3824-4779-8973-E096F9A2B721}" type="pres">
      <dgm:prSet presAssocID="{5508D6B6-3DE0-4F8D-B34E-4D312C8FFF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5727F9-CEED-4E7A-B1E5-9A350770F7EA}" type="pres">
      <dgm:prSet presAssocID="{5508D6B6-3DE0-4F8D-B34E-4D312C8FFFD3}" presName="cycle" presStyleCnt="0"/>
      <dgm:spPr/>
    </dgm:pt>
    <dgm:pt modelId="{2639933E-BCF4-456A-AEA9-67FCDCF1E773}" type="pres">
      <dgm:prSet presAssocID="{565A9D09-3053-45AE-9A9E-B7164DEB3F7B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FFC134-30B7-4FD6-A27C-486299A5866F}" type="pres">
      <dgm:prSet presAssocID="{3D2B8A16-CF59-4696-875E-F1EC63543638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81335CB3-28F4-4A26-8B74-E0FEE973D38D}" type="pres">
      <dgm:prSet presAssocID="{23BBFDEE-99F4-4B92-8B8C-699BF037018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EBE086-8CF1-449E-B029-4A180623CAFD}" type="pres">
      <dgm:prSet presAssocID="{EF135C58-88E6-42D6-8477-57F2FE235CFB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0ACE4-7210-46E4-A297-C0FB8B73FE7C}" type="pres">
      <dgm:prSet presAssocID="{11EF29F9-4BBD-47D5-BCA7-5B6E343D5971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EE2D9-A163-4D72-9F68-C1A12C510AE3}" type="pres">
      <dgm:prSet presAssocID="{FA0BFA23-6BD0-4410-8DDB-F7D90D904259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06336D-706A-410E-8B75-09CD21024BD9}" type="presOf" srcId="{3D2B8A16-CF59-4696-875E-F1EC63543638}" destId="{D4FFC134-30B7-4FD6-A27C-486299A5866F}" srcOrd="0" destOrd="0" presId="urn:microsoft.com/office/officeart/2005/8/layout/cycle3"/>
    <dgm:cxn modelId="{26E6B262-1ABF-42E8-819F-E13C8D59ECA4}" srcId="{5508D6B6-3DE0-4F8D-B34E-4D312C8FFFD3}" destId="{FA0BFA23-6BD0-4410-8DDB-F7D90D904259}" srcOrd="4" destOrd="0" parTransId="{1C1808CA-1D3E-495E-9475-DE2381B546A0}" sibTransId="{9410BC7B-47D5-4516-84F6-83AAC6CFDDCD}"/>
    <dgm:cxn modelId="{81BA26CE-DBE6-43A4-BF86-905FD30D0D32}" type="presOf" srcId="{565A9D09-3053-45AE-9A9E-B7164DEB3F7B}" destId="{2639933E-BCF4-456A-AEA9-67FCDCF1E773}" srcOrd="0" destOrd="0" presId="urn:microsoft.com/office/officeart/2005/8/layout/cycle3"/>
    <dgm:cxn modelId="{1870622C-7773-4337-9C33-BAEF9B3C30EB}" type="presOf" srcId="{23BBFDEE-99F4-4B92-8B8C-699BF0370187}" destId="{81335CB3-28F4-4A26-8B74-E0FEE973D38D}" srcOrd="0" destOrd="0" presId="urn:microsoft.com/office/officeart/2005/8/layout/cycle3"/>
    <dgm:cxn modelId="{6B5AE2ED-0A75-4E3C-8857-DAFE3BB633F3}" srcId="{5508D6B6-3DE0-4F8D-B34E-4D312C8FFFD3}" destId="{11EF29F9-4BBD-47D5-BCA7-5B6E343D5971}" srcOrd="3" destOrd="0" parTransId="{FEE29E5D-E31A-4FE0-A4C2-C78F31DF4B79}" sibTransId="{0B487663-516C-4298-81EC-5FA534893555}"/>
    <dgm:cxn modelId="{C6B31FB1-8DF7-4C03-A536-21A172EE9569}" srcId="{5508D6B6-3DE0-4F8D-B34E-4D312C8FFFD3}" destId="{23BBFDEE-99F4-4B92-8B8C-699BF0370187}" srcOrd="1" destOrd="0" parTransId="{91375FAF-602B-4487-A19C-4B5B8C01047E}" sibTransId="{570BF34B-FF33-4EDC-9A34-167495D943D1}"/>
    <dgm:cxn modelId="{64A093DB-EFEF-4ACC-A68C-7AB73D603BD1}" type="presOf" srcId="{EF135C58-88E6-42D6-8477-57F2FE235CFB}" destId="{B1EBE086-8CF1-449E-B029-4A180623CAFD}" srcOrd="0" destOrd="0" presId="urn:microsoft.com/office/officeart/2005/8/layout/cycle3"/>
    <dgm:cxn modelId="{9B5A4F79-19E4-48BF-877B-BCBB36A98F68}" type="presOf" srcId="{5508D6B6-3DE0-4F8D-B34E-4D312C8FFFD3}" destId="{271B4803-3824-4779-8973-E096F9A2B721}" srcOrd="0" destOrd="0" presId="urn:microsoft.com/office/officeart/2005/8/layout/cycle3"/>
    <dgm:cxn modelId="{3485A343-E27D-481D-B694-9DB8DAB4090E}" srcId="{5508D6B6-3DE0-4F8D-B34E-4D312C8FFFD3}" destId="{EF135C58-88E6-42D6-8477-57F2FE235CFB}" srcOrd="2" destOrd="0" parTransId="{E7384ED9-47CB-4531-A3DE-9A58D0BC88D7}" sibTransId="{EA959E60-DE65-4D1F-AC66-5BD9D73D529B}"/>
    <dgm:cxn modelId="{023E77A6-5CBE-458D-815B-44BDDD03864B}" type="presOf" srcId="{11EF29F9-4BBD-47D5-BCA7-5B6E343D5971}" destId="{E270ACE4-7210-46E4-A297-C0FB8B73FE7C}" srcOrd="0" destOrd="0" presId="urn:microsoft.com/office/officeart/2005/8/layout/cycle3"/>
    <dgm:cxn modelId="{BC4AB83C-07A7-4FEB-85A5-16F60EC5E0F3}" type="presOf" srcId="{FA0BFA23-6BD0-4410-8DDB-F7D90D904259}" destId="{FD7EE2D9-A163-4D72-9F68-C1A12C510AE3}" srcOrd="0" destOrd="0" presId="urn:microsoft.com/office/officeart/2005/8/layout/cycle3"/>
    <dgm:cxn modelId="{7758FF1E-AD0C-41C1-849A-BE39086866BB}" srcId="{5508D6B6-3DE0-4F8D-B34E-4D312C8FFFD3}" destId="{565A9D09-3053-45AE-9A9E-B7164DEB3F7B}" srcOrd="0" destOrd="0" parTransId="{A9651D8C-0144-42B2-95F6-EC95C0FFFE0B}" sibTransId="{3D2B8A16-CF59-4696-875E-F1EC63543638}"/>
    <dgm:cxn modelId="{84F31D97-810E-4A38-8FD6-55A9471E6092}" type="presParOf" srcId="{271B4803-3824-4779-8973-E096F9A2B721}" destId="{965727F9-CEED-4E7A-B1E5-9A350770F7EA}" srcOrd="0" destOrd="0" presId="urn:microsoft.com/office/officeart/2005/8/layout/cycle3"/>
    <dgm:cxn modelId="{CE01EFEC-C514-48E7-AAA9-CAD2CF906AFB}" type="presParOf" srcId="{965727F9-CEED-4E7A-B1E5-9A350770F7EA}" destId="{2639933E-BCF4-456A-AEA9-67FCDCF1E773}" srcOrd="0" destOrd="0" presId="urn:microsoft.com/office/officeart/2005/8/layout/cycle3"/>
    <dgm:cxn modelId="{7BEE27D8-B619-4647-870F-9CFD1E8F6E23}" type="presParOf" srcId="{965727F9-CEED-4E7A-B1E5-9A350770F7EA}" destId="{D4FFC134-30B7-4FD6-A27C-486299A5866F}" srcOrd="1" destOrd="0" presId="urn:microsoft.com/office/officeart/2005/8/layout/cycle3"/>
    <dgm:cxn modelId="{D57A6393-ACD1-45E3-A2D1-05D080E365DC}" type="presParOf" srcId="{965727F9-CEED-4E7A-B1E5-9A350770F7EA}" destId="{81335CB3-28F4-4A26-8B74-E0FEE973D38D}" srcOrd="2" destOrd="0" presId="urn:microsoft.com/office/officeart/2005/8/layout/cycle3"/>
    <dgm:cxn modelId="{3FAA9003-43E2-40EB-8DD6-F1E78BC22C12}" type="presParOf" srcId="{965727F9-CEED-4E7A-B1E5-9A350770F7EA}" destId="{B1EBE086-8CF1-449E-B029-4A180623CAFD}" srcOrd="3" destOrd="0" presId="urn:microsoft.com/office/officeart/2005/8/layout/cycle3"/>
    <dgm:cxn modelId="{59840D5A-6FA1-4672-9355-7051C9EEF379}" type="presParOf" srcId="{965727F9-CEED-4E7A-B1E5-9A350770F7EA}" destId="{E270ACE4-7210-46E4-A297-C0FB8B73FE7C}" srcOrd="4" destOrd="0" presId="urn:microsoft.com/office/officeart/2005/8/layout/cycle3"/>
    <dgm:cxn modelId="{58976FCA-861D-48CC-A09B-D80EDE97907B}" type="presParOf" srcId="{965727F9-CEED-4E7A-B1E5-9A350770F7EA}" destId="{FD7EE2D9-A163-4D72-9F68-C1A12C510AE3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FC134-30B7-4FD6-A27C-486299A5866F}">
      <dsp:nvSpPr>
        <dsp:cNvPr id="0" name=""/>
        <dsp:cNvSpPr/>
      </dsp:nvSpPr>
      <dsp:spPr>
        <a:xfrm>
          <a:off x="1867780" y="-27639"/>
          <a:ext cx="4494039" cy="4494039"/>
        </a:xfrm>
        <a:prstGeom prst="circularArrow">
          <a:avLst>
            <a:gd name="adj1" fmla="val 5544"/>
            <a:gd name="adj2" fmla="val 330680"/>
            <a:gd name="adj3" fmla="val 13765712"/>
            <a:gd name="adj4" fmla="val 17392183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39933E-BCF4-456A-AEA9-67FCDCF1E773}">
      <dsp:nvSpPr>
        <dsp:cNvPr id="0" name=""/>
        <dsp:cNvSpPr/>
      </dsp:nvSpPr>
      <dsp:spPr>
        <a:xfrm>
          <a:off x="3057971" y="1135"/>
          <a:ext cx="2113657" cy="1056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eorgia" panose="02040502050405020303" pitchFamily="18" charset="0"/>
            </a:rPr>
            <a:t>1.Наблюдение.</a:t>
          </a:r>
          <a:endParaRPr lang="ru-RU" sz="2000" kern="1200" dirty="0">
            <a:latin typeface="Georgia" panose="02040502050405020303" pitchFamily="18" charset="0"/>
          </a:endParaRPr>
        </a:p>
      </dsp:txBody>
      <dsp:txXfrm>
        <a:off x="3109561" y="52725"/>
        <a:ext cx="2010477" cy="953648"/>
      </dsp:txXfrm>
    </dsp:sp>
    <dsp:sp modelId="{81335CB3-28F4-4A26-8B74-E0FEE973D38D}">
      <dsp:nvSpPr>
        <dsp:cNvPr id="0" name=""/>
        <dsp:cNvSpPr/>
      </dsp:nvSpPr>
      <dsp:spPr>
        <a:xfrm>
          <a:off x="4880609" y="1325359"/>
          <a:ext cx="2113657" cy="1056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eorgia" panose="02040502050405020303" pitchFamily="18" charset="0"/>
            </a:rPr>
            <a:t>2.Подвижные игры.</a:t>
          </a:r>
          <a:endParaRPr lang="ru-RU" sz="2000" kern="1200" dirty="0">
            <a:latin typeface="Georgia" panose="02040502050405020303" pitchFamily="18" charset="0"/>
          </a:endParaRPr>
        </a:p>
      </dsp:txBody>
      <dsp:txXfrm>
        <a:off x="4932199" y="1376949"/>
        <a:ext cx="2010477" cy="953648"/>
      </dsp:txXfrm>
    </dsp:sp>
    <dsp:sp modelId="{B1EBE086-8CF1-449E-B029-4A180623CAFD}">
      <dsp:nvSpPr>
        <dsp:cNvPr id="0" name=""/>
        <dsp:cNvSpPr/>
      </dsp:nvSpPr>
      <dsp:spPr>
        <a:xfrm>
          <a:off x="4184423" y="3467998"/>
          <a:ext cx="2113657" cy="1056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eorgia" panose="02040502050405020303" pitchFamily="18" charset="0"/>
            </a:rPr>
            <a:t>3.Индивидуальная работа с детьми.</a:t>
          </a:r>
          <a:endParaRPr lang="ru-RU" sz="1000" kern="1200" dirty="0"/>
        </a:p>
      </dsp:txBody>
      <dsp:txXfrm>
        <a:off x="4236013" y="3519588"/>
        <a:ext cx="2010477" cy="953648"/>
      </dsp:txXfrm>
    </dsp:sp>
    <dsp:sp modelId="{E270ACE4-7210-46E4-A297-C0FB8B73FE7C}">
      <dsp:nvSpPr>
        <dsp:cNvPr id="0" name=""/>
        <dsp:cNvSpPr/>
      </dsp:nvSpPr>
      <dsp:spPr>
        <a:xfrm>
          <a:off x="1931519" y="3467998"/>
          <a:ext cx="2113657" cy="1056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eorgia" panose="02040502050405020303" pitchFamily="18" charset="0"/>
            </a:rPr>
            <a:t>4.Труд детей на участке.</a:t>
          </a:r>
          <a:endParaRPr lang="ru-RU" sz="2000" kern="1200" dirty="0">
            <a:latin typeface="Georgia" panose="02040502050405020303" pitchFamily="18" charset="0"/>
          </a:endParaRPr>
        </a:p>
      </dsp:txBody>
      <dsp:txXfrm>
        <a:off x="1983109" y="3519588"/>
        <a:ext cx="2010477" cy="953648"/>
      </dsp:txXfrm>
    </dsp:sp>
    <dsp:sp modelId="{FD7EE2D9-A163-4D72-9F68-C1A12C510AE3}">
      <dsp:nvSpPr>
        <dsp:cNvPr id="0" name=""/>
        <dsp:cNvSpPr/>
      </dsp:nvSpPr>
      <dsp:spPr>
        <a:xfrm>
          <a:off x="1235333" y="1325359"/>
          <a:ext cx="2113657" cy="1056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eorgia" panose="02040502050405020303" pitchFamily="18" charset="0"/>
            </a:rPr>
            <a:t>5.Самостоятельная игровая деятельность.</a:t>
          </a:r>
          <a:endParaRPr lang="ru-RU" sz="2000" kern="1200" dirty="0">
            <a:latin typeface="Georgia" panose="02040502050405020303" pitchFamily="18" charset="0"/>
          </a:endParaRPr>
        </a:p>
      </dsp:txBody>
      <dsp:txXfrm>
        <a:off x="1286923" y="1376949"/>
        <a:ext cx="2010477" cy="953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47497-010E-4B66-AF08-297F95E8D69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36681-A2F7-4588-9003-AD2AC03F8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74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36681-A2F7-4588-9003-AD2AC03F8A6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09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42C99-A660-45B5-8D09-FE69C65F0D8D}" type="datetimeFigureOut">
              <a:rPr lang="ru-RU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B5528-90A0-406D-B9AC-33FA2D2E7C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75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35E93-C4AC-4540-BEE6-F6429056CC3D}" type="datetimeFigureOut">
              <a:rPr lang="ru-RU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0F63F-2750-4DF3-B086-A6748ED195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0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AE92-0F49-4227-B726-35F7F025FABA}" type="datetimeFigureOut">
              <a:rPr lang="ru-RU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5650F-E42B-482E-B6FD-01377B18B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97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C9616-1E9F-4059-B5A1-32538C4BD8E0}" type="datetimeFigureOut">
              <a:rPr lang="ru-RU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8EE75-216E-4BD8-8A13-3CD0DD48F1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63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69A32-152E-4FF9-983B-6F700EAD176F}" type="datetimeFigureOut">
              <a:rPr lang="ru-RU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176B1-353D-44AA-A162-EE8A760EAE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14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CCFFFF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7FAA06-6490-4779-837C-D79A01CCA491}" type="datetimeFigureOut">
              <a:rPr lang="ru-RU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2ED68F-EEDC-4048-BDDF-7A978913C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331640" y="4149080"/>
            <a:ext cx="3672408" cy="14401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Подготовила воспитатель </a:t>
            </a:r>
            <a:endParaRPr lang="ru-RU" sz="2000" dirty="0" smtClean="0">
              <a:solidFill>
                <a:schemeClr val="bg1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п</a:t>
            </a:r>
            <a:r>
              <a:rPr lang="ru-RU" sz="2000" smtClean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ервой 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квалификационной категории: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000" dirty="0" err="1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Шуперт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 В.Н.</a:t>
            </a:r>
          </a:p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2152430"/>
            <a:ext cx="6192688" cy="13849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СТРУКТУРА ПРОГУЛКИ В ПОДГОТОВИТЕЛЬНОЙ К ШКОЛЕ ГРУППЕ № 3</a:t>
            </a:r>
            <a:endParaRPr lang="ru-RU" sz="28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РАБОТА\ПРЕЗЕНТАЦИЯ ПРОГУЛКА\20210323_164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7805" y="404723"/>
            <a:ext cx="2304721" cy="172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D:\РАБОТА\ПРЕЗЕНТАЦИЯ ПРОГУЛКА\20210401_111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r="11136" b="28877"/>
          <a:stretch/>
        </p:blipFill>
        <p:spPr bwMode="auto">
          <a:xfrm>
            <a:off x="251520" y="476672"/>
            <a:ext cx="2763712" cy="18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ТА\ПРЕЗЕНТАЦИЯ ПРОГУЛКА\20210406_161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64704"/>
            <a:ext cx="3048406" cy="228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ТА\ПРЕЗЕНТАЦИЯ ПРОГУЛКА\20210402_1640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8" b="15832"/>
          <a:stretch/>
        </p:blipFill>
        <p:spPr bwMode="auto">
          <a:xfrm>
            <a:off x="3419873" y="3591182"/>
            <a:ext cx="2890128" cy="233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ТА\ПРЕЗЕНТАЦИЯ ПРОГУЛКА\20210401_112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02886"/>
            <a:ext cx="2903702" cy="217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algn="l"/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В сырую, дождливую погоду (особенно весной и осенью) следует организовать малоподвижные игры, которые не требуют большого пространства.</a:t>
            </a:r>
            <a:b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sz="20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3074" name="Picture 2" descr="D:\РАБОТА\ПРЕЗЕНТАЦИЯ ПРОГУЛКА\20210401_1112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5"/>
          <a:stretch/>
        </p:blipFill>
        <p:spPr bwMode="auto">
          <a:xfrm>
            <a:off x="380336" y="1196752"/>
            <a:ext cx="2160240" cy="187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ТА\ПРЕЗЕНТАЦИЯ ПРОГУЛКА\20210401_113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180" y="3523270"/>
            <a:ext cx="2097247" cy="1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РАБОТА\ПРЕЗЕНТАЦИЯ ПРОГУЛКА\IMG-6becba21926decb842cc6877d38eb58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90998"/>
            <a:ext cx="1456928" cy="19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РАБОТА\ПРЕЗЕНТАЦИЯ ПРОГУЛКА\IMG-1948c9423a7c6d4e18b0e302e5399581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64" y="1173520"/>
            <a:ext cx="2867273" cy="215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РАБОТА\ПРЕЗЕНТАЦИЯ ПРОГУЛКА\20210407_1127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4062" r="23701" b="7434"/>
          <a:stretch/>
        </p:blipFill>
        <p:spPr bwMode="auto">
          <a:xfrm>
            <a:off x="4259691" y="3349137"/>
            <a:ext cx="20523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РАБОТА\ПРЕЗЕНТАЦИЯ ПРОГУЛКА\20210212_1126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59513"/>
            <a:ext cx="2543735" cy="190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4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440160"/>
          </a:xfrm>
        </p:spPr>
        <p:txBody>
          <a:bodyPr/>
          <a:lstStyle/>
          <a:p>
            <a:pPr algn="l"/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В старшей и подготовительной группе проводятся игры-эстафеты, спортивные игры, игры с элементами соревнования.</a:t>
            </a:r>
            <a:r>
              <a:rPr lang="ru-RU" sz="4000" dirty="0">
                <a:latin typeface="Georgia" panose="02040502050405020303" pitchFamily="18" charset="0"/>
              </a:rPr>
              <a:t/>
            </a:r>
            <a:br>
              <a:rPr lang="ru-RU" sz="4000" dirty="0">
                <a:latin typeface="Georgia" panose="02040502050405020303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Во время прогулок могут быть широко использованы бессюжетные народные игры с предметами. Такие  как  </a:t>
            </a:r>
            <a:r>
              <a:rPr lang="ru-RU" sz="1600" dirty="0" err="1">
                <a:solidFill>
                  <a:srgbClr val="C00000"/>
                </a:solidFill>
                <a:latin typeface="Georgia" panose="02040502050405020303" pitchFamily="18" charset="0"/>
              </a:rPr>
              <a:t>кольцеброс</a:t>
            </a:r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, кегли.  В старших группах  элементы спортивных игр. Волейбол, баскетбол, городки, бадминтон, настольный теннис, футбол, хоккей. В жаркую погоду проводятся игры с водой.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D:\РАБОТА\ПРЕЗЕНТАЦИЯ ПРОГУЛКА\20210402_155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4" t="14024" r="19748" b="31854"/>
          <a:stretch/>
        </p:blipFill>
        <p:spPr bwMode="auto">
          <a:xfrm rot="10800000">
            <a:off x="179509" y="1788252"/>
            <a:ext cx="2013979" cy="19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ТА\ПРЕЗЕНТАЦИЯ ПРОГУЛКА\20210405_1148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8" b="9597"/>
          <a:stretch/>
        </p:blipFill>
        <p:spPr bwMode="auto">
          <a:xfrm>
            <a:off x="2483768" y="1746770"/>
            <a:ext cx="214086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РАБОТА\ПРЕЗЕНТАЦИЯ ПРОГУЛКА\20210405_1153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40"/>
          <a:stretch/>
        </p:blipFill>
        <p:spPr bwMode="auto">
          <a:xfrm>
            <a:off x="4773527" y="1468646"/>
            <a:ext cx="196856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РАБОТА\ПРЕЗЕНТАЦИЯ ПРОГУЛКА\20210408_1625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56792"/>
            <a:ext cx="2011819" cy="169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РАБОТА\ПРЕЗЕНТАЦИЯ ПРОГУЛКА\20210408_16444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16225" b="21949"/>
          <a:stretch/>
        </p:blipFill>
        <p:spPr bwMode="auto">
          <a:xfrm>
            <a:off x="1835696" y="3717032"/>
            <a:ext cx="2241520" cy="172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РАБОТА\ПРЕЗЕНТАЦИЯ ПРОГУЛКА\20210401_11423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 t="11626" r="24975" b="10771"/>
          <a:stretch/>
        </p:blipFill>
        <p:spPr bwMode="auto">
          <a:xfrm rot="5400000">
            <a:off x="4284854" y="4076186"/>
            <a:ext cx="1930403" cy="17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41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544" y="684377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Трудовые поручения: привлечение детей к сбору игрушек, оказание посильной помощи в наведении порядка на площадке (сбор листвы, расчистка дорожек от снега, уход за посадками). Трудовая деятельность должна вызывать радость от ощущения значимости проделанной работы.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8864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</a:rPr>
              <a:t>Трудовые поручения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3"/>
          <a:stretch/>
        </p:blipFill>
        <p:spPr bwMode="auto">
          <a:xfrm>
            <a:off x="251520" y="1903498"/>
            <a:ext cx="1872208" cy="181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21"/>
          <a:stretch/>
        </p:blipFill>
        <p:spPr bwMode="auto">
          <a:xfrm>
            <a:off x="3203881" y="1942114"/>
            <a:ext cx="1944149" cy="173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249" y="1906802"/>
            <a:ext cx="1519638" cy="202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D:\РАБОТА\ПРЕЗЕНТАЦИЯ ПРОГУЛКА\20210125_1130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6" t="10481" r="19030" b="19577"/>
          <a:stretch/>
        </p:blipFill>
        <p:spPr bwMode="auto">
          <a:xfrm>
            <a:off x="1907704" y="3861112"/>
            <a:ext cx="2099997" cy="17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РАБОТА\ПРЕЗЕНТАЦИЯ ПРОГУЛКА\20210125_1130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7" b="31642"/>
          <a:stretch/>
        </p:blipFill>
        <p:spPr bwMode="auto">
          <a:xfrm>
            <a:off x="4364865" y="4221088"/>
            <a:ext cx="220818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1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888" y="764704"/>
            <a:ext cx="87849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Предметы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и материалы необходимые для проведения занятий на улице воспитатель определяет исходя из плана проведения прогулки. 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По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сезонам привлекаются различные варианты выносного материала. Правильный подбор дополнительного оборудования и инструментов способствует развитию положительной мотивации ребят к познавательной деятельности, физической активности, тяги к труду.</a:t>
            </a:r>
          </a:p>
          <a:p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Для песочницы: совочки, ведёрки, формочки, ситечки, 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машинки.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Для украшения построек из песка пригодятся флажки, кубики, пластиковые окошки и др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Для подвижных игр и спортивных упражнений: наборы для лапты, городков, маски, кегли, мячи, скакалки, 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обручи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, в зимнее время — санки и ледянки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Для наблюдений: сачки-ветроуказатели, вертушки, цветные стёкла (безопасные, лучше пластиковые), солнцезащитные очки, лупы.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260648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</a:rPr>
              <a:t>Выносной материал для прогулок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52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960" y="332656"/>
            <a:ext cx="81369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 конце прогулки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дети собирают игрушки, оборудование. Перед входом в помещение они вытирают ноги. </a:t>
            </a:r>
            <a:r>
              <a:rPr lang="ru-RU" sz="20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Раздеваются,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аккуратно складывают и убирают вещи в шкафчики. Переобуваются, приводят </a:t>
            </a:r>
            <a:r>
              <a:rPr lang="ru-RU" sz="20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одежду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и прическу в порядок и идут в группу.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 </a:t>
            </a:r>
            <a:endParaRPr lang="ru-RU" sz="20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3172976"/>
            <a:ext cx="5832648" cy="120032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Georgia" panose="02040502050405020303" pitchFamily="18" charset="0"/>
              </a:rPr>
              <a:t>СПАСИБО ЗА ВНИМАНИЕ</a:t>
            </a:r>
            <a:endParaRPr lang="ru-RU" sz="3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2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640960" cy="4824536"/>
          </a:xfrm>
        </p:spPr>
        <p:txBody>
          <a:bodyPr/>
          <a:lstStyle/>
          <a:p>
            <a:pPr marL="0" indent="0">
              <a:buNone/>
            </a:pPr>
            <a:r>
              <a:rPr lang="ru-RU" sz="27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Согласно </a:t>
            </a:r>
            <a:r>
              <a:rPr lang="ru-RU" sz="2700" dirty="0">
                <a:solidFill>
                  <a:srgbClr val="C00000"/>
                </a:solidFill>
                <a:latin typeface="Georgia" panose="02040502050405020303" pitchFamily="18" charset="0"/>
              </a:rPr>
              <a:t>Федеральному государственному образовательному стандарту (ФГОС), обучение детей в ДОУ ведётся по пяти направлениям: познавательное, физическое, художественное, речевое и коммуникативное развитие. Эти категории взаимосвязаны в образовательном процессе и реализуются в течение всего дня в детском саду. Правильная организация прогулок позволяет достичь цели по воспитанию </a:t>
            </a:r>
            <a:r>
              <a:rPr lang="ru-RU" sz="27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всесторонне </a:t>
            </a:r>
            <a:r>
              <a:rPr lang="ru-RU" sz="2700" dirty="0">
                <a:solidFill>
                  <a:srgbClr val="C00000"/>
                </a:solidFill>
                <a:latin typeface="Georgia" panose="02040502050405020303" pitchFamily="18" charset="0"/>
              </a:rPr>
              <a:t>развитой личности ребёнка, совершенствовать лучшие качества в нём.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61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143000"/>
          </a:xfrm>
        </p:spPr>
        <p:txBody>
          <a:bodyPr/>
          <a:lstStyle/>
          <a:p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Структура прогулки по ФГОС в </a:t>
            </a:r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ДОУ: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altLang="ru-RU" sz="4000" dirty="0" smtClean="0">
              <a:latin typeface="Georgia" panose="02040502050405020303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860245"/>
              </p:ext>
            </p:extLst>
          </p:nvPr>
        </p:nvGraphicFramePr>
        <p:xfrm>
          <a:off x="0" y="98072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solidFill>
                  <a:srgbClr val="800000"/>
                </a:solidFill>
                <a:latin typeface="Georgia" panose="02040502050405020303" pitchFamily="18" charset="0"/>
              </a:rPr>
              <a:t>Последовательность структурных компонентов прогулки может варьироваться в зависимости от вида предыдущего занятия. Если дети находились на занятии, требующем повышенной познавательной активности и умственного напряжения, то в начале прогулки целесообразно провести подвижные игры, пробежки, затем — наблюдения. Если до прогулки было физкультурное или музыкальное занятие, прогулка начинается с наблюдения или спокойной игры. Каждый из обязательных компонентов прогулки длится от 7 до 15 минут и осуществляется на фоне самостоятельной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8663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latin typeface="Georgia" panose="02040502050405020303" pitchFamily="18" charset="0"/>
              </a:rPr>
              <a:t>В нашей группе прогулка начинается с планирования, в котором отражаются все компоненты.</a:t>
            </a:r>
          </a:p>
          <a:p>
            <a:pPr algn="ctr"/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0" y="1077912"/>
            <a:ext cx="8879780" cy="523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4248472"/>
          </a:xfrm>
        </p:spPr>
        <p:txBody>
          <a:bodyPr/>
          <a:lstStyle/>
          <a:p>
            <a:pPr algn="l"/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П</a:t>
            </a: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еред </a:t>
            </a: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прогулкой, ребята наводят порядок в группе после образовательного блока. Убираются игрушки, материалы и пособия на свои </a:t>
            </a: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места.</a:t>
            </a:r>
            <a:b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Далее </a:t>
            </a: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дети идут в раздевалку и надевают одежду для прогулок на свежем воздухе. При этом воспитатель указывает на правильный порядок одевания и обращает внимание дошкольников на назначение того или иного предмета гардероба. </a:t>
            </a: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Выходя на прогулку, </a:t>
            </a: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дети (дежурные) </a:t>
            </a: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сами выносят игрушки и материал для игр и занятий на воздухе.</a:t>
            </a:r>
          </a:p>
        </p:txBody>
      </p:sp>
    </p:spTree>
    <p:extLst>
      <p:ext uri="{BB962C8B-B14F-4D97-AF65-F5344CB8AC3E}">
        <p14:creationId xmlns:p14="http://schemas.microsoft.com/office/powerpoint/2010/main" val="409366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543580"/>
            <a:ext cx="8804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Большое </a:t>
            </a:r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место на прогулках отводится наблюдениям (заранее планируемым) за природными явлениями и общественной жизнью. Наблюдения можно проводить с целой группой детей, с подгруппами, а также с отдельными малышами.</a:t>
            </a:r>
          </a:p>
          <a:p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В </a:t>
            </a:r>
            <a:r>
              <a:rPr lang="ru-RU" sz="1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старшем </a:t>
            </a:r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возрасте наблюдения должны составлять от 15 до 20 минут. Проводить их надо ежедневно, но каждый раз детям должны предлагаться разные объекты для рассмотрения</a:t>
            </a:r>
            <a:r>
              <a:rPr lang="ru-RU" sz="1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Наблюдение — это процесс изучения объектов и явлений природы путём сенсорного восприятия, выявления качеств и свойств, сравнения, обобщения, установления связей.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5320" y="2036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Georgia" panose="02040502050405020303" pitchFamily="18" charset="0"/>
              </a:rPr>
              <a:t>Наблюдение</a:t>
            </a:r>
            <a:r>
              <a:rPr lang="ru-RU" sz="2800" b="1" dirty="0" smtClean="0">
                <a:latin typeface="Georgia" panose="02040502050405020303" pitchFamily="18" charset="0"/>
              </a:rPr>
              <a:t>.</a:t>
            </a:r>
            <a:endParaRPr lang="ru-RU" sz="2800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D:\РАБОТА\ПРЕЗЕНТАЦИЯ ПРОГУЛКА\20210212_112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271" y="8841556"/>
            <a:ext cx="28116213" cy="2108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ТА\ПРЕЗЕНТАЦИЯ ПРОГУЛКА\20210323_1628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27"/>
          <a:stretch/>
        </p:blipFill>
        <p:spPr bwMode="auto">
          <a:xfrm rot="5400000">
            <a:off x="1126385" y="2390926"/>
            <a:ext cx="1882302" cy="22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ТА\ПРЕЗЕНТАЦИЯ ПРОГУЛКА\20210323_1629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271" y="8841556"/>
            <a:ext cx="28116213" cy="2108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АБОТА\ПРЕЗЕНТАЦИЯ ПРОГУЛКА\20210115_1104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271" y="8841556"/>
            <a:ext cx="28116213" cy="2108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РАБОТА\ПРЕЗЕНТАЦИЯ ПРОГУЛКА\20210115_1105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271" y="8841556"/>
            <a:ext cx="28116213" cy="2108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РАБОТА\ПРЕЗЕНТАЦИЯ ПРОГУЛКА\20210401_1142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t="10912"/>
          <a:stretch/>
        </p:blipFill>
        <p:spPr bwMode="auto">
          <a:xfrm rot="5400000">
            <a:off x="7278035" y="2814375"/>
            <a:ext cx="190038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РАБОТА\ПРЕЗЕНТАЦИЯ ПРОГУЛКА\20210407_11062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8" t="19217" r="20411"/>
          <a:stretch/>
        </p:blipFill>
        <p:spPr bwMode="auto">
          <a:xfrm>
            <a:off x="2343984" y="4564582"/>
            <a:ext cx="1728192" cy="19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РАБОТА\ПРЕЗЕНТАЦИЯ ПРОГУЛКА\20210408_1617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30343"/>
            <a:ext cx="2469362" cy="18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74" r="2951"/>
          <a:stretch/>
        </p:blipFill>
        <p:spPr bwMode="auto">
          <a:xfrm>
            <a:off x="4393456" y="4520652"/>
            <a:ext cx="1730071" cy="19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0008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Georgia" panose="02040502050405020303" pitchFamily="18" charset="0"/>
              </a:rPr>
              <a:t>Опыты и эксперименты</a:t>
            </a:r>
            <a:endParaRPr lang="ru-RU" sz="3600" dirty="0">
              <a:latin typeface="Georgia" panose="02040502050405020303" pitchFamily="18" charset="0"/>
            </a:endParaRPr>
          </a:p>
        </p:txBody>
      </p:sp>
      <p:pic>
        <p:nvPicPr>
          <p:cNvPr id="3" name="Picture 3" descr="D:\РАБОТА\ПРЕЗЕНТАЦИЯ ПРОГУЛКА\IMG-15815300c891775b3d09ece357056488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3"/>
          <a:stretch/>
        </p:blipFill>
        <p:spPr bwMode="auto">
          <a:xfrm>
            <a:off x="5796135" y="2250392"/>
            <a:ext cx="2088787" cy="167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:\РАБОТА\ПРЕЗЕНТАЦИЯ ПРОГУЛКА\20210115_110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0" y="2267754"/>
            <a:ext cx="2210736" cy="165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РАБОТА\ПРЕЗЕНТАЦИЯ ПРОГУЛКА\20210115_1105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50392"/>
            <a:ext cx="2233928" cy="167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88234"/>
            <a:ext cx="8964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Работа с детьми 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дошкольного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возраста направлена 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на расширение представлений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детей о явлениях и объектах окружающего 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мира. Основные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задачи, которые решает педагог в процессе 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экспериментирования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дошкольного возраста направлена на 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уточнение всего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спектра свойств и признаков объектов и предметов, взаимосвязи 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и взаимозависимости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объектов и явлений.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Picture 4" descr="D:\РАБОТА\ПРЕЗЕНТАЦИЯ ПРОГУЛКА\20210408_161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15" y="4149080"/>
            <a:ext cx="230425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0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8928992" cy="2592288"/>
          </a:xfrm>
        </p:spPr>
        <p:txBody>
          <a:bodyPr/>
          <a:lstStyle/>
          <a:p>
            <a:pPr algn="l"/>
            <a:r>
              <a:rPr lang="ru-RU" sz="1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Ведущее </a:t>
            </a:r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место на прогулке отводится играм, преимущественно подвижным. В них развиваются основные движения, снимается умственное напряжение от занятий, воспитываются моральные качества</a:t>
            </a:r>
            <a:r>
              <a:rPr lang="ru-RU" sz="1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  <a:br>
              <a:rPr lang="ru-RU" sz="1600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Время проведения подвижных игр и физических упражнений на утренней прогулке</a:t>
            </a:r>
            <a:r>
              <a:rPr lang="ru-RU" sz="1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:</a:t>
            </a:r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в старших и подготовительных  20-25 минут. </a:t>
            </a:r>
            <a:b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На вечерней прогулке</a:t>
            </a:r>
            <a:r>
              <a:rPr lang="ru-RU" sz="1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:</a:t>
            </a:r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Georgia" panose="02040502050405020303" pitchFamily="18" charset="0"/>
              </a:rPr>
              <a:t>в старших и подготовительных   12 -15 минут.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26064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Georgia" panose="02040502050405020303" pitchFamily="18" charset="0"/>
              </a:rPr>
              <a:t>Подвижные игры.</a:t>
            </a:r>
            <a:r>
              <a:rPr lang="ru-RU" sz="2800" dirty="0">
                <a:latin typeface="Georgia" panose="02040502050405020303" pitchFamily="18" charset="0"/>
              </a:rPr>
              <a:t/>
            </a:r>
            <a:br>
              <a:rPr lang="ru-RU" sz="2800" dirty="0">
                <a:latin typeface="Georgia" panose="02040502050405020303" pitchFamily="18" charset="0"/>
              </a:rPr>
            </a:br>
            <a:endParaRPr lang="ru-RU" sz="2800" dirty="0">
              <a:latin typeface="Georgia" panose="02040502050405020303" pitchFamily="18" charset="0"/>
            </a:endParaRPr>
          </a:p>
        </p:txBody>
      </p:sp>
      <p:pic>
        <p:nvPicPr>
          <p:cNvPr id="2050" name="Picture 2" descr="D:\РАБОТА\ПРЕЗЕНТАЦИЯ ПРОГУЛКА\20210406_162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r="18291"/>
          <a:stretch/>
        </p:blipFill>
        <p:spPr bwMode="auto">
          <a:xfrm rot="5400000">
            <a:off x="1111936" y="2857420"/>
            <a:ext cx="2208834" cy="191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ТА\ПРЕЗЕНТАЦИЯ ПРОГУЛКА\20210407_1106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2" t="28847" r="30196" b="26800"/>
          <a:stretch/>
        </p:blipFill>
        <p:spPr bwMode="auto">
          <a:xfrm>
            <a:off x="3527742" y="3645024"/>
            <a:ext cx="2391616" cy="225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D:\РАБОТА\ПРЕЗЕНТАЦИЯ ПРОГУЛКА\20210405_1147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32053" b="26888"/>
          <a:stretch/>
        </p:blipFill>
        <p:spPr bwMode="auto">
          <a:xfrm>
            <a:off x="6516216" y="2060848"/>
            <a:ext cx="2315633" cy="20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534</TotalTime>
  <Words>453</Words>
  <Application>Microsoft Office PowerPoint</Application>
  <PresentationFormat>Экран (4:3)</PresentationFormat>
  <Paragraphs>34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43335_shk</vt:lpstr>
      <vt:lpstr>Презентация PowerPoint</vt:lpstr>
      <vt:lpstr>Презентация PowerPoint</vt:lpstr>
      <vt:lpstr>Структура прогулки по ФГОС в ДОУ: </vt:lpstr>
      <vt:lpstr>Презентация PowerPoint</vt:lpstr>
      <vt:lpstr>Презентация PowerPoint</vt:lpstr>
      <vt:lpstr>Перед прогулкой, ребята наводят порядок в группе после образовательного блока. Убираются игрушки, материалы и пособия на свои места. Далее дети идут в раздевалку и надевают одежду для прогулок на свежем воздухе. При этом воспитатель указывает на правильный порядок одевания и обращает внимание дошкольников на назначение того или иного предмета гардероба.  Выходя на прогулку, дети (дежурные) сами выносят игрушки и материал для игр и занятий на воздухе.</vt:lpstr>
      <vt:lpstr>Презентация PowerPoint</vt:lpstr>
      <vt:lpstr>Презентация PowerPoint</vt:lpstr>
      <vt:lpstr>Ведущее место на прогулке отводится играм, преимущественно подвижным. В них развиваются основные движения, снимается умственное напряжение от занятий, воспитываются моральные качества. Время проведения подвижных игр и физических упражнений на утренней прогулке: в старших и подготовительных  20-25 минут.  На вечерней прогулке: в старших и подготовительных   12 -15 минут.  </vt:lpstr>
      <vt:lpstr>Презентация PowerPoint</vt:lpstr>
      <vt:lpstr>В сырую, дождливую погоду (особенно весной и осенью) следует организовать малоподвижные игры, которые не требуют большого пространства. </vt:lpstr>
      <vt:lpstr>В старшей и подготовительной группе проводятся игры-эстафеты, спортивные игры, игры с элементами соревнования. Во время прогулок могут быть широко использованы бессюжетные народные игры с предметами. Такие  как  кольцеброс, кегли.  В старших группах  элементы спортивных игр. Волейбол, баскетбол, городки, бадминтон, настольный теннис, футбол, хоккей. В жаркую погоду проводятся игры с водой. 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Богиня</dc:creator>
  <cp:lastModifiedBy>Василина</cp:lastModifiedBy>
  <cp:revision>29</cp:revision>
  <dcterms:created xsi:type="dcterms:W3CDTF">2017-09-24T05:02:14Z</dcterms:created>
  <dcterms:modified xsi:type="dcterms:W3CDTF">2023-10-16T14:03:17Z</dcterms:modified>
</cp:coreProperties>
</file>