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14"/>
  </p:notesMasterIdLst>
  <p:handoutMasterIdLst>
    <p:handoutMasterId r:id="rId15"/>
  </p:handoutMasterIdLst>
  <p:sldIdLst>
    <p:sldId id="285" r:id="rId2"/>
    <p:sldId id="289" r:id="rId3"/>
    <p:sldId id="290" r:id="rId4"/>
    <p:sldId id="302" r:id="rId5"/>
    <p:sldId id="303" r:id="rId6"/>
    <p:sldId id="292" r:id="rId7"/>
    <p:sldId id="294" r:id="rId8"/>
    <p:sldId id="297" r:id="rId9"/>
    <p:sldId id="304" r:id="rId10"/>
    <p:sldId id="293" r:id="rId11"/>
    <p:sldId id="295" r:id="rId12"/>
    <p:sldId id="29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50"/>
  </p:normalViewPr>
  <p:slideViewPr>
    <p:cSldViewPr snapToObjects="1">
      <p:cViewPr varScale="1">
        <p:scale>
          <a:sx n="109" d="100"/>
          <a:sy n="109" d="100"/>
        </p:scale>
        <p:origin x="67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66"/>
    </p:cViewPr>
  </p:sorterViewPr>
  <p:notesViewPr>
    <p:cSldViewPr snapToObject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3E29D-7FE6-4795-A96C-91C2816D1BEC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4DF66-F95F-464F-8668-C27F9872F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076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B4E2C-E6A4-484C-A232-7A222B570DC3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F8AE4-4EAB-4E4C-9777-635A82D8F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50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F8AE4-4EAB-4E4C-9777-635A82D8F4A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41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9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microsoft.com/office/2007/relationships/hdphoto" Target="../media/hdphoto9.wdp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microsoft.com/office/2007/relationships/hdphoto" Target="../media/hdphoto6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microsoft.com/office/2007/relationships/hdphoto" Target="../media/hdphoto8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78.png"/><Relationship Id="rId3" Type="http://schemas.openxmlformats.org/officeDocument/2006/relationships/image" Target="../media/image7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7.png"/><Relationship Id="rId2" Type="http://schemas.openxmlformats.org/officeDocument/2006/relationships/image" Target="../media/image38.png"/><Relationship Id="rId16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10.png"/><Relationship Id="rId15" Type="http://schemas.openxmlformats.org/officeDocument/2006/relationships/image" Target="../media/image11.png"/><Relationship Id="rId10" Type="http://schemas.openxmlformats.org/officeDocument/2006/relationships/image" Target="../media/image72.png"/><Relationship Id="rId19" Type="http://schemas.openxmlformats.org/officeDocument/2006/relationships/image" Target="../media/image37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9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1.wdp"/><Relationship Id="rId5" Type="http://schemas.openxmlformats.org/officeDocument/2006/relationships/image" Target="../media/image83.png"/><Relationship Id="rId4" Type="http://schemas.microsoft.com/office/2007/relationships/hdphoto" Target="../media/hdphoto10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288" y="2051372"/>
            <a:ext cx="11406876" cy="4041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280" y="764630"/>
            <a:ext cx="8858694" cy="497497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277749" y="260560"/>
            <a:ext cx="363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3. Для детей 3-4 лет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98710" y="6093370"/>
            <a:ext cx="3193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Иркутска детский сад № 89.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Грицик Т. В.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 rot="10800000" flipV="1">
            <a:off x="4655799" y="4487211"/>
            <a:ext cx="3312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all" spc="0" normalizeH="0" baseline="0" noProof="0" dirty="0" smtClean="0">
                <a:ln w="3175" cmpd="sng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Фрукты</a:t>
            </a:r>
            <a:endParaRPr kumimoji="0" lang="ru-RU" sz="5400" b="1" i="0" u="none" strike="noStrike" kern="1200" cap="none" spc="0" normalizeH="0" baseline="0" noProof="0" dirty="0">
              <a:ln w="3175" cmpd="sng"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2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то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290" y="2348850"/>
            <a:ext cx="10963081" cy="404809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0"/>
            <a:ext cx="22546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буду называть фрукт,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ты называй этот же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фрукт ласково.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(Яблоко</a:t>
            </a:r>
            <a:r>
              <a:rPr lang="ru-RU" sz="1400" i="1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я</a:t>
            </a: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блочко.</a:t>
            </a:r>
            <a:r>
              <a:rPr lang="ru-RU" sz="1400" i="1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Слива</a:t>
            </a:r>
            <a:r>
              <a:rPr lang="ru-RU" sz="1400" i="1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сливка</a:t>
            </a: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Лимон</a:t>
            </a:r>
            <a:r>
              <a:rPr lang="ru-RU" sz="1400" i="1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лимончик,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груша -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грушка</a:t>
            </a: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endParaRPr lang="ru-RU" sz="14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Лиз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626003" y="260560"/>
            <a:ext cx="2139881" cy="400541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5735950" y="260560"/>
            <a:ext cx="207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 </a:t>
            </a:r>
            <a:endParaRPr lang="ru-RU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гр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9047" y="2060810"/>
            <a:ext cx="877900" cy="1194920"/>
          </a:xfrm>
          <a:prstGeom prst="rect">
            <a:avLst/>
          </a:prstGeom>
        </p:spPr>
      </p:pic>
      <p:pic>
        <p:nvPicPr>
          <p:cNvPr id="40" name="яб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5964" y="4372897"/>
            <a:ext cx="1127858" cy="908383"/>
          </a:xfrm>
          <a:prstGeom prst="rect">
            <a:avLst/>
          </a:prstGeom>
        </p:spPr>
      </p:pic>
      <p:pic>
        <p:nvPicPr>
          <p:cNvPr id="41" name="сл"/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9494" y="2856847"/>
            <a:ext cx="1128755" cy="797766"/>
          </a:xfrm>
          <a:prstGeom prst="rect">
            <a:avLst/>
          </a:prstGeom>
        </p:spPr>
      </p:pic>
      <p:pic>
        <p:nvPicPr>
          <p:cNvPr id="42" name="лим"/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056" y="4037308"/>
            <a:ext cx="1323868" cy="9572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63059" y="5077589"/>
            <a:ext cx="505810" cy="4073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807960" y="3395425"/>
            <a:ext cx="779959" cy="552295"/>
          </a:xfrm>
          <a:prstGeom prst="rect">
            <a:avLst/>
          </a:prstGeom>
        </p:spPr>
      </p:pic>
      <p:pic>
        <p:nvPicPr>
          <p:cNvPr id="13" name="лим"/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6118" y="4759055"/>
            <a:ext cx="761114" cy="550344"/>
          </a:xfrm>
          <a:prstGeom prst="rect">
            <a:avLst/>
          </a:prstGeom>
        </p:spPr>
      </p:pic>
      <p:pic>
        <p:nvPicPr>
          <p:cNvPr id="14" name="гр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8310" y="2397571"/>
            <a:ext cx="619530" cy="843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8950" y="5700701"/>
            <a:ext cx="1249788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2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" y="0"/>
            <a:ext cx="21354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растут фрукты?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 саду, на деревьях.)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овощи?</a:t>
            </a:r>
            <a:r>
              <a:rPr lang="ru-RU" sz="14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i="1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огороде, на грядках).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Правильно. 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Назови фрукт и его цвет. </a:t>
            </a:r>
          </a:p>
          <a:p>
            <a:pPr algn="just">
              <a:spcAft>
                <a:spcPts val="0"/>
              </a:spcAft>
            </a:pPr>
            <a:r>
              <a:rPr lang="ru-RU" sz="1400" i="1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</a:t>
            </a: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еленая груша,</a:t>
            </a:r>
            <a:r>
              <a:rPr lang="ru-RU" sz="1400" i="1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жёлтый </a:t>
            </a:r>
          </a:p>
          <a:p>
            <a:pPr algn="just">
              <a:spcAft>
                <a:spcPts val="0"/>
              </a:spcAft>
            </a:pPr>
            <a:r>
              <a:rPr lang="ru-RU" sz="1400" i="1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лимон </a:t>
            </a: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т.д.)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Что положили в корзинку?</a:t>
            </a:r>
            <a:r>
              <a:rPr lang="ru-RU" sz="14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Фрукты.)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4295750" y="291224"/>
            <a:ext cx="409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фрукты в корзинку»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(нажми на них)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937" y="2450314"/>
            <a:ext cx="10943268" cy="4035902"/>
          </a:xfrm>
          <a:prstGeom prst="rect">
            <a:avLst/>
          </a:prstGeom>
        </p:spPr>
      </p:pic>
      <p:pic>
        <p:nvPicPr>
          <p:cNvPr id="6" name="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9912530" y="408731"/>
            <a:ext cx="2139881" cy="4005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64190" y="1294150"/>
            <a:ext cx="2548349" cy="21093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79439" y="1934798"/>
            <a:ext cx="1518036" cy="21459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25159" y="2786233"/>
            <a:ext cx="775220" cy="6661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85779" y="3683000"/>
            <a:ext cx="911057" cy="744923"/>
          </a:xfrm>
          <a:prstGeom prst="rect">
            <a:avLst/>
          </a:prstGeom>
        </p:spPr>
      </p:pic>
      <p:pic>
        <p:nvPicPr>
          <p:cNvPr id="20" name="корз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82628" y="4250707"/>
            <a:ext cx="2389839" cy="2066723"/>
          </a:xfrm>
          <a:prstGeom prst="rect">
            <a:avLst/>
          </a:prstGeom>
        </p:spPr>
      </p:pic>
      <p:pic>
        <p:nvPicPr>
          <p:cNvPr id="15" name="лим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36702" y="3626025"/>
            <a:ext cx="786452" cy="701101"/>
          </a:xfrm>
          <a:prstGeom prst="rect">
            <a:avLst/>
          </a:prstGeom>
        </p:spPr>
      </p:pic>
      <p:pic>
        <p:nvPicPr>
          <p:cNvPr id="16" name="ябл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044557" y="3988843"/>
            <a:ext cx="786452" cy="646232"/>
          </a:xfrm>
          <a:prstGeom prst="rect">
            <a:avLst/>
          </a:prstGeom>
        </p:spPr>
      </p:pic>
      <p:pic>
        <p:nvPicPr>
          <p:cNvPr id="12" name="сл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377133" y="5366200"/>
            <a:ext cx="695004" cy="493819"/>
          </a:xfrm>
          <a:prstGeom prst="rect">
            <a:avLst/>
          </a:prstGeom>
        </p:spPr>
      </p:pic>
      <p:pic>
        <p:nvPicPr>
          <p:cNvPr id="8" name="гр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543670" y="3634319"/>
            <a:ext cx="688908" cy="9144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61056" y="4802723"/>
            <a:ext cx="1554615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6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4.81481E-6 L -6.04167E-6 4.81481E-6 C -0.00417 0.00023 -0.00834 0.00023 -0.01251 0.00115 C -0.01355 0.00139 -0.01433 0.00324 -0.01537 0.0037 C -0.02162 0.00694 -0.02722 0.00833 -0.0336 0.01018 L -0.04011 0.01412 L -0.04232 0.01551 C -0.04519 0.0206 -0.04219 0.01597 -0.04597 0.01921 C -0.05092 0.02384 -0.0448 0.0206 -0.05183 0.02314 C -0.05378 0.025 -0.05573 0.02615 -0.05756 0.02847 L -0.06198 0.03356 C -0.06264 0.03449 -0.06342 0.03541 -0.0642 0.03611 C -0.06537 0.0375 -0.0668 0.03819 -0.06784 0.04004 C -0.06849 0.04143 -0.06928 0.04259 -0.06993 0.04398 C -0.07058 0.04514 -0.07084 0.04676 -0.07149 0.04791 C -0.07279 0.05023 -0.07409 0.05069 -0.07579 0.05162 C -0.07943 0.06134 -0.07474 0.04953 -0.07943 0.05949 C -0.08243 0.06597 -0.07904 0.06111 -0.08308 0.06597 C -0.08425 0.06898 -0.0849 0.07152 -0.08672 0.07361 C -0.08829 0.07569 -0.09011 0.07662 -0.0918 0.07754 C -0.09558 0.08426 -0.09076 0.07639 -0.09545 0.08148 C -0.10053 0.0868 -0.09297 0.08171 -0.09909 0.08541 L -0.10274 0.09189 C -0.10352 0.09305 -0.10443 0.09421 -0.10495 0.09583 C -0.10678 0.10069 -0.10573 0.09861 -0.10782 0.10231 C -0.10834 0.10393 -0.10873 0.10578 -0.10925 0.1074 C -0.11016 0.11018 -0.1112 0.1125 -0.11224 0.11527 C -0.11277 0.11643 -0.11316 0.11782 -0.11368 0.11898 C -0.11446 0.12083 -0.11511 0.12245 -0.11589 0.1243 C -0.11641 0.12546 -0.11667 0.12708 -0.11732 0.12824 C -0.11797 0.12916 -0.11889 0.12963 -0.11954 0.13078 C -0.1224 0.13564 -0.12071 0.13495 -0.12318 0.13842 C -0.12383 0.13958 -0.12527 0.1412 -0.12527 0.1412 L -0.12527 0.1412 " pathEditMode="relative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4.81481E-6 L 8.67362E-19 4.81481E-6 L -0.0375 0.00255 C -0.03932 0.00278 -0.04101 0.00347 -0.0427 0.0037 C -0.05677 0.00717 -0.03906 0.00255 -0.05664 0.00764 C -0.07109 0.01204 -0.05039 0.00532 -0.06914 0.01042 C -0.07539 0.01204 -0.07968 0.01366 -0.08528 0.01551 C -0.08802 0.01782 -0.09049 0.02338 -0.09349 0.02222 C -0.097 0.0206 -0.0983 0.01204 -0.10156 0.00903 C -0.10286 0.00787 -0.10442 0.00995 -0.10599 0.01042 C -0.11484 0.01991 -0.10351 0.00856 -0.11471 0.0169 C -0.11823 0.01944 -0.11836 0.02153 -0.12135 0.02477 C -0.12226 0.02569 -0.1233 0.02662 -0.12435 0.02731 C -0.12578 0.02847 -0.12747 0.02847 -0.12877 0.03009 C -0.13203 0.0338 -0.13007 0.03194 -0.13463 0.03518 C -0.13515 0.03657 -0.13541 0.03819 -0.13606 0.03912 C -0.13711 0.04051 -0.13854 0.04074 -0.13971 0.04167 C -0.14518 0.04606 -0.14036 0.04305 -0.14492 0.0456 C -0.14948 0.0537 -0.14687 0.05162 -0.15221 0.05347 L -0.15807 0.0588 C -0.15911 0.05972 -0.16002 0.06088 -0.16106 0.06134 C -0.16185 0.0618 -0.1625 0.06204 -0.16328 0.06273 C -0.16432 0.06342 -0.16523 0.06458 -0.16627 0.06528 C -0.16718 0.06597 -0.16823 0.0662 -0.16914 0.06667 C -0.16992 0.0669 -0.17057 0.06759 -0.17135 0.06782 C -0.17239 0.06852 -0.1733 0.06875 -0.17435 0.06921 C -0.17656 0.07037 -0.17864 0.07222 -0.18086 0.07315 C -0.18294 0.07407 -0.18502 0.07407 -0.18685 0.07569 C -0.18776 0.07662 -0.18867 0.07778 -0.18971 0.07847 C -0.19166 0.07963 -0.19375 0.07986 -0.19557 0.08102 L -0.20221 0.08495 L -0.20442 0.08634 C -0.2052 0.08657 -0.20586 0.08727 -0.20664 0.0875 C -0.21158 0.08981 -0.20768 0.08773 -0.21328 0.09143 C -0.21601 0.09329 -0.21484 0.09167 -0.21614 0.09421 L -0.21614 0.09421 " pathEditMode="relative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1389 L 0.00013 -0.01366 C -0.00247 -0.01482 -0.00508 -0.01551 -0.00768 -0.01667 C -0.0095 -0.01736 -0.0112 -0.01829 -0.01302 -0.01898 C -0.0138 -0.01945 -0.01445 -0.02014 -0.01536 -0.02037 C -0.0418 -0.02454 -0.02812 -0.0206 -0.04687 -0.02523 C -0.04805 -0.0257 -0.04948 -0.02616 -0.05065 -0.02662 C -0.05234 -0.02709 -0.0539 -0.02755 -0.05534 -0.02894 L -0.05989 -0.03403 C -0.06081 -0.03496 -0.06133 -0.03611 -0.06224 -0.03635 C -0.06341 -0.03681 -0.06992 -0.03912 -0.07213 -0.04028 C -0.07305 -0.04051 -0.0737 -0.04121 -0.07448 -0.04144 C -0.07578 -0.0419 -0.07708 -0.04213 -0.07825 -0.04283 C -0.07969 -0.04352 -0.08086 -0.04468 -0.08229 -0.04514 C -0.08346 -0.04584 -0.08489 -0.04584 -0.08607 -0.04653 C -0.08685 -0.04676 -0.0875 -0.04746 -0.08841 -0.04769 C -0.08958 -0.04838 -0.09101 -0.04861 -0.09219 -0.04908 C -0.09323 -0.04954 -0.09427 -0.04977 -0.09531 -0.05023 C -0.09739 -0.0507 -0.09935 -0.05093 -0.10143 -0.05139 C -0.10377 -0.05209 -0.10612 -0.05324 -0.10833 -0.05394 C -0.11224 -0.0551 -0.11758 -0.05579 -0.12148 -0.05648 C -0.12656 -0.05926 -0.12018 -0.05602 -0.12982 -0.0588 C -0.13073 -0.05903 -0.13138 -0.05996 -0.13216 -0.06019 C -0.13463 -0.06111 -0.13724 -0.06181 -0.13984 -0.06273 C -0.14154 -0.0632 -0.14336 -0.06459 -0.14518 -0.06528 C -0.1487 -0.06644 -0.15612 -0.06736 -0.15898 -0.0676 C -0.16029 -0.06806 -0.16159 -0.06829 -0.16276 -0.06898 C -0.16497 -0.06968 -0.16693 -0.0713 -0.16901 -0.07153 C -0.18125 -0.07246 -0.19349 -0.07223 -0.20586 -0.07269 C -0.20716 -0.07338 -0.21002 -0.075 -0.2112 -0.07523 C -0.21432 -0.07547 -0.21732 -0.07523 -0.22044 -0.07523 L -0.22109 -0.07616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-0.04388 0.00347 C -0.0474 0.0037 -0.05105 0.00486 -0.05469 0.00509 C -0.06159 0.00602 -0.06849 0.00648 -0.07539 0.00694 C -0.07774 0.00764 -0.08021 0.0081 -0.08269 0.00903 C -0.0836 0.00926 -0.08451 0.01018 -0.08542 0.01065 C -0.08672 0.01134 -0.08789 0.0118 -0.08907 0.0125 C -0.09545 0.01551 -0.09115 0.01296 -0.09623 0.0162 C -0.10248 0.02685 -0.09453 0.01412 -0.10052 0.02176 C -0.10131 0.02268 -0.10196 0.025 -0.10274 0.02546 C -0.1043 0.02662 -0.10599 0.02662 -0.10782 0.02708 C -0.11042 0.0294 -0.10951 0.02824 -0.11198 0.03264 C -0.11302 0.03472 -0.11381 0.03727 -0.11485 0.03819 C -0.11667 0.03981 -0.11875 0.03958 -0.12058 0.04004 C -0.12136 0.0412 -0.12201 0.04282 -0.12279 0.04375 C -0.12422 0.04537 -0.12904 0.04699 -0.12995 0.04722 C -0.13177 0.0493 -0.13373 0.05162 -0.13568 0.05278 C -0.13802 0.05486 -0.13972 0.05532 -0.14219 0.05671 C -0.15196 0.0669 -0.13972 0.05486 -0.14935 0.0618 C -0.15586 0.06713 -0.15013 0.06389 -0.15573 0.06944 C -0.15716 0.0706 -0.16081 0.07222 -0.16224 0.07291 C -0.16289 0.07361 -0.16368 0.0743 -0.16446 0.075 C -0.16615 0.07986 -0.16628 0.08032 -0.1694 0.08403 C -0.17084 0.08565 -0.17227 0.08657 -0.1737 0.08796 C -0.17448 0.08819 -0.17526 0.08866 -0.17591 0.08958 C -0.178 0.09352 -0.17826 0.09398 -0.18099 0.09699 C -0.18151 0.09768 -0.1823 0.09791 -0.18295 0.09861 C -0.18399 0.1 -0.1849 0.10162 -0.18594 0.10254 C -0.18724 0.1037 -0.18881 0.10486 -0.19024 0.10602 C -0.19323 0.10926 -0.19493 0.11088 -0.19805 0.11366 C -0.2 0.11481 -0.20196 0.11551 -0.20378 0.11713 C -0.20664 0.11944 -0.2073 0.12037 -0.21107 0.1206 C -0.22344 0.12176 -0.23581 0.12199 -0.24831 0.12268 C -0.24948 0.12384 -0.25052 0.12616 -0.25196 0.12616 C -0.33334 0.12616 -0.31472 0.13102 -0.35091 0.1206 C -0.3625 0.11227 -0.3474 0.12222 -0.36667 0.11528 C -0.3681 0.11481 -0.36953 0.11296 -0.37097 0.11157 C -0.37175 0.11088 -0.3724 0.11041 -0.37305 0.10972 C -0.37396 0.10903 -0.37709 0.10741 -0.37813 0.10602 C -0.37878 0.10509 -0.37943 0.10347 -0.38021 0.10254 C -0.38099 0.10162 -0.38177 0.10162 -0.38243 0.10046 C -0.38321 0.09953 -0.38373 0.09791 -0.38451 0.09699 C -0.38959 0.0912 -0.38763 0.09514 -0.3918 0.09143 C -0.39297 0.09051 -0.39401 0.08866 -0.39532 0.08796 C -0.40378 0.08194 -0.40769 0.08333 -0.41758 0.08241 C -0.41862 0.08171 -0.42422 0.0794 -0.42539 0.07847 C -0.4267 0.07754 -0.42787 0.07616 -0.42904 0.075 C -0.43672 0.07546 -0.4444 0.07546 -0.45196 0.07685 C -0.45469 0.07708 -0.45612 0.08403 -0.45847 0.08588 L -0.46068 0.08796 C -0.4612 0.08889 -0.46198 0.09051 -0.46276 0.09143 C -0.46341 0.09213 -0.46433 0.09213 -0.46498 0.09305 C -0.46602 0.09537 -0.47123 0.10926 -0.47123 0.11366 L -0.47123 0.11528 L -0.47123 0.11551 " pathEditMode="relative" rAng="0" ptsTypes="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6023990" y="188550"/>
            <a:ext cx="244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«Что изменилось?»</a:t>
            </a:r>
            <a:endParaRPr lang="ru-RU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290" y="2348850"/>
            <a:ext cx="10967655" cy="40480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4528" y="-49459"/>
            <a:ext cx="2139881" cy="400541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-2" y="0"/>
            <a:ext cx="21354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Назови,</a:t>
            </a:r>
            <a:r>
              <a:rPr lang="ru-RU" sz="14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что изображено на карточке?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Сейчас ты закроешь</a:t>
            </a:r>
            <a:r>
              <a:rPr lang="ru-RU" sz="14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глаза, а я что-то изменю 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(кнопка</a:t>
            </a:r>
            <a:r>
              <a:rPr lang="ru-RU" sz="14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«Далее»)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Когда откроешь глаза скажешь, что изменилось?</a:t>
            </a:r>
            <a:endParaRPr lang="ru-RU" sz="14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4823699" y="1428509"/>
            <a:ext cx="4896680" cy="3168440"/>
            <a:chOff x="4823699" y="1428509"/>
            <a:chExt cx="4896680" cy="3168440"/>
          </a:xfrm>
        </p:grpSpPr>
        <p:grpSp>
          <p:nvGrpSpPr>
            <p:cNvPr id="44" name="карт 3"/>
            <p:cNvGrpSpPr/>
            <p:nvPr userDrawn="1"/>
          </p:nvGrpSpPr>
          <p:grpSpPr>
            <a:xfrm>
              <a:off x="4823699" y="1428509"/>
              <a:ext cx="4896680" cy="3168440"/>
              <a:chOff x="4799820" y="1383877"/>
              <a:chExt cx="4896680" cy="3168440"/>
            </a:xfrm>
          </p:grpSpPr>
          <p:pic>
            <p:nvPicPr>
              <p:cNvPr id="26" name="карт 3"/>
              <p:cNvPicPr>
                <a:picLocks noChangeAspect="1"/>
              </p:cNvPicPr>
              <p:nvPr userDrawn="1"/>
            </p:nvPicPr>
            <p:blipFill rotWithShape="1">
              <a:blip r:embed="rId4"/>
              <a:srcRect l="6685" t="16399" r="8322" b="22816"/>
              <a:stretch/>
            </p:blipFill>
            <p:spPr>
              <a:xfrm>
                <a:off x="4799820" y="1383877"/>
                <a:ext cx="4896680" cy="3168440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</p:pic>
          <p:pic>
            <p:nvPicPr>
              <p:cNvPr id="37" name="Рисунок 36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4961444" y="3140175"/>
                <a:ext cx="1322947" cy="957155"/>
              </a:xfrm>
              <a:prstGeom prst="rect">
                <a:avLst/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 userDrawn="1"/>
            </p:nvPicPr>
            <p:blipFill>
              <a:blip r:embed="rId6"/>
              <a:stretch>
                <a:fillRect/>
              </a:stretch>
            </p:blipFill>
            <p:spPr>
              <a:xfrm>
                <a:off x="8041311" y="1716755"/>
                <a:ext cx="1201016" cy="853514"/>
              </a:xfrm>
              <a:prstGeom prst="rect">
                <a:avLst/>
              </a:prstGeom>
            </p:spPr>
          </p:pic>
        </p:grpSp>
        <p:pic>
          <p:nvPicPr>
            <p:cNvPr id="4" name="Рисунок 3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631903" y="2492168"/>
              <a:ext cx="1280271" cy="829128"/>
            </a:xfrm>
            <a:prstGeom prst="rect">
              <a:avLst/>
            </a:prstGeom>
          </p:spPr>
        </p:pic>
      </p:grpSp>
      <p:pic>
        <p:nvPicPr>
          <p:cNvPr id="42" name="Рисунок 4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361523" y="1872235"/>
            <a:ext cx="871804" cy="70110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336679" y="3064314"/>
            <a:ext cx="877900" cy="1194920"/>
          </a:xfrm>
          <a:prstGeom prst="rect">
            <a:avLst/>
          </a:prstGeom>
        </p:spPr>
      </p:pic>
      <p:grpSp>
        <p:nvGrpSpPr>
          <p:cNvPr id="9" name="Группа 8"/>
          <p:cNvGrpSpPr/>
          <p:nvPr userDrawn="1"/>
        </p:nvGrpSpPr>
        <p:grpSpPr>
          <a:xfrm>
            <a:off x="5137701" y="1789810"/>
            <a:ext cx="4896680" cy="3168440"/>
            <a:chOff x="5115533" y="1709992"/>
            <a:chExt cx="4896680" cy="3168440"/>
          </a:xfrm>
        </p:grpSpPr>
        <p:grpSp>
          <p:nvGrpSpPr>
            <p:cNvPr id="35" name="карт 2"/>
            <p:cNvGrpSpPr/>
            <p:nvPr userDrawn="1"/>
          </p:nvGrpSpPr>
          <p:grpSpPr>
            <a:xfrm>
              <a:off x="5115533" y="1709992"/>
              <a:ext cx="4896680" cy="3168440"/>
              <a:chOff x="4984819" y="1322512"/>
              <a:chExt cx="4896680" cy="3168440"/>
            </a:xfrm>
          </p:grpSpPr>
          <p:pic>
            <p:nvPicPr>
              <p:cNvPr id="14" name="Рисунок 13"/>
              <p:cNvPicPr>
                <a:picLocks noChangeAspect="1"/>
              </p:cNvPicPr>
              <p:nvPr userDrawn="1"/>
            </p:nvPicPr>
            <p:blipFill rotWithShape="1">
              <a:blip r:embed="rId4"/>
              <a:srcRect l="6685" t="16399" r="8322" b="22816"/>
              <a:stretch/>
            </p:blipFill>
            <p:spPr>
              <a:xfrm>
                <a:off x="4984819" y="1322512"/>
                <a:ext cx="4896680" cy="3168440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</p:pic>
          <p:pic>
            <p:nvPicPr>
              <p:cNvPr id="24" name="Рисунок 23"/>
              <p:cNvPicPr>
                <a:picLocks noChangeAspect="1"/>
              </p:cNvPicPr>
              <p:nvPr userDrawn="1"/>
            </p:nvPicPr>
            <p:blipFill>
              <a:blip r:embed="rId10"/>
              <a:stretch>
                <a:fillRect/>
              </a:stretch>
            </p:blipFill>
            <p:spPr>
              <a:xfrm>
                <a:off x="5445010" y="2347372"/>
                <a:ext cx="871804" cy="701101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7122330" y="1568231"/>
                <a:ext cx="877900" cy="1194920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6307672" y="3297816"/>
                <a:ext cx="1201016" cy="853514"/>
              </a:xfrm>
              <a:prstGeom prst="rect">
                <a:avLst/>
              </a:prstGeom>
            </p:spPr>
          </p:pic>
        </p:grpSp>
        <p:pic>
          <p:nvPicPr>
            <p:cNvPr id="2" name="Рисунок 1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8545939" y="2336863"/>
              <a:ext cx="1278795" cy="829488"/>
            </a:xfrm>
            <a:prstGeom prst="rect">
              <a:avLst/>
            </a:prstGeom>
          </p:spPr>
        </p:pic>
      </p:grpSp>
      <p:pic>
        <p:nvPicPr>
          <p:cNvPr id="28" name="лим"/>
          <p:cNvPicPr>
            <a:picLocks noChangeAspect="1"/>
          </p:cNvPicPr>
          <p:nvPr userDrawn="1"/>
        </p:nvPicPr>
        <p:blipFill rotWithShape="1">
          <a:blip r:embed="rId5"/>
          <a:srcRect l="26687" t="-3681" r="2552"/>
          <a:stretch/>
        </p:blipFill>
        <p:spPr>
          <a:xfrm>
            <a:off x="8386223" y="3591426"/>
            <a:ext cx="936130" cy="992394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5452871" y="2121966"/>
            <a:ext cx="4895512" cy="3170195"/>
            <a:chOff x="5408535" y="1928147"/>
            <a:chExt cx="4895512" cy="3170195"/>
          </a:xfrm>
        </p:grpSpPr>
        <p:grpSp>
          <p:nvGrpSpPr>
            <p:cNvPr id="22" name="Группа 21"/>
            <p:cNvGrpSpPr/>
            <p:nvPr userDrawn="1"/>
          </p:nvGrpSpPr>
          <p:grpSpPr>
            <a:xfrm>
              <a:off x="5408535" y="1928147"/>
              <a:ext cx="4895512" cy="3170195"/>
              <a:chOff x="5256862" y="1652613"/>
              <a:chExt cx="4895512" cy="3170195"/>
            </a:xfrm>
          </p:grpSpPr>
          <p:pic>
            <p:nvPicPr>
              <p:cNvPr id="19" name="Рисунок 18"/>
              <p:cNvPicPr>
                <a:picLocks noChangeAspect="1"/>
              </p:cNvPicPr>
              <p:nvPr userDrawn="1"/>
            </p:nvPicPr>
            <p:blipFill>
              <a:blip r:embed="rId14"/>
              <a:stretch>
                <a:fillRect/>
              </a:stretch>
            </p:blipFill>
            <p:spPr>
              <a:xfrm>
                <a:off x="5256862" y="1652613"/>
                <a:ext cx="4895512" cy="317019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</p:pic>
          <p:pic>
            <p:nvPicPr>
              <p:cNvPr id="20" name="Рисунок 19"/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8630689" y="2513486"/>
                <a:ext cx="877900" cy="1194920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7138316" y="2133269"/>
                <a:ext cx="873770" cy="703739"/>
              </a:xfrm>
              <a:prstGeom prst="rect">
                <a:avLst/>
              </a:prstGeom>
            </p:spPr>
          </p:pic>
        </p:grpSp>
        <p:pic>
          <p:nvPicPr>
            <p:cNvPr id="10" name="Рисунок 9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5811390" y="2765531"/>
              <a:ext cx="1322947" cy="957155"/>
            </a:xfrm>
            <a:prstGeom prst="rect">
              <a:avLst/>
            </a:prstGeom>
          </p:spPr>
        </p:pic>
      </p:grpSp>
      <p:pic>
        <p:nvPicPr>
          <p:cNvPr id="18" name="сл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927878" y="4132205"/>
            <a:ext cx="1200261" cy="8533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683376" y="5694382"/>
            <a:ext cx="1249788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6.25E-7 3.33333E-6 C 0.00938 0.00046 0.01888 -0.00023 0.02826 0.00162 C 0.03112 0.00208 0.03373 0.00486 0.03646 0.00648 C 0.03646 0.00648 0.04206 0.00972 0.04206 0.00972 C 0.04323 0.01019 0.04453 0.01065 0.0457 0.01134 C 0.04727 0.01227 0.04857 0.01389 0.05026 0.01458 C 0.05326 0.01551 0.05638 0.01551 0.05938 0.0162 C 0.08268 0.02083 0.04818 0.01435 0.07578 0.01945 C 0.08633 0.0257 0.07617 0.01991 0.0905 0.02593 C 0.09141 0.02616 0.09232 0.02708 0.09323 0.02755 C 0.0944 0.02801 0.0957 0.02847 0.09688 0.02917 C 0.09779 0.02963 0.0987 0.03032 0.09961 0.03079 C 0.10117 0.03148 0.10274 0.03195 0.10417 0.03241 C 0.1086 0.03634 0.10886 0.03657 0.11432 0.04051 C 0.11511 0.0412 0.11602 0.04167 0.11706 0.04213 C 0.11875 0.04282 0.1207 0.04329 0.12253 0.04375 C 0.12878 0.04745 0.1211 0.04236 0.12891 0.05023 C 0.13047 0.05185 0.13503 0.05301 0.1362 0.05347 C 0.13737 0.05579 0.13841 0.05833 0.13985 0.05995 C 0.14063 0.06111 0.1418 0.06088 0.14258 0.06157 C 0.14362 0.0625 0.1444 0.06389 0.14531 0.06482 C 0.14649 0.0662 0.14792 0.0669 0.14896 0.06806 C 0.15026 0.06968 0.1513 0.07176 0.15274 0.07292 C 0.15352 0.07384 0.15456 0.07384 0.15547 0.07454 C 0.1586 0.07755 0.16159 0.08079 0.16458 0.08449 C 0.1655 0.08542 0.16641 0.08657 0.16732 0.08773 C 0.1806 0.10116 0.16341 0.08333 0.1737 0.09259 C 0.17487 0.09352 0.17943 0.09977 0.18008 0.1007 C 0.18073 0.10162 0.18125 0.10301 0.1819 0.10394 C 0.18373 0.10625 0.18581 0.10764 0.18737 0.11042 C 0.19401 0.12222 0.18203 0.10116 0.19297 0.11852 C 0.20391 0.13611 0.19375 0.12199 0.20208 0.1331 C 0.20534 0.14167 0.20222 0.13472 0.20755 0.14282 C 0.2086 0.14445 0.20925 0.1463 0.21029 0.14769 C 0.2112 0.14907 0.21224 0.14977 0.21302 0.15093 C 0.21706 0.15718 0.21602 0.15602 0.21849 0.1625 C 0.2194 0.16458 0.22044 0.16667 0.22123 0.16898 C 0.22201 0.17107 0.22227 0.17338 0.22305 0.17546 C 0.22409 0.17778 0.22669 0.18195 0.22669 0.18195 C 0.22748 0.18542 0.22865 0.19213 0.22956 0.19491 C 0.22995 0.1963 0.23073 0.19699 0.23138 0.19815 C 0.23425 0.2044 0.23399 0.20417 0.23594 0.21111 C 0.2362 0.21343 0.23633 0.21551 0.23685 0.21759 C 0.23815 0.22338 0.23919 0.2213 0.23958 0.22732 C 0.23972 0.23056 0.23958 0.2338 0.23958 0.23727 L 0.23958 0.23727 " pathEditMode="relative" ptsTypes="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5 0.02778 L -0.00455 0.02801 C -0.00494 0.02292 -0.00455 0.01783 -0.0056 0.0132 C -0.00586 0.01135 -0.00742 0.0088 -0.00833 0.00996 C -0.0095 0.01158 -0.00872 0.01528 -0.00924 0.01806 C -0.00976 0.0213 -0.00989 0.025 -0.01106 0.02778 C -0.01406 0.03588 -0.01211 0.03125 -0.01744 0.04074 C -0.0181 0.0419 -0.01849 0.04329 -0.01927 0.04398 C -0.02461 0.04885 -0.02161 0.04653 -0.02838 0.05047 L -0.03112 0.05209 C -0.03242 0.05371 -0.03346 0.05579 -0.03476 0.05695 C -0.03658 0.05857 -0.03841 0.05949 -0.04036 0.06019 C -0.04961 0.06412 -0.05247 0.06389 -0.06224 0.06528 C -0.07135 0.06459 -0.0806 0.06435 -0.08971 0.06343 C -0.09453 0.06297 -0.09583 0.06065 -0.09974 0.05533 C -0.10104 0.05371 -0.10208 0.05162 -0.10338 0.05047 C -0.10573 0.04885 -0.10833 0.04838 -0.1108 0.04723 C -0.11171 0.04676 -0.11263 0.0463 -0.11354 0.0456 C -0.11953 0.03496 -0.11237 0.04584 -0.12083 0.03912 C -0.1319 0.03033 -0.11679 0.03704 -0.12903 0.03264 C -0.13033 0.03148 -0.13138 0.03033 -0.13268 0.0294 C -0.13385 0.02871 -0.13528 0.02894 -0.13632 0.02778 C -0.14739 0.01551 -0.13346 0.02593 -0.14375 0.01806 C -0.14453 0.01736 -0.14557 0.01713 -0.14648 0.01644 C -0.14895 0.01435 -0.15377 0.00996 -0.15377 0.01019 C -0.15716 0.00394 -0.15664 0.0044 -0.16106 -0.00162 C -0.16198 -0.00277 -0.16276 -0.00393 -0.1638 -0.00486 C -0.16497 -0.00555 -0.16627 -0.00578 -0.16744 -0.00648 L -0.17109 -0.01296 C -0.17174 -0.01389 -0.17213 -0.01574 -0.17291 -0.0162 L -0.17851 -0.01944 C -0.18411 -0.02963 -0.17591 -0.01574 -0.18307 -0.0243 C -0.18984 -0.0324 -0.18203 -0.02685 -0.18854 -0.03078 C -0.19375 -0.04004 -0.19101 -0.03773 -0.19583 -0.04051 C -0.19674 -0.04166 -0.19765 -0.04282 -0.19856 -0.04375 C -0.19948 -0.04467 -0.20052 -0.04444 -0.2013 -0.04537 C -0.20208 -0.04629 -0.20247 -0.04791 -0.20312 -0.04861 C -0.20429 -0.05 -0.2056 -0.05092 -0.20677 -0.05185 C -0.20742 -0.05301 -0.20794 -0.05416 -0.20872 -0.05509 C -0.21106 -0.05856 -0.2138 -0.06111 -0.21601 -0.06504 C -0.222 -0.07546 -0.21185 -0.0574 -0.22057 -0.07477 C -0.222 -0.07754 -0.22304 -0.08171 -0.22513 -0.08287 L -0.22786 -0.08449 C -0.23229 -0.09213 -0.23164 -0.0919 -0.23606 -0.09745 C -0.23789 -0.09977 -0.2401 -0.10115 -0.24166 -0.10393 C -0.24414 -0.10833 -0.24257 -0.10671 -0.24622 -0.10879 L -0.2526 -0.12014 C -0.25325 -0.12129 -0.2539 -0.12222 -0.25442 -0.12338 C -0.2556 -0.12662 -0.25651 -0.13055 -0.25807 -0.13333 C -0.25872 -0.13426 -0.25937 -0.13518 -0.25989 -0.13657 C -0.26067 -0.13842 -0.26093 -0.14097 -0.26171 -0.14305 C -0.26276 -0.14537 -0.26536 -0.14953 -0.26536 -0.1493 C -0.26575 -0.15115 -0.26575 -0.15301 -0.26627 -0.1544 C -0.26705 -0.15625 -0.26823 -0.1574 -0.26901 -0.15926 C -0.26979 -0.16065 -0.27031 -0.1625 -0.27083 -0.16412 C -0.27435 -0.18287 -0.27135 -0.16435 -0.27356 -0.1868 C -0.27382 -0.18865 -0.27448 -0.19166 -0.27448 -0.19143 L -0.27448 -0.19166 " pathEditMode="relative" rAng="0" ptsTypes="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439769" y="188550"/>
            <a:ext cx="4582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«Четвёртый лишний»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(нажми на неправильный предмет)</a:t>
            </a:r>
          </a:p>
          <a:p>
            <a:pPr algn="ctr"/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21354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Назови предметы.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Какой они величины?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(Большие и маленькие).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Что здесь лишнее?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(Лимон).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(Он маленький).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все остальные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 какой величины?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(Они большие).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290" y="2348850"/>
            <a:ext cx="10967655" cy="4048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8329" y="908650"/>
            <a:ext cx="2139881" cy="4005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1668" y="5045018"/>
            <a:ext cx="755970" cy="548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36802" y="4711960"/>
            <a:ext cx="1426588" cy="9815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08837" y="2885542"/>
            <a:ext cx="1481456" cy="9632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27840" y="2514959"/>
            <a:ext cx="1127858" cy="14631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892206" y="2636890"/>
            <a:ext cx="329212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561" y="1556740"/>
            <a:ext cx="11802879" cy="486503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087860" y="188550"/>
            <a:ext cx="216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071580" y="2060810"/>
            <a:ext cx="7056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Обведи (пальчиком)</a:t>
            </a:r>
            <a:r>
              <a:rPr lang="ru-RU" sz="1800" b="1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контуру и р</a:t>
            </a:r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аскрась</a:t>
            </a:r>
            <a:r>
              <a:rPr lang="ru-RU" sz="1800" b="1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фрукта.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800" b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Взрослый рисует контур яблока и груши.</a:t>
            </a:r>
          </a:p>
          <a:p>
            <a:pPr algn="just">
              <a:spcAft>
                <a:spcPts val="0"/>
              </a:spcAft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Какие фрукты ты видишь?</a:t>
            </a:r>
            <a:r>
              <a:rPr lang="ru-RU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Яблоко и грушу.)</a:t>
            </a:r>
            <a:endParaRPr lang="ru-RU" sz="1800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Сначала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обведи </a:t>
            </a:r>
            <a:r>
              <a:rPr lang="ru-RU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(пальчиком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грушу, а потом раскрась её.</a:t>
            </a:r>
            <a:r>
              <a:rPr lang="ru-RU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1800" i="1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(Аналогично с яблоком.)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" b="97543" l="1425" r="99003">
                        <a14:foregroundMark x1="52279" y1="9393" x2="51709" y2="94942"/>
                        <a14:foregroundMark x1="3134" y1="50867" x2="95299" y2="56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690" y="3849632"/>
            <a:ext cx="1584975" cy="15623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9199" l="0" r="987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6136" y="3634314"/>
            <a:ext cx="1250164" cy="19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4100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130" y="1474420"/>
            <a:ext cx="11665620" cy="4968690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2135450" y="1700760"/>
            <a:ext cx="8353160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Закрепление представлений о фруктах и их характерных признаках. Уточнение словаря по теме. </a:t>
            </a:r>
            <a:endParaRPr lang="ru-RU" sz="1600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грамматического строя речи (согласование прилагательных с существительными в роде и числе,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согласование числительных с существительными, формирование существительных с уменьшительно-ласкательными суффиксами, закрепление употребление предлогов с существительными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умение отвечать на поставленные вопросы по простым сюжетным картинкам, составлять предложения по небольшой сюжетной картинке с одним действующим лицом.</a:t>
            </a:r>
            <a:endParaRPr lang="ru-RU" sz="1600" b="1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800" b="1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1800" b="1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3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1"/>
            <a:ext cx="2212609" cy="758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Мы познакомились с Лизой, которая жила со своими родителями в деревне. У них был сад.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Где Лиза собирала </a:t>
            </a: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фрукты?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(В саду.)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Что она делает?</a:t>
            </a: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(Собирает груши.)</a:t>
            </a: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Верно. девочка срывает груши с дерева. </a:t>
            </a: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А что делает мама?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(Она кладёт груши в корзинку.)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609" y="166804"/>
            <a:ext cx="9851123" cy="66269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761230" y="3145906"/>
            <a:ext cx="243251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1544 L 2.70833E-6 0.17546 C 0.08437 -0.32385 0.01614 0.03565 0.22565 -0.00162 L 0.39635 -0.00162 L 0.39635 0.01319 L 0.39635 -0.00162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18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955" y="2348850"/>
            <a:ext cx="10967655" cy="4048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9670448" y="-15288"/>
            <a:ext cx="2139881" cy="4005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03703" y="4558952"/>
            <a:ext cx="1607083" cy="13897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3665" y="3770399"/>
            <a:ext cx="3037066" cy="26328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32496" y="2879089"/>
            <a:ext cx="756873" cy="5475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278700">
            <a:off x="5165579" y="3190468"/>
            <a:ext cx="1013433" cy="13793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81062" y="3058176"/>
            <a:ext cx="500152" cy="6807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318320" y="5086845"/>
            <a:ext cx="707949" cy="5013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42320" y="2487551"/>
            <a:ext cx="1481456" cy="9632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453196" y="3035475"/>
            <a:ext cx="1428511" cy="980079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698297" y="238086"/>
            <a:ext cx="324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фрукты по размеру»</a:t>
            </a:r>
          </a:p>
          <a:p>
            <a:pPr algn="ctr"/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(нажми на них)</a:t>
            </a:r>
            <a:endParaRPr lang="ru-RU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" y="1"/>
            <a:ext cx="22794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Большие фрукты собери в большую корзину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аленькие фрукты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ласково и положи в маленькую корзинку.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03786" y="4290561"/>
            <a:ext cx="1426588" cy="98154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164497" y="3665634"/>
            <a:ext cx="1127858" cy="146316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33429" y="4290561"/>
            <a:ext cx="1481456" cy="96325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04450" y="4756541"/>
            <a:ext cx="755970" cy="54868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20492287">
            <a:off x="2994500" y="4682755"/>
            <a:ext cx="499915" cy="68281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2360448">
            <a:off x="2703898" y="4811568"/>
            <a:ext cx="707197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290" y="2348850"/>
            <a:ext cx="10967655" cy="4048095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0" y="0"/>
            <a:ext cx="2207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1. -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Что у Лизы?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Лизы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груша).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- Где растут груши?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(Груши растут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</a:rPr>
              <a:t>на дереве).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Кнопка «Далее».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Куда упала груша?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(Груша упала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</a:rPr>
              <a:t>на траву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Кнопка «Далее».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- Куда собрали груши?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(Груши собрали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</a:rPr>
              <a:t>в корзинку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).</a:t>
            </a: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27" name="Рисунок 10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87956" y="731284"/>
            <a:ext cx="6902803" cy="486431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31620" y="4537498"/>
            <a:ext cx="1862757" cy="161218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7148934" y="2666819"/>
            <a:ext cx="1693051" cy="2537454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35763" y="188550"/>
            <a:ext cx="236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правильно»</a:t>
            </a:r>
            <a:endParaRPr lang="ru-RU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704109" y="5707825"/>
            <a:ext cx="1255885" cy="670618"/>
          </a:xfrm>
          <a:prstGeom prst="rect">
            <a:avLst/>
          </a:prstGeom>
        </p:spPr>
      </p:pic>
      <p:pic>
        <p:nvPicPr>
          <p:cNvPr id="1033" name="Рисунок 103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933491" y="2432103"/>
            <a:ext cx="566977" cy="469433"/>
          </a:xfrm>
          <a:prstGeom prst="rect">
            <a:avLst/>
          </a:prstGeom>
        </p:spPr>
      </p:pic>
      <p:pic>
        <p:nvPicPr>
          <p:cNvPr id="1024" name="Рисунок 102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72807" y="2553138"/>
            <a:ext cx="566977" cy="46943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348640" y="1962670"/>
            <a:ext cx="566977" cy="46943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968786" y="1576490"/>
            <a:ext cx="566977" cy="46943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93551" y="2114133"/>
            <a:ext cx="566977" cy="469433"/>
          </a:xfrm>
          <a:prstGeom prst="rect">
            <a:avLst/>
          </a:prstGeom>
        </p:spPr>
      </p:pic>
      <p:pic>
        <p:nvPicPr>
          <p:cNvPr id="1025" name="Рисунок 102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21095419">
            <a:off x="5420620" y="2564018"/>
            <a:ext cx="566977" cy="4694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49113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1.45833E-6 0.00023 C 0.00026 0.0125 -0.00013 0.02546 0.00078 0.03796 C 0.00104 0.04051 0.00299 0.0419 0.00351 0.04445 C 0.0043 0.04769 0.00534 0.06968 0.00534 0.06991 C 0.0056 0.07454 0.00586 0.07917 0.00625 0.08403 C 0.00677 0.09259 0.00794 0.10093 0.00807 0.10949 C 0.00859 0.18403 0.00807 0.25857 0.00807 0.33334 L 0.00807 0.33357 " pathEditMode="relative" rAng="0" ptsTypes="AAAAAAAAA">
                                      <p:cBhvr>
                                        <p:cTn id="50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1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5 -0.00139 L -0.01705 -0.00116 C -0.00989 0.05602 -0.01393 0.01898 -0.01705 0.14931 C -0.01719 0.15208 -0.01823 0.15463 -0.01888 0.15718 C -0.01914 0.20996 -0.01914 0.26296 -0.01979 0.31574 C -0.0207 0.40509 -0.02057 0.3 -0.02057 0.32384 L -0.02057 0.32408 " pathEditMode="relative" rAng="0" ptsTypes="AAAAAAA">
                                      <p:cBhvr>
                                        <p:cTn id="54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6 -2.22222E-6 L -5.20833E-6 -2.22222E-6 C -0.00131 0.00463 -0.00274 0.00926 -0.00365 0.01412 C -0.0116 0.06088 -0.00456 0.03496 -0.0099 0.05394 C -0.01472 0.09607 -0.00782 0.0375 -0.01524 0.0919 C -0.01902 0.11968 -0.0198 0.13334 -0.02423 0.16019 C -0.02566 0.16922 -0.02787 0.17801 -0.02865 0.18727 C -0.03061 0.21158 -0.028 0.18496 -0.0323 0.20949 C -0.03308 0.21412 -0.03321 0.21898 -0.03399 0.22361 C -0.03477 0.22801 -0.03607 0.23195 -0.03673 0.23635 C -0.04076 0.2625 -0.03594 0.24306 -0.04115 0.26181 C -0.0418 0.2676 -0.04219 0.27361 -0.04298 0.27917 C -0.04337 0.28195 -0.04441 0.28449 -0.0448 0.28727 C -0.04532 0.29306 -0.04532 0.29885 -0.04571 0.30463 C -0.04623 0.33658 -0.0474 0.36227 -0.04571 0.39352 C -0.0435 0.4338 -0.04389 0.38241 -0.04389 0.41273 L -0.04389 0.41273 " pathEditMode="relative" ptsTypes="AAAAAAAAAAAAAAAAA">
                                      <p:cBhvr>
                                        <p:cTn id="5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0278 L 0.01146 -0.00255 C 0.01107 0.02153 0.01107 0.04583 0.01055 0.07014 C 0.01042 0.07639 0.00898 0.07732 0.00781 0.08287 C 0.00664 0.08866 0.00443 0.10486 0.00156 0.11296 C -0.00625 0.13542 0.00573 0.09676 -0.00469 0.13056 C -0.00534 0.13264 -0.00586 0.13472 -0.00651 0.13681 C -0.00755 0.14051 -0.00885 0.14421 -0.01003 0.14792 C -0.01068 0.15 -0.01107 0.15232 -0.01185 0.15417 C -0.01276 0.15718 -0.01537 0.16204 -0.01628 0.16528 C -0.01693 0.16782 -0.01745 0.1706 -0.0181 0.17338 C -0.01836 0.175 -0.01862 0.17662 -0.01901 0.17801 C -0.02214 0.19398 -0.02552 0.20972 -0.02878 0.22569 C -0.0306 0.23472 -0.0319 0.24398 -0.03412 0.25278 C -0.0362 0.26134 -0.04102 0.27986 -0.04219 0.28773 C -0.04362 0.29815 -0.04479 0.30532 -0.0457 0.3162 C -0.04609 0.32083 -0.04609 0.32569 -0.04662 0.33056 C -0.04714 0.33588 -0.04935 0.34884 -0.05013 0.3544 C -0.05052 0.35903 -0.05104 0.36389 -0.05104 0.36852 C -0.05156 0.39977 -0.05143 0.43102 -0.05195 0.46227 C -0.05195 0.46435 -0.05247 0.46644 -0.05287 0.46852 C -0.05339 0.47176 -0.05404 0.475 -0.05469 0.47824 C -0.05508 0.48032 -0.05599 0.48657 -0.05729 0.48773 C -0.05925 0.48912 -0.06146 0.48866 -0.06354 0.48935 C -0.06576 0.49306 -0.06445 0.49236 -0.06719 0.49236 L -0.06797 0.49236 " pathEditMode="relative" rAng="0" ptsTypes="AAAAAAAAAAAAAAAAAAAAAAAAAA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5 1.11111E-6 L -0.01015 0.00023 C -0.0108 0.00509 -0.01093 0.01065 -0.01197 0.01574 C -0.01276 0.01921 -0.01484 0.02176 -0.01562 0.02523 C -0.01796 0.03565 -0.0164 0.03102 -0.02005 0.03958 C -0.02135 0.04745 -0.02278 0.05741 -0.02447 0.06505 C -0.02513 0.06759 -0.02565 0.07037 -0.0263 0.07292 C -0.02682 0.075 -0.0276 0.07708 -0.02812 0.07917 C -0.02877 0.08287 -0.0289 0.0868 -0.02981 0.09028 C -0.03072 0.09375 -0.03346 0.09977 -0.03346 0.1 C -0.03372 0.10208 -0.03398 0.10417 -0.03437 0.10625 C -0.03489 0.10972 -0.03632 0.11597 -0.03697 0.11898 C -0.03776 0.12222 -0.0388 0.12523 -0.03971 0.12847 C -0.04218 0.13819 -0.03867 0.12801 -0.04231 0.13796 C -0.04414 0.15417 -0.04166 0.13704 -0.04674 0.15532 C -0.04843 0.16111 -0.04856 0.16551 -0.04947 0.1713 C -0.05273 0.19051 -0.04934 0.17245 -0.0539 0.18704 C -0.0582 0.20069 -0.05299 0.19028 -0.05846 0.19977 C -0.05898 0.20301 -0.05911 0.20648 -0.06015 0.20926 C -0.0608 0.21088 -0.06132 0.2125 -0.06197 0.21412 C -0.06289 0.2162 -0.06393 0.21829 -0.06471 0.22037 C -0.06822 0.23079 -0.06458 0.22361 -0.06822 0.23009 C -0.06848 0.23148 -0.06862 0.23333 -0.06914 0.23472 C -0.07018 0.23819 -0.072 0.24074 -0.07265 0.24421 C -0.07304 0.24583 -0.07317 0.24768 -0.07356 0.24907 C -0.075 0.25347 -0.07617 0.25532 -0.07799 0.25856 C -0.08059 0.27199 -0.07708 0.25555 -0.08072 0.26643 C -0.08125 0.26782 -0.08125 0.26967 -0.08164 0.2713 C -0.08242 0.27407 -0.08359 0.27639 -0.08424 0.27917 C -0.0888 0.29699 -0.08359 0.28217 -0.08789 0.29352 C -0.08815 0.29514 -0.08828 0.29676 -0.0888 0.29815 C -0.08919 0.3 -0.08997 0.30139 -0.09049 0.30301 C -0.09205 0.30717 -0.09348 0.31157 -0.09505 0.31574 C -0.09557 0.31736 -0.09622 0.31898 -0.09674 0.32037 L -0.09856 0.32523 C -0.09921 0.32685 -0.0996 0.3287 -0.10039 0.33009 L -0.10299 0.33472 C -0.10468 0.34375 -0.10273 0.33565 -0.10572 0.34259 C -0.10703 0.34583 -0.10807 0.34907 -0.10924 0.35231 C -0.10989 0.3537 -0.11028 0.35555 -0.11106 0.35694 C -0.11328 0.36088 -0.1125 0.3588 -0.11367 0.36342 L -0.11367 0.36366 " pathEditMode="relative" rAng="0" ptsTypes="AAAAAAAAAAAAAAAAAAAAAAAAAAAAAAAAAAAAAAAAAA">
                                      <p:cBhvr>
                                        <p:cTn id="63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625E-6 -2.96296E-6 L 5.625E-6 -2.96296E-6 C -0.00091 0.00463 -0.00169 0.00949 -0.00274 0.01412 C -0.00338 0.0169 -0.00768 0.02593 -0.00807 0.02686 C -0.01002 0.03195 -0.01093 0.03843 -0.01341 0.04283 C -0.01432 0.04422 -0.01536 0.04561 -0.01614 0.04746 C -0.01809 0.05209 -0.01927 0.05764 -0.02148 0.06181 C -0.02356 0.06551 -0.02604 0.06852 -0.02773 0.07292 C -0.03593 0.09491 -0.02812 0.07524 -0.03307 0.08565 C -0.03437 0.0882 -0.03541 0.09098 -0.03671 0.09352 C -0.03867 0.09746 -0.04114 0.10047 -0.04296 0.10463 C -0.05078 0.12315 -0.04075 0.10024 -0.0483 0.11574 C -0.04921 0.11783 -0.04986 0.12014 -0.05091 0.12199 C -0.05169 0.12338 -0.05286 0.12408 -0.05364 0.12524 C -0.05494 0.12709 -0.05598 0.1294 -0.05716 0.13149 C -0.06106 0.14514 -0.05663 0.13218 -0.06171 0.14121 C -0.06835 0.15301 -0.06067 0.14306 -0.06705 0.1507 L -0.07057 0.16019 C -0.07304 0.16667 -0.07565 0.17385 -0.07864 0.17917 C -0.08098 0.18334 -0.08385 0.18681 -0.0858 0.1919 C -0.08632 0.19352 -0.08697 0.19514 -0.08749 0.19676 C -0.08841 0.19931 -0.08919 0.20209 -0.09023 0.20463 C -0.09153 0.20741 -0.09322 0.20996 -0.09466 0.2125 C -0.09557 0.21412 -0.09661 0.21551 -0.09739 0.21737 L -0.10091 0.22524 C -0.10182 0.23033 -0.10169 0.23033 -0.10364 0.23473 C -0.10416 0.23588 -0.10481 0.23681 -0.10546 0.23797 C -0.10611 0.23936 -0.10677 0.24098 -0.10716 0.2426 C -0.10755 0.24422 -0.10755 0.24607 -0.10807 0.24746 C -0.10872 0.24885 -0.10989 0.24954 -0.1108 0.2507 C -0.11627 0.26528 -0.10924 0.24723 -0.11432 0.25857 C -0.11497 0.25996 -0.11549 0.26181 -0.11614 0.2632 C -0.11731 0.26598 -0.11848 0.26852 -0.11966 0.2713 C -0.12083 0.27408 -0.12343 0.28172 -0.12421 0.28403 C -0.12473 0.28588 -0.12552 0.28797 -0.12591 0.29028 C -0.12669 0.29445 -0.12708 0.29885 -0.12773 0.30301 C -0.12799 0.3051 -0.12825 0.30718 -0.12864 0.30926 L -0.13046 0.31875 C -0.13072 0.32778 -0.13085 0.33681 -0.13124 0.34584 C -0.13137 0.34838 -0.1319 0.35116 -0.13216 0.35371 C -0.13359 0.36806 -0.13242 0.35834 -0.13398 0.36968 C -0.13463 0.38172 -0.1345 0.39422 -0.1358 0.40602 C -0.13632 0.41065 -0.13854 0.41436 -0.13932 0.41875 C -0.13958 0.42037 -0.13958 0.42223 -0.14023 0.42362 C -0.14088 0.425 -0.14283 0.42686 -0.14283 0.42686 L -0.14283 0.42686 " pathEditMode="relative" ptsTypes="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0.33356 L 0.00807 0.3338 L 0.00208 0.33542 C 0.00117 0.33565 0.00013 0.33588 -0.00065 0.33634 C -0.00651 0.33981 0.00351 0.33681 -0.00716 0.33912 L -0.02617 0.33727 C -0.03047 0.33681 -0.03464 0.33611 -0.03867 0.33542 C -0.03985 0.33518 -0.04089 0.33472 -0.04193 0.33449 L -0.10899 0.32477 C -0.10964 0.32407 -0.11042 0.32384 -0.11107 0.32292 C -0.11146 0.32222 -0.11224 0.32083 -0.11172 0.32037 C -0.11094 0.31968 -0.1099 0.32083 -0.10899 0.3213 L -0.10638 0.32477 L -0.10638 0.32477 " pathEditMode="relative" rAng="0" ptsTypes="AAAAAAAAAAAAAA">
                                      <p:cBhvr>
                                        <p:cTn id="6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0"/>
            <a:ext cx="2389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«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 предложение».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Лизы одна груша, а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дереве растут ...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(груши)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«Далее».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Лизы одно яблоко, а на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дереве растут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…(яблоки,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лимоны, сливы, груши).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Что растёт в саду?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(Яблоки, груши, сливы, лимоны.)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902" y="2380465"/>
            <a:ext cx="10967655" cy="404809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70792" y="260560"/>
            <a:ext cx="2613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</a:t>
            </a:r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растёт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саду?»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40558" y="943989"/>
            <a:ext cx="2716114" cy="30749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/>
          <a:srcRect l="18151" t="2178"/>
          <a:stretch/>
        </p:blipFill>
        <p:spPr>
          <a:xfrm>
            <a:off x="6103060" y="2336759"/>
            <a:ext cx="3324054" cy="31309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03068" y="421931"/>
            <a:ext cx="4009162" cy="31595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9696329" y="2508688"/>
            <a:ext cx="2432515" cy="36457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44362" y="2579363"/>
            <a:ext cx="432854" cy="4267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50788" y="1947296"/>
            <a:ext cx="432854" cy="42675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196303" y="1847693"/>
            <a:ext cx="432854" cy="42675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41834" y="1395841"/>
            <a:ext cx="432854" cy="42675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10547" y="2578362"/>
            <a:ext cx="432854" cy="42675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81964" y="2160674"/>
            <a:ext cx="432854" cy="4267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38894" y="1560193"/>
            <a:ext cx="525712" cy="43472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904390" y="1097262"/>
            <a:ext cx="560648" cy="46361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785561" y="1075417"/>
            <a:ext cx="556572" cy="46024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07662" y="1474209"/>
            <a:ext cx="567337" cy="46914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52411" y="2155603"/>
            <a:ext cx="560252" cy="4632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37431" y="2223594"/>
            <a:ext cx="500037" cy="41349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007254" y="1836631"/>
            <a:ext cx="539315" cy="44597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406553" y="3705577"/>
            <a:ext cx="612524" cy="43603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100906" y="3167098"/>
            <a:ext cx="565270" cy="40239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948401" y="3698645"/>
            <a:ext cx="601157" cy="42794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89923" y="3391777"/>
            <a:ext cx="582254" cy="41448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818773" y="3860450"/>
            <a:ext cx="661784" cy="47110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211455" y="2854480"/>
            <a:ext cx="690434" cy="49149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635939" y="2913376"/>
            <a:ext cx="432854" cy="426757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71581" y="2899558"/>
            <a:ext cx="609653" cy="432854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742681" y="2813287"/>
            <a:ext cx="253193" cy="4526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5"/>
          <a:srcRect l="14413" t="811" b="-1"/>
          <a:stretch/>
        </p:blipFill>
        <p:spPr>
          <a:xfrm>
            <a:off x="1530520" y="2727511"/>
            <a:ext cx="3358781" cy="306771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203071" y="3815881"/>
            <a:ext cx="201185" cy="35969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687745" y="3299700"/>
            <a:ext cx="201185" cy="35969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131892" y="3224572"/>
            <a:ext cx="201185" cy="35969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664486" y="4156810"/>
            <a:ext cx="201185" cy="359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65082" y="3776059"/>
            <a:ext cx="201185" cy="35969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029592" y="3741252"/>
            <a:ext cx="201185" cy="35969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368191" y="4244890"/>
            <a:ext cx="201185" cy="3596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96847" y="4321458"/>
            <a:ext cx="201185" cy="359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708861" y="5725835"/>
            <a:ext cx="1249788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то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290" y="2348850"/>
            <a:ext cx="10967655" cy="4048095"/>
          </a:xfrm>
          <a:prstGeom prst="rect">
            <a:avLst/>
          </a:prstGeom>
        </p:spPr>
      </p:pic>
      <p:pic>
        <p:nvPicPr>
          <p:cNvPr id="5" name="Лиз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9264440" y="388441"/>
            <a:ext cx="2139881" cy="400541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0" y="0"/>
            <a:ext cx="21354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Угадай, какие фрукты</a:t>
            </a: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спрятали,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скажи какого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цвета ?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(Синяя слива.</a:t>
            </a:r>
            <a:r>
              <a:rPr lang="ru-RU" sz="1400" i="1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Желтый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лимон.</a:t>
            </a:r>
          </a:p>
          <a:p>
            <a:pPr algn="just">
              <a:spcAft>
                <a:spcPts val="0"/>
              </a:spcAft>
            </a:pP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Зеленая груша</a:t>
            </a:r>
            <a:r>
              <a:rPr lang="ru-RU" sz="1400" i="1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т.д.)</a:t>
            </a:r>
          </a:p>
          <a:p>
            <a:pPr algn="just">
              <a:spcAft>
                <a:spcPts val="0"/>
              </a:spcAft>
            </a:pPr>
            <a:endParaRPr lang="ru-RU" sz="1400" i="1" baseline="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943379" y="279466"/>
            <a:ext cx="338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фрукт»</a:t>
            </a:r>
          </a:p>
          <a:p>
            <a:pPr algn="ctr"/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(нажать на прямоугольник)</a:t>
            </a:r>
            <a:endParaRPr lang="ru-RU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яб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49817" y="4647031"/>
            <a:ext cx="1127858" cy="908383"/>
          </a:xfrm>
          <a:prstGeom prst="rect">
            <a:avLst/>
          </a:prstGeom>
        </p:spPr>
      </p:pic>
      <p:pic>
        <p:nvPicPr>
          <p:cNvPr id="15" name="гр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34591" y="2501259"/>
            <a:ext cx="877900" cy="1194920"/>
          </a:xfrm>
          <a:prstGeom prst="rect">
            <a:avLst/>
          </a:prstGeom>
        </p:spPr>
      </p:pic>
      <p:pic>
        <p:nvPicPr>
          <p:cNvPr id="16" name="сл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9430" y="3364652"/>
            <a:ext cx="1127858" cy="798645"/>
          </a:xfrm>
          <a:prstGeom prst="rect">
            <a:avLst/>
          </a:prstGeom>
        </p:spPr>
      </p:pic>
      <p:pic>
        <p:nvPicPr>
          <p:cNvPr id="18" name="лим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092" y1="17834" x2="40092" y2="17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64095" y="4631360"/>
            <a:ext cx="1322947" cy="957155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 rot="19579447">
            <a:off x="5018119" y="4527034"/>
            <a:ext cx="648090" cy="10051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9461451">
            <a:off x="5829081" y="2824371"/>
            <a:ext cx="664522" cy="10242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9517751">
            <a:off x="3752839" y="3155053"/>
            <a:ext cx="664522" cy="10242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9743210">
            <a:off x="7807576" y="4505392"/>
            <a:ext cx="664522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</p:bld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5156112" y="616249"/>
            <a:ext cx="28841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ru-RU" sz="14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algn="l"/>
            <a:endParaRPr lang="ru-RU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4621" y="2348850"/>
            <a:ext cx="10967655" cy="4048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4977" y="246916"/>
            <a:ext cx="2245901" cy="42038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71580" y="265232"/>
            <a:ext cx="260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Выучи стихотворение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360870" y="152672"/>
            <a:ext cx="1789567" cy="24386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53435" y="2506338"/>
            <a:ext cx="4170025" cy="31884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TextBox 12"/>
          <p:cNvSpPr txBox="1"/>
          <p:nvPr userDrawn="1"/>
        </p:nvSpPr>
        <p:spPr>
          <a:xfrm>
            <a:off x="3071580" y="743868"/>
            <a:ext cx="31001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ЯБЛОЧКО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Что за грохот - бум-бум-бум -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Яблочко упало!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В травке яблочко найдём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Чтобы не пропало.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Сосчитайте яблоки у ежа в тарелке.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(Одно яблоко, два яблока)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2" b="98154" l="2195" r="96123">
                        <a14:foregroundMark x1="64082" y1="32308" x2="67666" y2="35692"/>
                        <a14:foregroundMark x1="70885" y1="28923" x2="73080" y2="31923"/>
                        <a14:foregroundMark x1="84199" y1="37615" x2="87125" y2="44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54" y="2578182"/>
            <a:ext cx="2758549" cy="26233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2" b="97538" l="73" r="92758">
                        <a14:foregroundMark x1="62838" y1="33077" x2="67301" y2="35231"/>
                        <a14:foregroundMark x1="71397" y1="28385" x2="73153" y2="31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5250" y="2895544"/>
            <a:ext cx="2686539" cy="255486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6690603" y="2682679"/>
            <a:ext cx="1896761" cy="241435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173660" y="3644661"/>
            <a:ext cx="3055681" cy="20455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701501" y="5702267"/>
            <a:ext cx="1255885" cy="67061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799548" y="246917"/>
            <a:ext cx="273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Сосчитай апельсины</a:t>
            </a:r>
            <a:endParaRPr lang="ru-RU" sz="1800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8587364" y="651354"/>
            <a:ext cx="3460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80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-3.7037E-7 L -1.25E-6 -3.7037E-7 C -0.02057 0.01968 -0.0069 0.00833 -0.02161 0.01806 C -0.02721 0.02153 -0.02969 0.02431 -0.03568 0.02708 C -0.03815 0.02801 -0.04075 0.02847 -0.04323 0.02917 C -0.05599 0.03333 -0.04284 0.03009 -0.06107 0.0338 C -0.07461 0.03982 -0.05456 0.03125 -0.0763 0.03819 C -0.07982 0.03935 -0.08203 0.04259 -0.08529 0.04514 C -0.08646 0.04607 -0.08789 0.0463 -0.08906 0.04745 C -0.09687 0.05324 -0.09167 0.05116 -0.10052 0.05648 C -0.10221 0.05741 -0.10391 0.05764 -0.1056 0.05857 C -0.1082 0.05995 -0.11068 0.06181 -0.11315 0.06319 C -0.11654 0.06482 -0.12005 0.06597 -0.12344 0.06759 C -0.13893 0.07616 -0.1207 0.06898 -0.13607 0.07454 C -0.13815 0.07616 -0.14323 0.08032 -0.14505 0.08357 C -0.14609 0.08542 -0.14635 0.08843 -0.14753 0.09028 C -0.14948 0.09306 -0.15182 0.09468 -0.15391 0.09699 C -0.15651 0.1 -0.15898 0.10301 -0.16159 0.10602 C -0.16276 0.10764 -0.16406 0.10926 -0.16536 0.11065 C -0.16745 0.11296 -0.16966 0.11482 -0.17174 0.11736 C -0.17943 0.12778 -0.17083 0.12245 -0.1819 0.12639 C -0.18398 0.12801 -0.18633 0.1287 -0.18828 0.13102 C -0.18971 0.13264 -0.19062 0.13588 -0.19206 0.13773 C -0.19687 0.14421 -0.19753 0.14398 -0.20221 0.14676 C -0.2043 0.14977 -0.20625 0.15324 -0.20859 0.15579 C -0.21016 0.15764 -0.21614 0.15949 -0.21745 0.16042 C -0.22239 0.16366 -0.22409 0.16736 -0.22891 0.17176 C -0.23099 0.17338 -0.2332 0.17477 -0.23529 0.17616 C -0.24154 0.19306 -0.23346 0.17222 -0.24167 0.18982 C -0.24258 0.1919 -0.2431 0.19468 -0.24414 0.19653 C -0.24518 0.19838 -0.24687 0.19931 -0.24792 0.20093 C -0.24974 0.2037 -0.25143 0.20694 -0.25312 0.20995 C -0.25443 0.21296 -0.25521 0.21667 -0.2569 0.21921 C -0.25833 0.2213 -0.26029 0.22199 -0.26198 0.22361 C -0.27656 0.23843 -0.25378 0.2162 -0.26953 0.23495 C -0.2707 0.23634 -0.27213 0.23634 -0.27344 0.23727 C -0.27812 0.24282 -0.27734 0.24259 -0.28359 0.2463 C -0.28529 0.24722 -0.28698 0.24745 -0.28867 0.24838 C -0.29049 0.24977 -0.29193 0.25208 -0.29375 0.25301 C -0.29753 0.25509 -0.30143 0.25602 -0.30521 0.25764 C -0.31901 0.26319 -0.30299 0.25671 -0.31406 0.26204 C -0.32253 0.2662 -0.32318 0.2662 -0.3306 0.26875 C -0.3319 0.27037 -0.33307 0.27222 -0.33437 0.27338 C -0.33802 0.27639 -0.34479 0.28032 -0.34844 0.28241 C -0.34974 0.28472 -0.35078 0.28727 -0.35221 0.28912 C -0.35742 0.29583 -0.35872 0.29282 -0.36497 0.29815 C -0.38255 0.31389 -0.35833 0.2912 -0.37383 0.30949 C -0.375 0.31088 -0.37643 0.31088 -0.3776 0.31181 C -0.37995 0.31343 -0.38489 0.31736 -0.38776 0.31852 C -0.38997 0.31944 -0.39206 0.32014 -0.39414 0.32083 C -0.39583 0.32222 -0.39753 0.32407 -0.39922 0.32523 C -0.40651 0.33009 -0.40325 0.32431 -0.41198 0.33218 C -0.41367 0.33357 -0.41536 0.33495 -0.41706 0.33657 C -0.41966 0.33935 -0.42383 0.34491 -0.42591 0.34792 L -0.42851 0.36157 C -0.42943 0.36667 -0.4319 0.38194 -0.43489 0.38194 L -0.43607 0.38194 L -0.43607 0.38194 " pathEditMode="relative" ptsTypes="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4.81481E-6 L -8.33333E-7 -0.00092 C 0.00703 0.00255 0.01393 0.00348 0.0207 0.0088 C 0.02188 0.00973 0.02292 0.01575 0.02422 0.01783 C 0.02826 0.022 0.03255 0.02315 0.03672 0.0257 L 0.51341 0.0088 C 0.52565 0.00811 0.53776 0.00093 0.55 -0.00902 C 0.56458 -0.01944 0.553 -0.02314 0.56146 -0.03472 C 0.56445 -0.03888 0.56758 -0.04074 0.57057 -0.04351 C 0.58203 -0.05324 0.57774 -0.05138 0.58672 -0.05138 L 0.58672 -0.05231 " pathEditMode="relative" rAng="0" ptsTypes="AAAAAAAAAAA"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3" grpId="0"/>
      <p:bldP spid="13" grpId="1"/>
      <p:bldP spid="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250" y="2348850"/>
            <a:ext cx="10967655" cy="404809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935700" y="188550"/>
            <a:ext cx="468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«Пальчиковая гимнастика»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7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5426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5" r:id="rId2"/>
    <p:sldLayoutId id="2147483780" r:id="rId3"/>
    <p:sldLayoutId id="2147483730" r:id="rId4"/>
    <p:sldLayoutId id="2147483794" r:id="rId5"/>
    <p:sldLayoutId id="2147483783" r:id="rId6"/>
    <p:sldLayoutId id="2147483784" r:id="rId7"/>
    <p:sldLayoutId id="2147483782" r:id="rId8"/>
    <p:sldLayoutId id="2147483795" r:id="rId9"/>
    <p:sldLayoutId id="2147483781" r:id="rId10"/>
    <p:sldLayoutId id="2147483788" r:id="rId11"/>
    <p:sldLayoutId id="2147483789" r:id="rId12"/>
    <p:sldLayoutId id="2147483792" r:id="rId13"/>
    <p:sldLayoutId id="2147483787" r:id="rId14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3,13. &#1055;&#1088;&#1077;&#1079;&#1077;&#1085;&#1090;&#1072;&#1094;&#1080;&#1103; PowerPoint" TargetMode="External"/><Relationship Id="rId5" Type="http://schemas.openxmlformats.org/officeDocument/2006/relationships/image" Target="../media/image85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4,&#1055;&#1088;&#1077;&#1079;&#1077;&#1085;&#1090;&#1072;&#1094;&#1080;&#1103; PowerPoint" TargetMode="External"/><Relationship Id="rId5" Type="http://schemas.openxmlformats.org/officeDocument/2006/relationships/image" Target="../media/image85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5.png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4,&#1055;&#1088;&#1077;&#1079;&#1077;&#1085;&#1090;&#1072;&#1094;&#1080;&#1103; PowerPoint" TargetMode="External"/><Relationship Id="rId5" Type="http://schemas.openxmlformats.org/officeDocument/2006/relationships/image" Target="../media/image8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3,13. &#1055;&#1088;&#1077;&#1079;&#1077;&#1085;&#1090;&#1072;&#1094;&#1080;&#1103; PowerPoint" TargetMode="External"/><Relationship Id="rId5" Type="http://schemas.openxmlformats.org/officeDocument/2006/relationships/image" Target="../media/image8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3,13. &#1055;&#1088;&#1077;&#1079;&#1077;&#1085;&#1090;&#1072;&#1094;&#1080;&#1103; PowerPoint" TargetMode="External"/><Relationship Id="rId5" Type="http://schemas.openxmlformats.org/officeDocument/2006/relationships/image" Target="../media/image85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2,12. &#1055;&#1088;&#1077;&#1079;&#1077;&#1085;&#1090;&#1072;&#1094;&#1080;&#1103; PowerPoint" TargetMode="External"/><Relationship Id="rId5" Type="http://schemas.openxmlformats.org/officeDocument/2006/relationships/image" Target="../media/image85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4,&#1055;&#1088;&#1077;&#1079;&#1077;&#1085;&#1090;&#1072;&#1094;&#1080;&#1103; PowerPoint" TargetMode="External"/><Relationship Id="rId5" Type="http://schemas.openxmlformats.org/officeDocument/2006/relationships/image" Target="../media/image85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9.xml"/><Relationship Id="rId7" Type="http://schemas.openxmlformats.org/officeDocument/2006/relationships/slide" Target="slide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8.png"/><Relationship Id="rId5" Type="http://schemas.openxmlformats.org/officeDocument/2006/relationships/slide" Target="slide10.xml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803" y="6165380"/>
            <a:ext cx="1414395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005" y="6308493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670" y="6336773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pres?slideindex=13&amp;slidetitle=13. Презентация PowerPoin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70" y="5445280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2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210" y="6341212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670" y="6339130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pres?slideindex=14&amp;slidetitle=Презентация PowerPoin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70" y="5445280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30" y="6344282"/>
            <a:ext cx="1255885" cy="542591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670" y="6301498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3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110" y="6314254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670" y="6320351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7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307" y="6375313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827" y="6381410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307" y="6329703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730" y="6314576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pres?slideindex=14&amp;slidetitle=Презентация PowerPoin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" y="5445280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210" y="6328864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670" y="6334961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pres?slideindex=13&amp;slidetitle=13. Презентация PowerPoin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70" y="5445280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4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210" y="6348402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670" y="6284926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pres?slideindex=13&amp;slidetitle=13. Презентация PowerPoin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70" y="5410288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716" y="6319762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670" y="6304902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pres?slideindex=12&amp;slidetitle=12. Презентация PowerPoin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" y="5445280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1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210" y="6370808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670" y="6343904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pres?slideindex=14&amp;slidetitle=Презентация PowerPoin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" y="5442121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альчиковая гимнастика «Фруктовая ладошка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6674" y="836641"/>
            <a:ext cx="8541543" cy="4804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110" y="6320277"/>
            <a:ext cx="1414395" cy="573074"/>
          </a:xfrm>
          <a:prstGeom prst="rect">
            <a:avLst/>
          </a:prstGeom>
        </p:spPr>
      </p:pic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9670" y="6349605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9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23327</TotalTime>
  <Words>1</Words>
  <Application>Microsoft Office PowerPoint</Application>
  <PresentationFormat>Широкоэкранный</PresentationFormat>
  <Paragraphs>1</Paragraphs>
  <Slides>12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Hewlett-Packard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Грицик</cp:lastModifiedBy>
  <cp:revision>276</cp:revision>
  <dcterms:created xsi:type="dcterms:W3CDTF">2018-03-18T18:13:40Z</dcterms:created>
  <dcterms:modified xsi:type="dcterms:W3CDTF">2023-10-31T21:17:49Z</dcterms:modified>
  <cp:version>0906.0100.01</cp:version>
</cp:coreProperties>
</file>