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57" r:id="rId2"/>
    <p:sldId id="258" r:id="rId3"/>
    <p:sldId id="262" r:id="rId4"/>
    <p:sldId id="264" r:id="rId5"/>
    <p:sldId id="265" r:id="rId6"/>
    <p:sldId id="292" r:id="rId7"/>
    <p:sldId id="304" r:id="rId8"/>
    <p:sldId id="293" r:id="rId9"/>
    <p:sldId id="272" r:id="rId10"/>
    <p:sldId id="273" r:id="rId11"/>
    <p:sldId id="274" r:id="rId12"/>
    <p:sldId id="295" r:id="rId13"/>
    <p:sldId id="296" r:id="rId14"/>
    <p:sldId id="301" r:id="rId15"/>
    <p:sldId id="297" r:id="rId16"/>
    <p:sldId id="298" r:id="rId17"/>
    <p:sldId id="299" r:id="rId18"/>
    <p:sldId id="276" r:id="rId19"/>
    <p:sldId id="300" r:id="rId20"/>
    <p:sldId id="288" r:id="rId21"/>
    <p:sldId id="269" r:id="rId22"/>
    <p:sldId id="289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3370F1-FD98-42C6-8E13-2F5FDB24EFE6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3333D1-AFF1-4ECC-8752-2B299D939F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127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3333D1-AFF1-4ECC-8752-2B299D939F9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368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726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79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036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810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877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719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244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0413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765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13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535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0CE8F93-9773-4EF6-B53E-2C1C969F2737}" type="datetimeFigureOut">
              <a:rPr lang="ru-RU" smtClean="0"/>
              <a:pPr/>
              <a:t>15.10.2023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798FBD69-8131-40B8-8870-AA24BCE2D0B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72950"/>
            <a:ext cx="7715200" cy="109986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r>
              <a:rPr lang="ru-RU" sz="2000" b="1" dirty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br>
              <a:rPr lang="ru-RU" sz="2000" b="1" dirty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1143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Иркутска детский сад № 89</a:t>
            </a:r>
            <a:br>
              <a:rPr lang="ru-RU" sz="2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РЕЧЕВОЕ РАЗВИТИЕ ДЕТЕЙ  РАННЕГО ВОЗРАСТА</a:t>
            </a:r>
            <a:b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</a:b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itchFamily="18" charset="0"/>
              </a:rPr>
              <a:t>ПОСРЕДСТВОМ ФОЛЬКЛОРА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6BB373-CAD1-45F1-A4CE-F717ED208A9F}"/>
              </a:ext>
            </a:extLst>
          </p:cNvPr>
          <p:cNvSpPr txBox="1"/>
          <p:nvPr/>
        </p:nvSpPr>
        <p:spPr>
          <a:xfrm>
            <a:off x="5237248" y="5949280"/>
            <a:ext cx="3223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Бучнева Л.В.</a:t>
            </a:r>
          </a:p>
          <a:p>
            <a:pPr algn="just"/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en-US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EA546A8-46C7-4772-9C03-39ED57F051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52936" y="2420889"/>
            <a:ext cx="4567336" cy="3305358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Autofit/>
          </a:bodyPr>
          <a:lstStyle/>
          <a:p>
            <a:pPr marL="54864" algn="ctr" fontAlgn="auto">
              <a:spcAft>
                <a:spcPts val="0"/>
              </a:spcAft>
              <a:defRPr/>
            </a:pPr>
            <a:br>
              <a:rPr lang="ru-RU" sz="1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Содержимое 2"/>
          <p:cNvSpPr>
            <a:spLocks noGrp="1"/>
          </p:cNvSpPr>
          <p:nvPr>
            <p:ph idx="1"/>
          </p:nvPr>
        </p:nvSpPr>
        <p:spPr>
          <a:xfrm>
            <a:off x="457200" y="1534101"/>
            <a:ext cx="8229600" cy="4525963"/>
          </a:xfrm>
        </p:spPr>
        <p:txBody>
          <a:bodyPr/>
          <a:lstStyle/>
          <a:p>
            <a:pPr algn="just">
              <a:buFont typeface="Wingdings 2" pitchFamily="18" charset="2"/>
              <a:buNone/>
            </a:pPr>
            <a:r>
              <a:rPr lang="ru-RU" dirty="0"/>
              <a:t>                                                 </a:t>
            </a:r>
          </a:p>
        </p:txBody>
      </p:sp>
      <p:sp>
        <p:nvSpPr>
          <p:cNvPr id="17413" name="TextBox 4"/>
          <p:cNvSpPr txBox="1">
            <a:spLocks noChangeArrowheads="1"/>
          </p:cNvSpPr>
          <p:nvPr/>
        </p:nvSpPr>
        <p:spPr bwMode="auto">
          <a:xfrm>
            <a:off x="5220072" y="2445430"/>
            <a:ext cx="306667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/>
            <a:r>
              <a:rPr lang="ru-RU" sz="1400" b="1">
                <a:latin typeface="Times New Roman" pitchFamily="18" charset="0"/>
                <a:cs typeface="Times New Roman" pitchFamily="18" charset="0"/>
              </a:rPr>
              <a:t>ПРИ  УКЛАДЫВАНИИ  СПАТЬ</a:t>
            </a:r>
          </a:p>
        </p:txBody>
      </p:sp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500063" y="1357313"/>
            <a:ext cx="392906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ПРИ УМЫВАНИИ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472" y="571480"/>
            <a:ext cx="8215370" cy="55399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РЕЖИМНЫЕ МОМЕНТЫ</a:t>
            </a:r>
          </a:p>
        </p:txBody>
      </p:sp>
      <p:pic>
        <p:nvPicPr>
          <p:cNvPr id="3074" name="Picture 2" descr="http://i031.radikal.ru/1201/8f/d54d58e49a4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5649" y="853014"/>
            <a:ext cx="2484626" cy="185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71EE63-B9E5-4882-9792-D7406C9460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51" r="1963"/>
          <a:stretch/>
        </p:blipFill>
        <p:spPr>
          <a:xfrm>
            <a:off x="4606686" y="2721589"/>
            <a:ext cx="4140182" cy="28992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726205-E5B7-4C54-9E44-AEACBD010985}"/>
              </a:ext>
            </a:extLst>
          </p:cNvPr>
          <p:cNvSpPr txBox="1"/>
          <p:nvPr/>
        </p:nvSpPr>
        <p:spPr>
          <a:xfrm>
            <a:off x="5148064" y="5589240"/>
            <a:ext cx="3995936" cy="10954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Баю – баю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баиньки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 огороде заиньки,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Зайки травку едят, </a:t>
            </a:r>
          </a:p>
          <a:p>
            <a:pPr>
              <a:defRPr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Малым деткам спать велят.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223DD4-78CC-46CB-8B57-6EABEC9AD923}"/>
              </a:ext>
            </a:extLst>
          </p:cNvPr>
          <p:cNvSpPr txBox="1"/>
          <p:nvPr/>
        </p:nvSpPr>
        <p:spPr>
          <a:xfrm>
            <a:off x="373422" y="4648341"/>
            <a:ext cx="38385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«Водичка, водичка. Умой моё  личико»</a:t>
            </a:r>
            <a:endParaRPr lang="ru-RU" sz="16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33AD3F4-2199-4D2F-925D-51486C252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7145" r="26971" b="-1"/>
          <a:stretch/>
        </p:blipFill>
        <p:spPr>
          <a:xfrm>
            <a:off x="490544" y="1408731"/>
            <a:ext cx="3838538" cy="3238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1764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Box 7"/>
          <p:cNvSpPr txBox="1">
            <a:spLocks noChangeArrowheads="1"/>
          </p:cNvSpPr>
          <p:nvPr/>
        </p:nvSpPr>
        <p:spPr bwMode="auto">
          <a:xfrm>
            <a:off x="4932040" y="1412776"/>
            <a:ext cx="36240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                ВО ВРЕМЯ ОДЕВАНИЯ   </a:t>
            </a:r>
          </a:p>
        </p:txBody>
      </p:sp>
      <p:sp>
        <p:nvSpPr>
          <p:cNvPr id="18438" name="TextBox 6"/>
          <p:cNvSpPr txBox="1">
            <a:spLocks noChangeArrowheads="1"/>
          </p:cNvSpPr>
          <p:nvPr/>
        </p:nvSpPr>
        <p:spPr bwMode="auto">
          <a:xfrm>
            <a:off x="607741" y="642938"/>
            <a:ext cx="303557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mbria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mbria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mbria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mbria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mbr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mbria" pitchFamily="18" charset="0"/>
              </a:defRPr>
            </a:lvl9pPr>
          </a:lstStyle>
          <a:p>
            <a:pPr algn="ctr" eaLnBrk="1" hangingPunct="1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  ВРЕМЯ  КОРМЛЕНИЯ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14009D-0B0D-4B60-9E87-F70E14E0A5E3}"/>
              </a:ext>
            </a:extLst>
          </p:cNvPr>
          <p:cNvSpPr txBox="1"/>
          <p:nvPr/>
        </p:nvSpPr>
        <p:spPr>
          <a:xfrm>
            <a:off x="5292080" y="5301208"/>
            <a:ext cx="36724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Вот колготки, посмотри,</a:t>
            </a:r>
          </a:p>
          <a:p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Они сшиты изнутри,</a:t>
            </a:r>
          </a:p>
          <a:p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Ты, дружочек, не зевай,</a:t>
            </a:r>
          </a:p>
          <a:p>
            <a:r>
              <a:rPr lang="ru-RU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Налицо их надевай.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DFA298A-D4A9-4B22-8D62-6BA1102050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5" t="1712" r="6354" b="5901"/>
          <a:stretch/>
        </p:blipFill>
        <p:spPr>
          <a:xfrm>
            <a:off x="4759456" y="1720553"/>
            <a:ext cx="4032448" cy="36044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090D7B5-C7FC-40B0-87A5-632E2EBD6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t="20357" r="14321"/>
          <a:stretch/>
        </p:blipFill>
        <p:spPr>
          <a:xfrm>
            <a:off x="469246" y="950715"/>
            <a:ext cx="4203918" cy="36555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A1CF9B-85EB-4BB7-AF1E-E02EC49844C2}"/>
              </a:ext>
            </a:extLst>
          </p:cNvPr>
          <p:cNvSpPr txBox="1"/>
          <p:nvPr/>
        </p:nvSpPr>
        <p:spPr>
          <a:xfrm>
            <a:off x="1259632" y="4606296"/>
            <a:ext cx="3360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обеда подошел,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Сели деточки за стол.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Бери ложку, бери хлеб,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скорее за обед.</a:t>
            </a:r>
          </a:p>
        </p:txBody>
      </p:sp>
    </p:spTree>
    <p:extLst>
      <p:ext uri="{BB962C8B-B14F-4D97-AF65-F5344CB8AC3E}">
        <p14:creationId xmlns:p14="http://schemas.microsoft.com/office/powerpoint/2010/main" val="35825067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82E9DC5-7D20-42FE-B818-26C17783A8A8}"/>
              </a:ext>
            </a:extLst>
          </p:cNvPr>
          <p:cNvSpPr/>
          <p:nvPr/>
        </p:nvSpPr>
        <p:spPr>
          <a:xfrm>
            <a:off x="3491880" y="476672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ПРОГУЛКА</a:t>
            </a:r>
            <a:endParaRPr lang="ru-RU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3F4E68-10A4-46A6-961F-C79AD73C84A7}"/>
              </a:ext>
            </a:extLst>
          </p:cNvPr>
          <p:cNvSpPr txBox="1"/>
          <p:nvPr/>
        </p:nvSpPr>
        <p:spPr>
          <a:xfrm>
            <a:off x="4932040" y="999892"/>
            <a:ext cx="25922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деревьях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Листьев мало.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земле –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Невпроворот.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лоскутьев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Одеяло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прощанье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Шьёт.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B62208-08BA-4B32-BC67-E75EFBDB8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" t="14301" r="19287" b="19550"/>
          <a:stretch/>
        </p:blipFill>
        <p:spPr>
          <a:xfrm>
            <a:off x="4572000" y="3295971"/>
            <a:ext cx="4176464" cy="30425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6D87FC-E630-4899-A0B4-FF80A74F4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8" t="13488" r="2596"/>
          <a:stretch/>
        </p:blipFill>
        <p:spPr>
          <a:xfrm>
            <a:off x="523013" y="1001014"/>
            <a:ext cx="3864574" cy="34669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FD4915-EEFC-4A37-8E40-70943A22E798}"/>
              </a:ext>
            </a:extLst>
          </p:cNvPr>
          <p:cNvSpPr txBox="1"/>
          <p:nvPr/>
        </p:nvSpPr>
        <p:spPr>
          <a:xfrm>
            <a:off x="1331640" y="4466824"/>
            <a:ext cx="3060340" cy="1077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Ветерок, ветерок,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Обдувает хорошо,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прохладу несёт,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скучать не даёт!</a:t>
            </a:r>
          </a:p>
        </p:txBody>
      </p:sp>
    </p:spTree>
    <p:extLst>
      <p:ext uri="{BB962C8B-B14F-4D97-AF65-F5344CB8AC3E}">
        <p14:creationId xmlns:p14="http://schemas.microsoft.com/office/powerpoint/2010/main" val="1537871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BB84D6-C5D4-4CEE-B98F-45FCB486C4B3}"/>
              </a:ext>
            </a:extLst>
          </p:cNvPr>
          <p:cNvSpPr/>
          <p:nvPr/>
        </p:nvSpPr>
        <p:spPr>
          <a:xfrm>
            <a:off x="1187624" y="620688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ТЕАТРАЛИЗОВАННАЯ ДЕЯТЕЛЬНОСТЬ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C1212E-9A48-4EC8-B691-ABC8FB729A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3" t="3490" r="16839"/>
          <a:stretch/>
        </p:blipFill>
        <p:spPr>
          <a:xfrm>
            <a:off x="348611" y="1143908"/>
            <a:ext cx="4209509" cy="29144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680443-29AE-4789-A7BF-107DDE6005A7}"/>
              </a:ext>
            </a:extLst>
          </p:cNvPr>
          <p:cNvSpPr txBox="1"/>
          <p:nvPr/>
        </p:nvSpPr>
        <p:spPr>
          <a:xfrm>
            <a:off x="107504" y="4036422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сказки «Курочка Ряба»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F08FC43-F2CF-4AD0-BFD8-C1E62364AA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" t="16984" r="12380"/>
          <a:stretch/>
        </p:blipFill>
        <p:spPr>
          <a:xfrm>
            <a:off x="4635150" y="2575554"/>
            <a:ext cx="4209509" cy="3229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E606B3-3077-426C-88B7-FF10A6F07911}"/>
              </a:ext>
            </a:extLst>
          </p:cNvPr>
          <p:cNvSpPr txBox="1"/>
          <p:nvPr/>
        </p:nvSpPr>
        <p:spPr>
          <a:xfrm>
            <a:off x="4572000" y="5764614"/>
            <a:ext cx="42726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«Репка» (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театр стаканчиков)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780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66BBC9D-3599-4F30-8525-133E17D361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9" r="22108" b="10793"/>
          <a:stretch/>
        </p:blipFill>
        <p:spPr>
          <a:xfrm>
            <a:off x="229326" y="476672"/>
            <a:ext cx="4253053" cy="3096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362B1E-0BE8-4012-ADEB-5BC9B2EAAE91}"/>
              </a:ext>
            </a:extLst>
          </p:cNvPr>
          <p:cNvSpPr txBox="1"/>
          <p:nvPr/>
        </p:nvSpPr>
        <p:spPr>
          <a:xfrm>
            <a:off x="827584" y="3573016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Драматизация сказки «Теремок»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44D502-D2DA-4591-B221-35C2B73F21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8" t="27848" r="16925" b="4640"/>
          <a:stretch/>
        </p:blipFill>
        <p:spPr>
          <a:xfrm>
            <a:off x="4544935" y="3068960"/>
            <a:ext cx="4365485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841890-7707-419C-8F09-F2266943F0EA}"/>
              </a:ext>
            </a:extLst>
          </p:cNvPr>
          <p:cNvSpPr txBox="1"/>
          <p:nvPr/>
        </p:nvSpPr>
        <p:spPr>
          <a:xfrm>
            <a:off x="5220072" y="5949280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Спектакль «Угадай, кто мы?»</a:t>
            </a:r>
          </a:p>
        </p:txBody>
      </p:sp>
    </p:spTree>
    <p:extLst>
      <p:ext uri="{BB962C8B-B14F-4D97-AF65-F5344CB8AC3E}">
        <p14:creationId xmlns:p14="http://schemas.microsoft.com/office/powerpoint/2010/main" val="3012527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B168161-2F99-4B9B-AF21-0483A4372D92}"/>
              </a:ext>
            </a:extLst>
          </p:cNvPr>
          <p:cNvSpPr/>
          <p:nvPr/>
        </p:nvSpPr>
        <p:spPr>
          <a:xfrm>
            <a:off x="2411760" y="404664"/>
            <a:ext cx="6031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- ИНСЦЕНИРОВКИ</a:t>
            </a:r>
            <a:endParaRPr lang="ru-RU" sz="2800" dirty="0"/>
          </a:p>
        </p:txBody>
      </p:sp>
      <p:pic>
        <p:nvPicPr>
          <p:cNvPr id="3" name="Рисунок 2" descr="S1220013.JPG">
            <a:extLst>
              <a:ext uri="{FF2B5EF4-FFF2-40B4-BE49-F238E27FC236}">
                <a16:creationId xmlns:a16="http://schemas.microsoft.com/office/drawing/2014/main" id="{AF271973-1C83-4F64-9DC2-B9FE0B57A8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4256" t="7332" r="37183"/>
          <a:stretch/>
        </p:blipFill>
        <p:spPr>
          <a:xfrm>
            <a:off x="700835" y="927884"/>
            <a:ext cx="3178337" cy="4229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5057F31-AA4E-409B-8E00-ADF90CA9E04C}"/>
              </a:ext>
            </a:extLst>
          </p:cNvPr>
          <p:cNvSpPr/>
          <p:nvPr/>
        </p:nvSpPr>
        <p:spPr>
          <a:xfrm>
            <a:off x="1331640" y="5229200"/>
            <a:ext cx="28083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Курочка –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тараторочка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По двору ходит.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Хохолок раздувает,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Своих деток подзывает.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B5C126-E98B-4211-A371-C3AFE14C81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3" r="9394"/>
          <a:stretch/>
        </p:blipFill>
        <p:spPr>
          <a:xfrm>
            <a:off x="4139952" y="2060848"/>
            <a:ext cx="4562442" cy="34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F96BAE-E25F-411B-8543-84E873F01CF5}"/>
              </a:ext>
            </a:extLst>
          </p:cNvPr>
          <p:cNvSpPr txBox="1"/>
          <p:nvPr/>
        </p:nvSpPr>
        <p:spPr>
          <a:xfrm>
            <a:off x="5580112" y="5517232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«Кошкин дом»</a:t>
            </a:r>
          </a:p>
        </p:txBody>
      </p:sp>
    </p:spTree>
    <p:extLst>
      <p:ext uri="{BB962C8B-B14F-4D97-AF65-F5344CB8AC3E}">
        <p14:creationId xmlns:p14="http://schemas.microsoft.com/office/powerpoint/2010/main" val="22467967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C938A5-9338-4CB0-B332-72D6A68FFA4F}"/>
              </a:ext>
            </a:extLst>
          </p:cNvPr>
          <p:cNvSpPr/>
          <p:nvPr/>
        </p:nvSpPr>
        <p:spPr>
          <a:xfrm>
            <a:off x="1403648" y="332656"/>
            <a:ext cx="70567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ПОДВИЖНЫЕ И ХОРОВОДНЫЕ ИГРЫ</a:t>
            </a:r>
            <a:endParaRPr lang="ru-RU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EFE2D58-0426-4E98-A7E6-5BA6031B320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7" t="17917" r="9797" b="4957"/>
          <a:stretch/>
        </p:blipFill>
        <p:spPr>
          <a:xfrm>
            <a:off x="372617" y="855878"/>
            <a:ext cx="4271391" cy="27272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EEFBCB-F5F7-4996-B823-D4C41A941833}"/>
              </a:ext>
            </a:extLst>
          </p:cNvPr>
          <p:cNvSpPr txBox="1"/>
          <p:nvPr/>
        </p:nvSpPr>
        <p:spPr>
          <a:xfrm>
            <a:off x="372618" y="3583144"/>
            <a:ext cx="458835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«Зайка беленький сидит»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8135CD1-D868-44F7-AD6A-8923941369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4851" r="9213" b="8000"/>
          <a:stretch/>
        </p:blipFill>
        <p:spPr>
          <a:xfrm>
            <a:off x="4740925" y="2636912"/>
            <a:ext cx="4086850" cy="3274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900B1C3-4A60-4DC8-B965-23C157663DD8}"/>
              </a:ext>
            </a:extLst>
          </p:cNvPr>
          <p:cNvSpPr txBox="1"/>
          <p:nvPr/>
        </p:nvSpPr>
        <p:spPr>
          <a:xfrm>
            <a:off x="5292080" y="5911565"/>
            <a:ext cx="3384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Хороводная игра «Карусели»</a:t>
            </a:r>
          </a:p>
        </p:txBody>
      </p:sp>
    </p:spTree>
    <p:extLst>
      <p:ext uri="{BB962C8B-B14F-4D97-AF65-F5344CB8AC3E}">
        <p14:creationId xmlns:p14="http://schemas.microsoft.com/office/powerpoint/2010/main" val="3606958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C1A6256-45D6-4668-84FE-450E8786A73E}"/>
              </a:ext>
            </a:extLst>
          </p:cNvPr>
          <p:cNvSpPr/>
          <p:nvPr/>
        </p:nvSpPr>
        <p:spPr>
          <a:xfrm>
            <a:off x="2339752" y="404664"/>
            <a:ext cx="554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ИГРОВАЯ ДЕЯТЕЛЬНОСТЬ</a:t>
            </a:r>
            <a:endParaRPr lang="ru-RU" sz="2800" dirty="0"/>
          </a:p>
        </p:txBody>
      </p:sp>
      <p:pic>
        <p:nvPicPr>
          <p:cNvPr id="3" name="Содержимое 3" descr="DSC01790.JPG">
            <a:extLst>
              <a:ext uri="{FF2B5EF4-FFF2-40B4-BE49-F238E27FC236}">
                <a16:creationId xmlns:a16="http://schemas.microsoft.com/office/drawing/2014/main" id="{9605399B-A2D9-410D-956C-9798A6CD496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7" y="1052735"/>
            <a:ext cx="3714776" cy="30432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837150-9592-4EC9-B309-91A75E362A35}"/>
              </a:ext>
            </a:extLst>
          </p:cNvPr>
          <p:cNvSpPr txBox="1"/>
          <p:nvPr/>
        </p:nvSpPr>
        <p:spPr>
          <a:xfrm>
            <a:off x="1259632" y="4095980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Умница, Катенька,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Ешь кашку </a:t>
            </a:r>
            <a:r>
              <a:rPr lang="ru-RU" sz="1600" b="1" dirty="0" err="1">
                <a:latin typeface="Times New Roman" pitchFamily="18" charset="0"/>
                <a:cs typeface="Times New Roman" pitchFamily="18" charset="0"/>
              </a:rPr>
              <a:t>сладеньку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Вкусную, пушистую,</a:t>
            </a: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Мягкую, душистую.</a:t>
            </a:r>
          </a:p>
        </p:txBody>
      </p:sp>
      <p:pic>
        <p:nvPicPr>
          <p:cNvPr id="5" name="Рисунок 4" descr="DSC01798.JPG">
            <a:extLst>
              <a:ext uri="{FF2B5EF4-FFF2-40B4-BE49-F238E27FC236}">
                <a16:creationId xmlns:a16="http://schemas.microsoft.com/office/drawing/2014/main" id="{0393A189-C882-46B5-B92D-444E1B536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0242" t="-714" r="5455" b="-714"/>
          <a:stretch/>
        </p:blipFill>
        <p:spPr>
          <a:xfrm>
            <a:off x="4745658" y="1268760"/>
            <a:ext cx="3858790" cy="3412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47508C-F7BC-4FA2-8DE7-EB105861F895}"/>
              </a:ext>
            </a:extLst>
          </p:cNvPr>
          <p:cNvSpPr txBox="1"/>
          <p:nvPr/>
        </p:nvSpPr>
        <p:spPr>
          <a:xfrm>
            <a:off x="5364088" y="4681718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Спи-ка, куколка моя,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Укачаю я тебя,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Спи до самого утра,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восхода солнышка,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Придет времечко-пора – 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Разбужу я тебя.</a:t>
            </a:r>
          </a:p>
        </p:txBody>
      </p:sp>
    </p:spTree>
    <p:extLst>
      <p:ext uri="{BB962C8B-B14F-4D97-AF65-F5344CB8AC3E}">
        <p14:creationId xmlns:p14="http://schemas.microsoft.com/office/powerpoint/2010/main" val="3991128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115616" y="116632"/>
            <a:ext cx="8028384" cy="883493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РАЗВЛЕЧЕНИЕ,  ПРАЗДНИКИ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3CC9D-A0BD-4311-A20E-BE1A941C1589}"/>
              </a:ext>
            </a:extLst>
          </p:cNvPr>
          <p:cNvSpPr txBox="1"/>
          <p:nvPr/>
        </p:nvSpPr>
        <p:spPr>
          <a:xfrm>
            <a:off x="1043608" y="4005064"/>
            <a:ext cx="31652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«Весенние деньки»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C3436A-FDB8-40D8-A348-75C141C4AA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321" r="36350"/>
          <a:stretch/>
        </p:blipFill>
        <p:spPr>
          <a:xfrm rot="5400000">
            <a:off x="5155395" y="1909503"/>
            <a:ext cx="3556994" cy="3715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369C95-CB31-4D8B-A841-65A0D8760933}"/>
              </a:ext>
            </a:extLst>
          </p:cNvPr>
          <p:cNvSpPr txBox="1"/>
          <p:nvPr/>
        </p:nvSpPr>
        <p:spPr>
          <a:xfrm>
            <a:off x="5796136" y="5545837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у Матрешки»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DB12D4-EA8E-4CD1-ADEF-054849329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2777" r="1176"/>
          <a:stretch/>
        </p:blipFill>
        <p:spPr>
          <a:xfrm>
            <a:off x="328436" y="1253857"/>
            <a:ext cx="4675612" cy="2799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854196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862F225-7DB3-419D-9E2F-DF338AB693C0}"/>
              </a:ext>
            </a:extLst>
          </p:cNvPr>
          <p:cNvSpPr txBox="1"/>
          <p:nvPr/>
        </p:nvSpPr>
        <p:spPr>
          <a:xfrm>
            <a:off x="179512" y="332656"/>
            <a:ext cx="8856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РАССМАТРИВАНИЕ ИЛЛЮСТРАЦИЙ, ИГРУШКИ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EF41B7-3D1E-444A-9D62-4DF30F125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2" t="34250" r="30311" b="5899"/>
          <a:stretch/>
        </p:blipFill>
        <p:spPr>
          <a:xfrm>
            <a:off x="467544" y="980728"/>
            <a:ext cx="4352062" cy="38164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9E4DF4E-FFEF-4B9E-BB37-CA3C9483BC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20601" r="-400" b="5901"/>
          <a:stretch/>
        </p:blipFill>
        <p:spPr>
          <a:xfrm>
            <a:off x="5007236" y="1844824"/>
            <a:ext cx="3672408" cy="4146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0836E6-D357-4AEA-80B9-F7B5231B9A35}"/>
              </a:ext>
            </a:extLst>
          </p:cNvPr>
          <p:cNvSpPr txBox="1"/>
          <p:nvPr/>
        </p:nvSpPr>
        <p:spPr>
          <a:xfrm>
            <a:off x="5220072" y="5991091"/>
            <a:ext cx="33123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«Кукла Катя в гостях у ребят»</a:t>
            </a:r>
          </a:p>
        </p:txBody>
      </p:sp>
    </p:spTree>
    <p:extLst>
      <p:ext uri="{BB962C8B-B14F-4D97-AF65-F5344CB8AC3E}">
        <p14:creationId xmlns:p14="http://schemas.microsoft.com/office/powerpoint/2010/main" val="1686732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648072"/>
          </a:xfrm>
        </p:spPr>
        <p:txBody>
          <a:bodyPr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ru-RU" sz="2800" b="1" cap="all" dirty="0">
                <a:ln/>
                <a:solidFill>
                  <a:schemeClr val="accent6">
                    <a:lumMod val="7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60000"/>
              </a:lnSpc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Сегодня вопросы развития правильной речи у детей раннего возраста очень актуально, так как развитие речи является одной из важнейших задач воспитания детей.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	Общеизвестно, что для полноценного развития ребенка фольклор должен сопровождать его с момента рождения: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пестушки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, потешки, колыбельные песни, делают жизнь малыша эмоционально наполненной радостью, словом, общением со взрослыми.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         Устное народное творчество (народные песенки, потешки, </a:t>
            </a:r>
            <a:r>
              <a:rPr lang="ru-RU" sz="1800" b="1" dirty="0" err="1">
                <a:latin typeface="Times New Roman" pitchFamily="18" charset="0"/>
                <a:cs typeface="Times New Roman" pitchFamily="18" charset="0"/>
              </a:rPr>
              <a:t>пестушки</a:t>
            </a: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) представляют собой прекрасный речевой материал, который можно использовать, как в организованной образовательной деятельности, так и в совместно-партнерской деятельности детей раннего возраста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</a:rPr>
              <a:t>Вывод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5536" y="1063438"/>
            <a:ext cx="8424936" cy="4474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ru-RU" b="0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       Образность народного фольклора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позволяет донести до сознания дошкольников в лаконичной форме большое смысловое содержание. В этом заключается особая ценность художественного слова как средства познания окружающего мира, речевого развития детей.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Средствами устного народного творчества в детях воспитывается активное отношение к окружающему миру, желание применять разные жанры фольклора в повседневной жизни.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           </a:t>
            </a:r>
            <a:r>
              <a:rPr kumimoji="0" lang="ru-RU" b="1" i="0" u="sng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Перспективами дальнейшей работы 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считаю продолжение использования наработанного материала для всестороннего развития детей раннего </a:t>
            </a:r>
            <a:r>
              <a:rPr kumimoji="0" lang="ru-RU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cs typeface="Times New Roman" pitchFamily="18" charset="0"/>
              </a:rPr>
              <a:t>дошкольного возраста.</a:t>
            </a:r>
            <a:endParaRPr kumimoji="0" lang="ru-RU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365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71600" y="116632"/>
            <a:ext cx="7488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Информационные ресурсы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F8375F5-CEC4-4CD5-A281-9B9B6CA491F1}"/>
              </a:ext>
            </a:extLst>
          </p:cNvPr>
          <p:cNvSpPr/>
          <p:nvPr/>
        </p:nvSpPr>
        <p:spPr>
          <a:xfrm>
            <a:off x="827584" y="692696"/>
            <a:ext cx="799288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79705" indent="269875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Асташина, М. Фольклор в воспитании дошкольников // Дошкольное воспитание, 2007. №3.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Борисенко, М.Г., Начинаем говорить (Развитие речи). [Текст] / Борисенко, М. Г., Лукина, Н.А.- СПб.: Паритет, 2005.</a:t>
            </a:r>
          </a:p>
          <a:p>
            <a:pPr marR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Генералова, Н. Русские народные потешки в жизни малышей // Дошкольное воспитание. – 2009. №11.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Загрутдинова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М., Использование малых фольклорных форм // Дошкольное воспитание – 2006. №9.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Лямина, Г.М., Развитие речи ребенка раннего возраста. [Текст] / Лямина, Г.М. – М.: Айрис-Дидактика, 2005.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Мацкевич, А.Я. Малые формы фольклора – дошкольникам. [Текст] / 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Мацкевич, А.Я. – М.: Просвещение, 2007.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Павлова, Л.Н., Раннее детство: развитие речи и мышления. Методическое пособие. [Текст] / Павлова, Л.Н., - М., 2005.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Развитие речи детей дошкольного возраста/ под ред. Ф.А. Сохина – М.: Просвещение, 2004.</a:t>
            </a:r>
          </a:p>
          <a:p>
            <a:pPr marR="17970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 Шинкарь, Г. Использование фольклора в работе с детьми младшего возраста // Дошкольное воспитание., [Текст] / - Шинкарь Г., Новикова И. – 2007.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Янушко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Е. помогите малышу заговорить!: развитие речи детей 1,5-3 лет. – 3-е изд., [Текст] /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Янушко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Е. – М.: </a:t>
            </a:r>
            <a:r>
              <a:rPr lang="ru-RU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Теревинф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2008.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marR="179705" indent="269875" algn="just"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52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616769"/>
            <a:ext cx="8229600" cy="452628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 ЗА  ВНИМАНИЕ!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http://s018.radikal.ru/i519/1201/50/a0b6de91e77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780928"/>
            <a:ext cx="4267200" cy="360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767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18193"/>
            <a:ext cx="8075240" cy="1143000"/>
          </a:xfrm>
        </p:spPr>
        <p:txBody>
          <a:bodyPr>
            <a:normAutofit/>
          </a:bodyPr>
          <a:lstStyle/>
          <a:p>
            <a:pPr algn="l"/>
            <a:r>
              <a:rPr lang="ru-RU" sz="3200" b="1" i="1" dirty="0">
                <a:ln w="1905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Цель: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835696" y="1911509"/>
            <a:ext cx="6851104" cy="2453595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620688"/>
            <a:ext cx="68511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Систематизация методов и приемов для развития речи </a:t>
            </a:r>
          </a:p>
          <a:p>
            <a:pPr algn="just"/>
            <a:r>
              <a:rPr lang="ru-RU" sz="2000" b="1" i="1">
                <a:latin typeface="Times New Roman" pitchFamily="18" charset="0"/>
                <a:cs typeface="Times New Roman" pitchFamily="18" charset="0"/>
              </a:rPr>
              <a:t>детей раннего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возраста на материале устного народного творчества.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3744BB7-76BD-4DB5-A624-53A93B6766D7}"/>
              </a:ext>
            </a:extLst>
          </p:cNvPr>
          <p:cNvSpPr/>
          <p:nvPr/>
        </p:nvSpPr>
        <p:spPr>
          <a:xfrm>
            <a:off x="323528" y="1636351"/>
            <a:ext cx="47345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>
              <a:ln w="1778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>
                <a:ln w="1778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dirty="0">
                <a:ln w="1778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:</a:t>
            </a:r>
            <a:endParaRPr lang="ru-RU" sz="2800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0973EB9-415E-480D-BFE2-30E060C622A5}"/>
              </a:ext>
            </a:extLst>
          </p:cNvPr>
          <p:cNvSpPr/>
          <p:nvPr/>
        </p:nvSpPr>
        <p:spPr>
          <a:xfrm>
            <a:off x="1691680" y="2038846"/>
            <a:ext cx="65527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/>
              <a:t>1.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Способствовать развитию речи детей раннего возраста пополнению и обогащению их словарного запаса.</a:t>
            </a:r>
          </a:p>
          <a:p>
            <a:pPr algn="just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2. Приобщать к культуре своего народа, получать первые впечатления о ней.</a:t>
            </a:r>
          </a:p>
          <a:p>
            <a:pPr algn="just"/>
            <a:endParaRPr lang="ru-RU" sz="8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3.Воспитывать любовь к произведениям устного народного творчества.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07088" cy="1143000"/>
          </a:xfrm>
        </p:spPr>
        <p:txBody>
          <a:bodyPr>
            <a:normAutofit/>
          </a:bodyPr>
          <a:lstStyle/>
          <a:p>
            <a:r>
              <a:rPr lang="ru-RU" sz="30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ПРИНЦИПЫ</a:t>
            </a:r>
            <a:endParaRPr lang="ru-RU" sz="3000" dirty="0"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Принцип личностно-ориентированного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      взаимодействия педагога с ребенком;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Принцип  систематичности и последовательности;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Принцип активности и посильной самостоятельности;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Принцип познавательной активности;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Принцип наглядности;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Принцип вариативности.</a:t>
            </a:r>
          </a:p>
          <a:p>
            <a:pPr>
              <a:lnSpc>
                <a:spcPct val="200000"/>
              </a:lnSpc>
              <a:buFont typeface="Wingdings" pitchFamily="2" charset="2"/>
              <a:buChar char="v"/>
            </a:pP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9170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07904" y="4070429"/>
            <a:ext cx="2592288" cy="22142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EDA227-E454-4519-A2AE-E01D0CF43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 b="2750"/>
          <a:stretch/>
        </p:blipFill>
        <p:spPr>
          <a:xfrm>
            <a:off x="5508104" y="333625"/>
            <a:ext cx="3072389" cy="2350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918" y="274638"/>
            <a:ext cx="8135881" cy="70609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000" spc="50" dirty="0">
                <a:ln w="11430"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НАПРАВЛЕНИЕ  РАБОТЫ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sz="half" idx="4294967295"/>
          </p:nvPr>
        </p:nvSpPr>
        <p:spPr>
          <a:xfrm>
            <a:off x="0" y="3284538"/>
            <a:ext cx="4102100" cy="266541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1600" dirty="0"/>
          </a:p>
          <a:p>
            <a:pPr>
              <a:buNone/>
            </a:pPr>
            <a:endParaRPr lang="ru-RU" sz="1600" dirty="0"/>
          </a:p>
          <a:p>
            <a:pPr algn="just"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     </a:t>
            </a:r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294967295"/>
          </p:nvPr>
        </p:nvSpPr>
        <p:spPr>
          <a:xfrm>
            <a:off x="5508104" y="5157192"/>
            <a:ext cx="2952328" cy="3793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Использование фольклорных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произведений в совместно-</a:t>
            </a:r>
          </a:p>
          <a:p>
            <a:pPr>
              <a:buNone/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партнерской деятельности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568" y="4365104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Использование фольклора в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организованной образовательной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деятельности: коммуникация и </a:t>
            </a:r>
          </a:p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чтение художественной литературы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23728" y="859414"/>
            <a:ext cx="4957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3200" b="1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56C4CAC-6943-40A3-850A-F8ED0D1CDA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13241" b="1701"/>
          <a:stretch/>
        </p:blipFill>
        <p:spPr>
          <a:xfrm>
            <a:off x="550919" y="1700257"/>
            <a:ext cx="3949073" cy="26845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65E8642-61AB-4C29-BE50-3EE00821AE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701" b="17450"/>
          <a:stretch/>
        </p:blipFill>
        <p:spPr>
          <a:xfrm>
            <a:off x="4656872" y="2642086"/>
            <a:ext cx="4114631" cy="251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326AC-2971-41C9-97B6-B6ECFCC17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1052736"/>
            <a:ext cx="7931224" cy="364902"/>
          </a:xfrm>
        </p:spPr>
        <p:txBody>
          <a:bodyPr/>
          <a:lstStyle/>
          <a:p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Родительское собрание с участием детей </a:t>
            </a:r>
            <a:br>
              <a:rPr lang="ru-RU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«Использование малых форм фольклора в развитие речи детей раннего возраста»</a:t>
            </a:r>
            <a:b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1BB165-2B2E-4085-B1E6-421E4632F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58" r="30928"/>
          <a:stretch/>
        </p:blipFill>
        <p:spPr>
          <a:xfrm>
            <a:off x="453976" y="1772815"/>
            <a:ext cx="4118023" cy="2856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18FFFCB-D792-468F-998A-1379E50D3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19" r="18595"/>
          <a:stretch/>
        </p:blipFill>
        <p:spPr>
          <a:xfrm>
            <a:off x="4721188" y="2780928"/>
            <a:ext cx="4013740" cy="27710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C9867C-5F8A-4B9F-9C08-EEB2C126223C}"/>
              </a:ext>
            </a:extLst>
          </p:cNvPr>
          <p:cNvSpPr txBox="1"/>
          <p:nvPr/>
        </p:nvSpPr>
        <p:spPr>
          <a:xfrm>
            <a:off x="4499992" y="5551957"/>
            <a:ext cx="46440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Подвижная игра «Мыши водят хоровод»</a:t>
            </a:r>
          </a:p>
        </p:txBody>
      </p:sp>
    </p:spTree>
    <p:extLst>
      <p:ext uri="{BB962C8B-B14F-4D97-AF65-F5344CB8AC3E}">
        <p14:creationId xmlns:p14="http://schemas.microsoft.com/office/powerpoint/2010/main" val="4038394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8A7D20-AC41-44B5-B94C-2D09384D724E}"/>
              </a:ext>
            </a:extLst>
          </p:cNvPr>
          <p:cNvSpPr txBox="1"/>
          <p:nvPr/>
        </p:nvSpPr>
        <p:spPr>
          <a:xfrm>
            <a:off x="1115616" y="620688"/>
            <a:ext cx="777686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ln w="1778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КОНСУЛЬТАЦИИ ДЛЯ РОДИТЕЛЕЙ</a:t>
            </a:r>
            <a:endParaRPr lang="ru-RU" sz="3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7837D9-9836-471A-BC6A-2506C578C942}"/>
              </a:ext>
            </a:extLst>
          </p:cNvPr>
          <p:cNvSpPr txBox="1"/>
          <p:nvPr/>
        </p:nvSpPr>
        <p:spPr>
          <a:xfrm>
            <a:off x="611560" y="1174686"/>
            <a:ext cx="828092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адаптационный период.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Колыбельные и подготовка ко сну.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 развитие детей раннего возраста.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эмоциональной сферы детей раннего возраста средствами игровой деятельности.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Русская мудрость в воспитании.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Домашний театр.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пальчиковых игр в развитии речи и мелкой моторики.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Как научить ребенка заговорить.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сказкой  - один из самых древних методов воспитания детей.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2595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DED52-D49B-476A-805C-E267EF19B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476672"/>
            <a:ext cx="8208912" cy="1080120"/>
          </a:xfrm>
        </p:spPr>
        <p:txBody>
          <a:bodyPr/>
          <a:lstStyle/>
          <a:p>
            <a:br>
              <a:rPr lang="ru-RU" dirty="0"/>
            </a:br>
            <a:r>
              <a:rPr lang="ru-RU" sz="2600" b="1" dirty="0">
                <a:ln w="12700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ЖАНРЫ ДЕТСКОГО ФОЛЬКЛОРА, ПРИМЕНЯЕМЫЕ В РАБОТЕ С ДЕТЬМИ </a:t>
            </a:r>
            <a:br>
              <a:rPr lang="ru-RU" dirty="0"/>
            </a:br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86D53-B6F7-4109-A45E-76E58B216CEE}"/>
              </a:ext>
            </a:extLst>
          </p:cNvPr>
          <p:cNvSpPr txBox="1"/>
          <p:nvPr/>
        </p:nvSpPr>
        <p:spPr>
          <a:xfrm>
            <a:off x="1115616" y="1700808"/>
            <a:ext cx="3600400" cy="3782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Колыбельные песни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Потешки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Пестушки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Прибаутки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Приговорки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Детские игровые песни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Дразнилки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Считалки</a:t>
            </a:r>
          </a:p>
        </p:txBody>
      </p:sp>
    </p:spTree>
    <p:extLst>
      <p:ext uri="{BB962C8B-B14F-4D97-AF65-F5344CB8AC3E}">
        <p14:creationId xmlns:p14="http://schemas.microsoft.com/office/powerpoint/2010/main" val="2923016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71600" y="1"/>
            <a:ext cx="7258000" cy="1028702"/>
          </a:xfrm>
        </p:spPr>
        <p:txBody>
          <a:bodyPr/>
          <a:lstStyle/>
          <a:p>
            <a:pPr marL="54864" algn="ctr" fontAlgn="auto">
              <a:spcAft>
                <a:spcPts val="0"/>
              </a:spcAft>
              <a:defRPr/>
            </a:pPr>
            <a:r>
              <a:rPr lang="ru-RU" sz="3000" b="1" dirty="0">
                <a:ln w="1778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А Д А П Т А Ц И Я</a:t>
            </a:r>
          </a:p>
        </p:txBody>
      </p:sp>
      <p:pic>
        <p:nvPicPr>
          <p:cNvPr id="1028" name="Picture 4" descr="http://s018.radikal.ru/i522/1201/dc/6b93d0a57b1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908720"/>
            <a:ext cx="933450" cy="102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51467E-C490-42E7-AC5F-B4B5121720F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1" t="16835" r="8000"/>
          <a:stretch/>
        </p:blipFill>
        <p:spPr>
          <a:xfrm>
            <a:off x="971600" y="783174"/>
            <a:ext cx="3312368" cy="4685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20A3D7-A51D-4CBB-8D13-4C243FA90BCE}"/>
              </a:ext>
            </a:extLst>
          </p:cNvPr>
          <p:cNvSpPr txBox="1"/>
          <p:nvPr/>
        </p:nvSpPr>
        <p:spPr>
          <a:xfrm>
            <a:off x="1161334" y="5373216"/>
            <a:ext cx="3266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Ай, не плачь, не плачь, не плачь,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Ай, не плачь, не плачь, не плачь,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куплю тебе калач!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будешь плакать –</a:t>
            </a: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Куплю худой лапоть!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0ED2731-1AB6-44B0-AED3-B9BB14795C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11150" r="8263" b="8000"/>
          <a:stretch/>
        </p:blipFill>
        <p:spPr>
          <a:xfrm>
            <a:off x="4572000" y="2175729"/>
            <a:ext cx="4152581" cy="3197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710766-421D-486A-8A14-24DE9CB3D1D1}"/>
              </a:ext>
            </a:extLst>
          </p:cNvPr>
          <p:cNvSpPr txBox="1"/>
          <p:nvPr/>
        </p:nvSpPr>
        <p:spPr>
          <a:xfrm>
            <a:off x="5148064" y="5373215"/>
            <a:ext cx="37178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 кружочков разноцветных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Пирамидку соберу,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потом сниму верхушку</a:t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рассыплю по ковру.</a:t>
            </a:r>
          </a:p>
        </p:txBody>
      </p:sp>
    </p:spTree>
    <p:extLst>
      <p:ext uri="{BB962C8B-B14F-4D97-AF65-F5344CB8AC3E}">
        <p14:creationId xmlns:p14="http://schemas.microsoft.com/office/powerpoint/2010/main" val="1876515935"/>
      </p:ext>
    </p:extLst>
  </p:cSld>
  <p:clrMapOvr>
    <a:masterClrMapping/>
  </p:clrMapOvr>
</p:sld>
</file>

<file path=ppt/theme/theme1.xml><?xml version="1.0" encoding="utf-8"?>
<a:theme xmlns:a="http://schemas.openxmlformats.org/drawingml/2006/main" name="Детский праздник">
  <a:themeElements>
    <a:clrScheme name="Другая 49">
      <a:dk1>
        <a:srgbClr val="8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Праздник детский 2</Template>
  <TotalTime>818</TotalTime>
  <Words>1048</Words>
  <Application>Microsoft Office PowerPoint</Application>
  <PresentationFormat>Экран (4:3)</PresentationFormat>
  <Paragraphs>148</Paragraphs>
  <Slides>22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Cambria Math</vt:lpstr>
      <vt:lpstr>Century</vt:lpstr>
      <vt:lpstr>Times New Roman</vt:lpstr>
      <vt:lpstr>Wingdings</vt:lpstr>
      <vt:lpstr>Wingdings 2</vt:lpstr>
      <vt:lpstr>Детский праздник</vt:lpstr>
      <vt:lpstr> Муниципальное бюджетное дошкольное образовательное учреждение  г. Иркутска детский сад № 89 РЕЧЕВОЕ РАЗВИТИЕ ДЕТЕЙ  РАННЕГО ВОЗРАСТА ПОСРЕДСТВОМ ФОЛЬКЛОРА</vt:lpstr>
      <vt:lpstr>АКТУАЛЬНОСТЬ</vt:lpstr>
      <vt:lpstr>Цель:</vt:lpstr>
      <vt:lpstr>ПРИНЦИПЫ</vt:lpstr>
      <vt:lpstr>НАПРАВЛЕНИЕ  РАБОТЫ</vt:lpstr>
      <vt:lpstr>Родительское собрание с участием детей  «Использование малых форм фольклора в развитие речи детей раннего возраста» </vt:lpstr>
      <vt:lpstr>Презентация PowerPoint</vt:lpstr>
      <vt:lpstr> ЖАНРЫ ДЕТСКОГО ФОЛЬКЛОРА, ПРИМЕНЯЕМЫЕ В РАБОТЕ С ДЕТЬМИ  </vt:lpstr>
      <vt:lpstr>А Д А П Т А Ц И Я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РАЗВЛЕЧЕНИЕ,  ПРАЗДНИКИ</vt:lpstr>
      <vt:lpstr>Презентация PowerPoint</vt:lpstr>
      <vt:lpstr>Вывод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Бучнева  Лариса Викторовна    </dc:title>
  <dc:creator>www.PHILka.RU</dc:creator>
  <cp:lastModifiedBy>User</cp:lastModifiedBy>
  <cp:revision>110</cp:revision>
  <dcterms:created xsi:type="dcterms:W3CDTF">2013-11-17T10:43:47Z</dcterms:created>
  <dcterms:modified xsi:type="dcterms:W3CDTF">2023-10-15T10:18:39Z</dcterms:modified>
</cp:coreProperties>
</file>