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04" r:id="rId2"/>
    <p:sldId id="303" r:id="rId3"/>
    <p:sldId id="305" r:id="rId4"/>
    <p:sldId id="306" r:id="rId5"/>
    <p:sldId id="308" r:id="rId6"/>
    <p:sldId id="307" r:id="rId7"/>
    <p:sldId id="309" r:id="rId8"/>
    <p:sldId id="310" r:id="rId9"/>
    <p:sldId id="311" r:id="rId10"/>
    <p:sldId id="312" r:id="rId11"/>
    <p:sldId id="313" r:id="rId12"/>
    <p:sldId id="314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5DFFF"/>
    <a:srgbClr val="89FF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161" autoAdjust="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E7EBD-5F2A-489A-94B9-63E61CF437CE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5ACB8-C94F-4AE9-A737-AFC023D9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50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1400" kern="15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Министерство образования и науки  Российской Федерации</a:t>
            </a:r>
            <a:r>
              <a:rPr lang="ru-RU" sz="1200" kern="150" dirty="0">
                <a:solidFill>
                  <a:schemeClr val="tx1"/>
                </a:solidFill>
                <a:effectLst/>
                <a:latin typeface="Times New Roman"/>
                <a:ea typeface="Andale Sans UI"/>
                <a:cs typeface="Tahoma"/>
              </a:rPr>
              <a:t/>
            </a:r>
            <a:br>
              <a:rPr lang="ru-RU" sz="1200" kern="150" dirty="0">
                <a:solidFill>
                  <a:schemeClr val="tx1"/>
                </a:solidFill>
                <a:effectLst/>
                <a:latin typeface="Times New Roman"/>
                <a:ea typeface="Andale Sans UI"/>
                <a:cs typeface="Tahoma"/>
              </a:rPr>
            </a:br>
            <a:r>
              <a:rPr lang="ru-RU" sz="1400" kern="15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департамент  образования комитет  по социальной политике</a:t>
            </a:r>
            <a:r>
              <a:rPr lang="ru-RU" sz="1200" kern="150" dirty="0">
                <a:solidFill>
                  <a:schemeClr val="tx1"/>
                </a:solidFill>
                <a:effectLst/>
                <a:latin typeface="Times New Roman"/>
                <a:ea typeface="Andale Sans UI"/>
                <a:cs typeface="Tahoma"/>
              </a:rPr>
              <a:t/>
            </a:r>
            <a:br>
              <a:rPr lang="ru-RU" sz="1200" kern="150" dirty="0">
                <a:solidFill>
                  <a:schemeClr val="tx1"/>
                </a:solidFill>
                <a:effectLst/>
                <a:latin typeface="Times New Roman"/>
                <a:ea typeface="Andale Sans UI"/>
                <a:cs typeface="Tahoma"/>
              </a:rPr>
            </a:br>
            <a:r>
              <a:rPr lang="ru-RU" sz="1400" kern="15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и культуре администрации г. Иркутск</a:t>
            </a:r>
            <a:r>
              <a:rPr lang="ru-RU" sz="1200" kern="150" dirty="0">
                <a:solidFill>
                  <a:schemeClr val="tx1"/>
                </a:solidFill>
                <a:effectLst/>
                <a:latin typeface="Times New Roman"/>
                <a:ea typeface="Andale Sans UI"/>
                <a:cs typeface="Tahoma"/>
              </a:rPr>
              <a:t/>
            </a:r>
            <a:br>
              <a:rPr lang="ru-RU" sz="1200" kern="150" dirty="0">
                <a:solidFill>
                  <a:schemeClr val="tx1"/>
                </a:solidFill>
                <a:effectLst/>
                <a:latin typeface="Times New Roman"/>
                <a:ea typeface="Andale Sans UI"/>
                <a:cs typeface="Tahoma"/>
              </a:rPr>
            </a:br>
            <a:r>
              <a:rPr lang="ru-RU" sz="1400" kern="15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</a:t>
            </a:r>
            <a:r>
              <a:rPr lang="ru-RU" sz="1200" kern="150" dirty="0">
                <a:solidFill>
                  <a:schemeClr val="tx1"/>
                </a:solidFill>
                <a:effectLst/>
                <a:latin typeface="Times New Roman"/>
                <a:ea typeface="Andale Sans UI"/>
                <a:cs typeface="Tahoma"/>
              </a:rPr>
              <a:t/>
            </a:r>
            <a:br>
              <a:rPr lang="ru-RU" sz="1200" kern="150" dirty="0">
                <a:solidFill>
                  <a:schemeClr val="tx1"/>
                </a:solidFill>
                <a:effectLst/>
                <a:latin typeface="Times New Roman"/>
                <a:ea typeface="Andale Sans UI"/>
                <a:cs typeface="Tahoma"/>
              </a:rPr>
            </a:br>
            <a:r>
              <a:rPr lang="ru-RU" sz="1400" kern="150" dirty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г. Иркутска детский сад № </a:t>
            </a:r>
            <a:r>
              <a:rPr lang="ru-RU" sz="1400" kern="15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89</a:t>
            </a:r>
            <a:r>
              <a:rPr lang="ru-RU" sz="1200" kern="150" dirty="0">
                <a:solidFill>
                  <a:schemeClr val="tx1"/>
                </a:solidFill>
                <a:effectLst/>
                <a:latin typeface="Times New Roman"/>
                <a:ea typeface="Andale Sans UI"/>
                <a:cs typeface="Tahoma"/>
              </a:rPr>
              <a:t/>
            </a:r>
            <a:br>
              <a:rPr lang="ru-RU" sz="1200" kern="150" dirty="0">
                <a:solidFill>
                  <a:schemeClr val="tx1"/>
                </a:solidFill>
                <a:effectLst/>
                <a:latin typeface="Times New Roman"/>
                <a:ea typeface="Andale Sans UI"/>
                <a:cs typeface="Tahoma"/>
              </a:rPr>
            </a:br>
            <a:endParaRPr lang="ru-RU" sz="1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772400" cy="2895600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Чибискова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 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2133601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по развитию мелкой моторики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766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382000" cy="6248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 по развитию мелкой моторики</a:t>
            </a: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Ниткопись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бархатной бумаге</a:t>
            </a: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буквами из наждачной бумаги</a:t>
            </a: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>
              <a:spcBef>
                <a:spcPts val="0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Ирина\Desktop\ШНЯГА РАБОЧАЯ\ДЛЯ ДЕТСКОГО САДА\дет сад\Чибискова\Кружок мелкой моторики\DSC01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511296" cy="26334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Ирина\Desktop\ШНЯГА РАБОЧАЯ\ДЛЯ ДЕТСКОГО САДА\дет сад\Чибискова\Кружок мелкой моторики\DSC01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511296" cy="26334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" t="127" r="114" b="217"/>
          <a:stretch/>
        </p:blipFill>
        <p:spPr bwMode="auto">
          <a:xfrm>
            <a:off x="5105400" y="4342529"/>
            <a:ext cx="3341914" cy="2296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49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382000" cy="6248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 по развитию мелкой моторики</a:t>
            </a: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песком, камешками и мелкими игрушками.</a:t>
            </a:r>
          </a:p>
          <a:p>
            <a:pPr algn="l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>
              <a:spcBef>
                <a:spcPts val="0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" t="80" r="19" b="27"/>
          <a:stretch/>
        </p:blipFill>
        <p:spPr bwMode="auto">
          <a:xfrm>
            <a:off x="642256" y="1905000"/>
            <a:ext cx="7968343" cy="420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31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4267200"/>
            <a:ext cx="8229600" cy="16002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5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 работе!</a:t>
            </a:r>
            <a:endParaRPr lang="ru-RU" sz="5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http://podarit-prazdniki.ru/wp-content/uploads/2015/08/den-vospitatelya-810x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8343"/>
            <a:ext cx="7467600" cy="33337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16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382000" cy="62484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чеными доказано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стимулирующее влияние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тонких движений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 рук на созревание центральной нервной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проявлений которого является ускоренное развитие речи.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Кольцова отмечала,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есть все основания рассматривать кисть руки как «орган речи» - такой же, как артикуляционный аппарат.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Ребёнок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имеющий высокий уровень развития мелкой моторики, умеет логически рассуждать, у него достаточно хорошо развиты память, мышление, внимание,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работа по развитию мелкой моторики,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включённая органичным элементом в ежедневные разнообразные занятия с детьми, во все режимные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стать составной частью системы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воздействия, ориентированного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и интеллектуальное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каждого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3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382000" cy="62484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 по развитию мелкой моторики</a:t>
            </a:r>
          </a:p>
          <a:p>
            <a:pPr>
              <a:spcBef>
                <a:spcPts val="0"/>
              </a:spcBef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прищепками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пальцев </a:t>
            </a:r>
          </a:p>
          <a:p>
            <a:pPr algn="l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прищепками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" t="152" r="128" b="64"/>
          <a:stretch/>
        </p:blipFill>
        <p:spPr bwMode="auto">
          <a:xfrm>
            <a:off x="533400" y="1676400"/>
            <a:ext cx="2600528" cy="26568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" t="135" r="72" b="106"/>
          <a:stretch/>
        </p:blipFill>
        <p:spPr bwMode="auto">
          <a:xfrm>
            <a:off x="3810000" y="4033157"/>
            <a:ext cx="4713515" cy="2688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" t="118" r="28" b="73"/>
          <a:stretch/>
        </p:blipFill>
        <p:spPr bwMode="auto">
          <a:xfrm>
            <a:off x="5105400" y="1066800"/>
            <a:ext cx="2538797" cy="2598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98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382000" cy="6248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 по развитию мелкой моторики</a:t>
            </a:r>
          </a:p>
          <a:p>
            <a:pPr>
              <a:spcBef>
                <a:spcPts val="0"/>
              </a:spcBef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кистей рук шариками Су-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" t="176" r="112" b="56"/>
          <a:stretch/>
        </p:blipFill>
        <p:spPr bwMode="auto">
          <a:xfrm>
            <a:off x="457200" y="1676399"/>
            <a:ext cx="4071258" cy="2895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" t="6" r="93" b="118"/>
          <a:stretch/>
        </p:blipFill>
        <p:spPr bwMode="auto">
          <a:xfrm>
            <a:off x="4800600" y="3733800"/>
            <a:ext cx="3852000" cy="2872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66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382000" cy="6248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 по развитию мелкой моторики</a:t>
            </a:r>
          </a:p>
          <a:p>
            <a:pPr>
              <a:spcBef>
                <a:spcPts val="0"/>
              </a:spcBef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домик»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" t="225" r="6" b="225"/>
          <a:stretch/>
        </p:blipFill>
        <p:spPr bwMode="auto">
          <a:xfrm>
            <a:off x="609600" y="1719943"/>
            <a:ext cx="4223659" cy="2688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" t="30" r="35" b="138"/>
          <a:stretch/>
        </p:blipFill>
        <p:spPr bwMode="auto">
          <a:xfrm>
            <a:off x="4267200" y="3657600"/>
            <a:ext cx="4193278" cy="2758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81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382000" cy="6248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 по развитию мелкой моторики</a:t>
            </a:r>
          </a:p>
          <a:p>
            <a:pPr>
              <a:spcBef>
                <a:spcPts val="0"/>
              </a:spcBef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резинками</a:t>
            </a:r>
          </a:p>
          <a:p>
            <a:pPr algn="r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карандашами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r">
              <a:buFont typeface="Wingdings" panose="05000000000000000000" pitchFamily="2" charset="2"/>
              <a:buChar char="q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" t="144" r="68" b="165"/>
          <a:stretch/>
        </p:blipFill>
        <p:spPr bwMode="auto">
          <a:xfrm>
            <a:off x="457204" y="1709063"/>
            <a:ext cx="3070838" cy="21547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" t="76" r="75" b="139"/>
          <a:stretch/>
        </p:blipFill>
        <p:spPr bwMode="auto">
          <a:xfrm>
            <a:off x="4038600" y="4267200"/>
            <a:ext cx="4523761" cy="2275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" t="53" r="22" b="11"/>
          <a:stretch/>
        </p:blipFill>
        <p:spPr bwMode="auto">
          <a:xfrm>
            <a:off x="4987468" y="1905000"/>
            <a:ext cx="3801682" cy="2231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24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382000" cy="6248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 по развитию мелкой моторики</a:t>
            </a: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«Помоги Золушке»</a:t>
            </a: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Нанизывание бусин</a:t>
            </a: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5" descr="C:\Users\Ирина\Desktop\ШНЯГА РАБОЧАЯ\ДЛЯ ДЕТСКОГО САДА\Фотографии\РАБОТА\DSC010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"/>
          <a:stretch/>
        </p:blipFill>
        <p:spPr bwMode="auto">
          <a:xfrm>
            <a:off x="533400" y="1676400"/>
            <a:ext cx="3276600" cy="26334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Ирина\Desktop\ШНЯГА РАБОЧАЯ\ДЛЯ ДЕТСКОГО САДА\Фотографии\РАБОТА\DSC01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5"/>
          <a:stretch/>
        </p:blipFill>
        <p:spPr bwMode="auto">
          <a:xfrm>
            <a:off x="5105400" y="1011936"/>
            <a:ext cx="3341914" cy="26334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" t="2" r="23" b="155"/>
          <a:stretch/>
        </p:blipFill>
        <p:spPr bwMode="auto">
          <a:xfrm>
            <a:off x="4443539" y="4038600"/>
            <a:ext cx="3311018" cy="2575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73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382000" cy="6248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 по развитию мелкой моторики</a:t>
            </a: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пробками</a:t>
            </a: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«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C:\Users\Ирина\Desktop\ШНЯГА РАБОЧАЯ\ДЛЯ ДЕТСКОГО САДА\Фотографии\РАБОТА\DSC011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"/>
          <a:stretch/>
        </p:blipFill>
        <p:spPr bwMode="auto">
          <a:xfrm>
            <a:off x="609600" y="1600200"/>
            <a:ext cx="2769336" cy="23408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Ирина\Desktop\ШНЯГА РАБОЧАЯ\ДЛЯ ДЕТСКОГО САДА\Фотографии\РАБОТА\DSC01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121152" cy="23408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Ирина\Desktop\ШНЯГА РАБОЧАЯ\ДЛЯ ДЕТСКОГО САДА\Фотографии\ФОТО\DSC01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82144"/>
            <a:ext cx="3291840" cy="246888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" t="226" r="130" b="110"/>
          <a:stretch/>
        </p:blipFill>
        <p:spPr bwMode="auto">
          <a:xfrm>
            <a:off x="609599" y="4114800"/>
            <a:ext cx="2386149" cy="1883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25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382000" cy="6248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 по развитию мелкой моторики</a:t>
            </a: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«Заплети косы»</a:t>
            </a: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l"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Планшет с бусинами</a:t>
            </a: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" t="100" r="30" b="38"/>
          <a:stretch/>
        </p:blipFill>
        <p:spPr bwMode="auto">
          <a:xfrm>
            <a:off x="533401" y="1556658"/>
            <a:ext cx="2362200" cy="3778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C:\Users\Ирина\Desktop\ШНЯГА РАБОЧАЯ\ДЛЯ ДЕТСКОГО САДА\02.14 Детский сад фото\IMG_73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"/>
          <a:stretch/>
        </p:blipFill>
        <p:spPr bwMode="auto">
          <a:xfrm>
            <a:off x="3200400" y="4029653"/>
            <a:ext cx="3112008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Ирина\Desktop\ШНЯГА РАБОЧАЯ\ДЛЯ ДЕТСКОГО САДА\02.14 Детский сад фото\IMG_73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"/>
          <a:stretch/>
        </p:blipFill>
        <p:spPr bwMode="auto">
          <a:xfrm>
            <a:off x="5791200" y="1143000"/>
            <a:ext cx="2850896" cy="33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00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ysClr val="windowText" lastClr="000000"/>
      </a:dk1>
      <a:lt1>
        <a:srgbClr val="ACD2D5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</TotalTime>
  <Words>270</Words>
  <Application>Microsoft Office PowerPoint</Application>
  <PresentationFormat>Экран (4:3)</PresentationFormat>
  <Paragraphs>175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Министерство образования и науки  Российской Федерации департамент  образования комитет  по социальной политике и культуре администрации г. Иркутск Муниципальное бюджетное дошкольное образовательное учреждение г. Иркутска детский сад № 89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 Успехов в работе!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von</cp:lastModifiedBy>
  <cp:revision>143</cp:revision>
  <dcterms:created xsi:type="dcterms:W3CDTF">2018-11-04T04:20:08Z</dcterms:created>
  <dcterms:modified xsi:type="dcterms:W3CDTF">2024-01-30T07:01:09Z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4653169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