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B6A440-68D7-4BDF-B639-30B624BC0D1F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254B74-4125-4785-B5D4-F630FDC78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166"/>
            <a:ext cx="7340352" cy="435771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Министерство </a:t>
            </a: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образования и науки  Российской Федерации</a:t>
            </a: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14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департамент  образования комитет  по социальной политике</a:t>
            </a: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14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культуре администрации г. Иркутск</a:t>
            </a: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14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14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г. Иркутска детский сад № </a:t>
            </a: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89</a:t>
            </a:r>
            <a:b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400" kern="1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2800" kern="150" dirty="0" smtClean="0">
                <a:solidFill>
                  <a:schemeClr val="tx1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Игры на развитие звуковой </a:t>
            </a:r>
            <a:r>
              <a:rPr lang="ru-RU" sz="3200" b="1" dirty="0" smtClean="0">
                <a:solidFill>
                  <a:schemeClr val="tx1"/>
                </a:solidFill>
              </a:rPr>
              <a:t>культуры </a:t>
            </a:r>
            <a:r>
              <a:rPr lang="ru-RU" sz="3200" b="1" dirty="0" smtClean="0">
                <a:solidFill>
                  <a:schemeClr val="tx1"/>
                </a:solidFill>
              </a:rPr>
              <a:t>речи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для старших дошкольников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877272"/>
            <a:ext cx="3600400" cy="4490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Чибискова</a:t>
            </a:r>
            <a:r>
              <a:rPr lang="ru-RU" sz="1800" dirty="0" smtClean="0">
                <a:solidFill>
                  <a:schemeClr val="tx1"/>
                </a:solidFill>
              </a:rPr>
              <a:t> Ю. В.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79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" t="1996" r="2243" b="5341"/>
          <a:stretch/>
        </p:blipFill>
        <p:spPr bwMode="auto">
          <a:xfrm>
            <a:off x="251520" y="876727"/>
            <a:ext cx="8634737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404664"/>
            <a:ext cx="7772400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«Составь слово по первым звукам предметов на картинках»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91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8" r="51890" b="4908"/>
          <a:stretch/>
        </p:blipFill>
        <p:spPr bwMode="auto">
          <a:xfrm>
            <a:off x="427771" y="958067"/>
            <a:ext cx="4135228" cy="5525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69" t="5523" r="4125" b="50000"/>
          <a:stretch/>
        </p:blipFill>
        <p:spPr bwMode="auto">
          <a:xfrm>
            <a:off x="4805081" y="2510116"/>
            <a:ext cx="4087916" cy="2905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57200" y="338328"/>
            <a:ext cx="8229600" cy="4263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</a:rPr>
              <a:t>Составь слово из последних слогов названий картинок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6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39552" y="1052736"/>
            <a:ext cx="8229600" cy="642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073" y="2204864"/>
            <a:ext cx="5486400" cy="4411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78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0895"/>
            <a:ext cx="4349750" cy="499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17" t="4647" b="15511"/>
          <a:stretch/>
        </p:blipFill>
        <p:spPr bwMode="auto">
          <a:xfrm>
            <a:off x="3275856" y="370221"/>
            <a:ext cx="5678789" cy="3869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32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"Светофор"</a:t>
            </a:r>
          </a:p>
          <a:p>
            <a:endParaRPr lang="ru-RU" dirty="0" smtClean="0"/>
          </a:p>
          <a:p>
            <a:r>
              <a:rPr lang="ru-RU" dirty="0" smtClean="0"/>
              <a:t>Возраст детей: 5-7лет.</a:t>
            </a:r>
          </a:p>
          <a:p>
            <a:r>
              <a:rPr lang="ru-RU" b="1" i="1" dirty="0" smtClean="0"/>
              <a:t>Цель игры:</a:t>
            </a:r>
            <a:r>
              <a:rPr lang="ru-RU" dirty="0" smtClean="0"/>
              <a:t> формировать правильное фонематическое восприятие слов.</a:t>
            </a:r>
          </a:p>
          <a:p>
            <a:r>
              <a:rPr lang="ru-RU" b="1" i="1" dirty="0" smtClean="0"/>
              <a:t>Материал:</a:t>
            </a:r>
            <a:r>
              <a:rPr lang="ru-RU" dirty="0" smtClean="0"/>
              <a:t> кружки красного и зеленого цвета, картинки.</a:t>
            </a:r>
          </a:p>
          <a:p>
            <a:endParaRPr lang="ru-RU" dirty="0" smtClean="0"/>
          </a:p>
          <a:p>
            <a:r>
              <a:rPr lang="ru-RU" b="1" i="1" dirty="0" smtClean="0"/>
              <a:t>Ход игры: </a:t>
            </a:r>
          </a:p>
          <a:p>
            <a:r>
              <a:rPr lang="ru-RU" dirty="0" smtClean="0"/>
              <a:t>Воспитатель дает ребенку два кружка - красный и зеленый. Предлагает игру: если ребенок услышит правильное название того, что изображено на картинке, он должен поднять зеленый кружок, если не правильно - красный. Затем показывает картинку и громко, медленно, четко произносит звукосочетания:</a:t>
            </a:r>
          </a:p>
          <a:p>
            <a:r>
              <a:rPr lang="ru-RU" i="1" dirty="0" smtClean="0"/>
              <a:t>Лучка, Ручка, </a:t>
            </a:r>
            <a:r>
              <a:rPr lang="ru-RU" i="1" dirty="0" err="1" smtClean="0"/>
              <a:t>Вучка</a:t>
            </a:r>
            <a:r>
              <a:rPr lang="ru-RU" i="1" dirty="0" smtClean="0"/>
              <a:t>, </a:t>
            </a:r>
            <a:r>
              <a:rPr lang="ru-RU" i="1" dirty="0" err="1" smtClean="0"/>
              <a:t>Рючка</a:t>
            </a:r>
            <a:r>
              <a:rPr lang="ru-RU" i="1" dirty="0" smtClean="0"/>
              <a:t>; </a:t>
            </a:r>
          </a:p>
          <a:p>
            <a:r>
              <a:rPr lang="ru-RU" i="1" dirty="0" err="1" smtClean="0"/>
              <a:t>Абуз</a:t>
            </a:r>
            <a:r>
              <a:rPr lang="ru-RU" i="1" dirty="0" smtClean="0"/>
              <a:t>, Арбуз, </a:t>
            </a:r>
            <a:r>
              <a:rPr lang="ru-RU" i="1" dirty="0" err="1" smtClean="0"/>
              <a:t>Айбуз</a:t>
            </a:r>
            <a:r>
              <a:rPr lang="ru-RU" i="1" dirty="0" smtClean="0"/>
              <a:t>, </a:t>
            </a:r>
            <a:r>
              <a:rPr lang="ru-RU" i="1" dirty="0" err="1" smtClean="0"/>
              <a:t>Арфуз</a:t>
            </a:r>
            <a:r>
              <a:rPr lang="ru-RU" i="1" dirty="0" smtClean="0"/>
              <a:t>; </a:t>
            </a:r>
          </a:p>
          <a:p>
            <a:r>
              <a:rPr lang="ru-RU" i="1" dirty="0" err="1" smtClean="0"/>
              <a:t>Финоград</a:t>
            </a:r>
            <a:r>
              <a:rPr lang="ru-RU" i="1" dirty="0" smtClean="0"/>
              <a:t>, Виноград, </a:t>
            </a:r>
            <a:r>
              <a:rPr lang="ru-RU" i="1" dirty="0" err="1" smtClean="0"/>
              <a:t>Вимоград</a:t>
            </a:r>
            <a:r>
              <a:rPr lang="ru-RU" i="1" dirty="0" smtClean="0"/>
              <a:t>, </a:t>
            </a:r>
            <a:r>
              <a:rPr lang="ru-RU" i="1" dirty="0" err="1" smtClean="0"/>
              <a:t>Виногад</a:t>
            </a:r>
            <a:r>
              <a:rPr lang="ru-RU" i="1" dirty="0" smtClean="0"/>
              <a:t>; </a:t>
            </a:r>
          </a:p>
          <a:p>
            <a:r>
              <a:rPr lang="ru-RU" i="1" dirty="0" err="1" smtClean="0"/>
              <a:t>Сахар,Сахай</a:t>
            </a:r>
            <a:r>
              <a:rPr lang="ru-RU" i="1" dirty="0" smtClean="0"/>
              <a:t>, Захар, </a:t>
            </a:r>
            <a:r>
              <a:rPr lang="ru-RU" i="1" dirty="0" err="1" smtClean="0"/>
              <a:t>Сахарь</a:t>
            </a:r>
            <a:r>
              <a:rPr lang="ru-RU" i="1" dirty="0" smtClean="0"/>
              <a:t>; </a:t>
            </a:r>
          </a:p>
          <a:p>
            <a:r>
              <a:rPr lang="ru-RU" i="1" dirty="0" smtClean="0"/>
              <a:t>Кувшин, </a:t>
            </a:r>
            <a:r>
              <a:rPr lang="ru-RU" i="1" dirty="0" err="1" smtClean="0"/>
              <a:t>Кьювшин</a:t>
            </a:r>
            <a:r>
              <a:rPr lang="ru-RU" i="1" dirty="0" smtClean="0"/>
              <a:t>, </a:t>
            </a:r>
            <a:r>
              <a:rPr lang="ru-RU" i="1" dirty="0" err="1" smtClean="0"/>
              <a:t>Кувшим</a:t>
            </a:r>
            <a:r>
              <a:rPr lang="ru-RU" i="1" dirty="0" smtClean="0"/>
              <a:t>, </a:t>
            </a:r>
            <a:r>
              <a:rPr lang="ru-RU" i="1" dirty="0" err="1" smtClean="0"/>
              <a:t>Кувсим</a:t>
            </a:r>
            <a:r>
              <a:rPr lang="ru-RU" i="1" dirty="0" smtClean="0"/>
              <a:t>; </a:t>
            </a:r>
          </a:p>
          <a:p>
            <a:r>
              <a:rPr lang="ru-RU" i="1" dirty="0" smtClean="0"/>
              <a:t>Маска, Машка, </a:t>
            </a:r>
            <a:r>
              <a:rPr lang="ru-RU" i="1" dirty="0" err="1" smtClean="0"/>
              <a:t>Аска</a:t>
            </a:r>
            <a:r>
              <a:rPr lang="ru-RU" i="1" dirty="0" smtClean="0"/>
              <a:t>, </a:t>
            </a:r>
            <a:r>
              <a:rPr lang="ru-RU" i="1" dirty="0" err="1" smtClean="0"/>
              <a:t>Наска</a:t>
            </a:r>
            <a:r>
              <a:rPr lang="ru-RU" i="1" dirty="0" smtClean="0"/>
              <a:t>; </a:t>
            </a:r>
          </a:p>
          <a:p>
            <a:r>
              <a:rPr lang="ru-RU" i="1" dirty="0" smtClean="0"/>
              <a:t>Лавка, </a:t>
            </a:r>
            <a:r>
              <a:rPr lang="ru-RU" i="1" dirty="0" err="1" smtClean="0"/>
              <a:t>Авка</a:t>
            </a:r>
            <a:r>
              <a:rPr lang="ru-RU" i="1" dirty="0" smtClean="0"/>
              <a:t>, </a:t>
            </a:r>
            <a:r>
              <a:rPr lang="ru-RU" i="1" dirty="0" err="1" smtClean="0"/>
              <a:t>Лявка</a:t>
            </a:r>
            <a:r>
              <a:rPr lang="ru-RU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9068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680" y="112474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«Так ли это звучит?»</a:t>
            </a:r>
          </a:p>
          <a:p>
            <a:endParaRPr lang="ru-RU" dirty="0" smtClean="0"/>
          </a:p>
          <a:p>
            <a:r>
              <a:rPr lang="ru-RU" b="1" i="1" dirty="0" smtClean="0"/>
              <a:t>Цель:</a:t>
            </a:r>
            <a:r>
              <a:rPr lang="ru-RU" dirty="0" smtClean="0"/>
              <a:t> развитие навыка фонематического анализа.</a:t>
            </a:r>
          </a:p>
          <a:p>
            <a:endParaRPr lang="ru-RU" dirty="0" smtClean="0"/>
          </a:p>
          <a:p>
            <a:pPr algn="ctr"/>
            <a:r>
              <a:rPr lang="ru-RU" b="1" i="1" dirty="0" smtClean="0"/>
              <a:t>Ход игры: </a:t>
            </a:r>
          </a:p>
          <a:p>
            <a:pPr algn="just"/>
            <a:r>
              <a:rPr lang="ru-RU" dirty="0" smtClean="0"/>
              <a:t>Взрослый предлагает ребенку разложить картинки в два ряда: в каждом ряду должны находиться изображения, названия которых звучат сходно. Если ребенок не справляется с заданием, взрослый помогает ему, предлагая ясно и отчетливо (насколько это возможно) произнести каждое слово. Когда же картинки будут разложены, взрослый и ребенок вместе называют слова. Отмечают многообразие слов, их разное и сходное звучание.                                                                                   Примеры: </a:t>
            </a:r>
            <a:r>
              <a:rPr lang="ru-RU" i="1" dirty="0" smtClean="0"/>
              <a:t>лук-луг, роса- роза, плод- плот, дрова- трава.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4977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лук л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1944216" cy="1684438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картинки лук лу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705100" cy="1916832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роса ро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2736304" cy="1944216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роса роз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869160"/>
            <a:ext cx="2555776" cy="1988840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плот пло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001936"/>
            <a:ext cx="2736305" cy="1856064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пло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4664"/>
            <a:ext cx="1905000" cy="1724025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дрова трав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97152"/>
            <a:ext cx="2602260" cy="2060848"/>
          </a:xfrm>
          <a:prstGeom prst="rect">
            <a:avLst/>
          </a:prstGeom>
          <a:noFill/>
        </p:spPr>
      </p:pic>
      <p:pic>
        <p:nvPicPr>
          <p:cNvPr id="1042" name="Picture 18" descr="Картинки по запросу дрова трав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420888"/>
            <a:ext cx="2571800" cy="192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Шутки - минутки </a:t>
            </a:r>
          </a:p>
          <a:p>
            <a:r>
              <a:rPr lang="ru-RU" b="1" i="1" dirty="0" smtClean="0"/>
              <a:t>Цель:</a:t>
            </a:r>
            <a:r>
              <a:rPr lang="ru-RU" dirty="0" smtClean="0"/>
              <a:t> развитие фонематического слуха.</a:t>
            </a:r>
          </a:p>
          <a:p>
            <a:pPr algn="ctr"/>
            <a:r>
              <a:rPr lang="ru-RU" b="1" i="1" dirty="0" smtClean="0"/>
              <a:t>Ход игры: </a:t>
            </a:r>
          </a:p>
          <a:p>
            <a:r>
              <a:rPr lang="ru-RU" dirty="0" smtClean="0"/>
              <a:t>Взрослый читает детям строчки из стихов, намеренно заменяя буквы в словах. Дети находят ошибку в стихотворении и исправляют её.</a:t>
            </a:r>
          </a:p>
          <a:p>
            <a:r>
              <a:rPr lang="ru-RU" dirty="0" smtClean="0"/>
              <a:t>-</a:t>
            </a:r>
            <a:r>
              <a:rPr lang="ru-RU" i="1" dirty="0" smtClean="0"/>
              <a:t>Хвост с узорами, сапоги со шторами.</a:t>
            </a:r>
          </a:p>
          <a:p>
            <a:pPr marL="3227388"/>
            <a:r>
              <a:rPr lang="ru-RU" i="1" dirty="0" smtClean="0"/>
              <a:t>-Тили-бом! Тили-бом! </a:t>
            </a:r>
          </a:p>
          <a:p>
            <a:pPr marL="3227388"/>
            <a:r>
              <a:rPr lang="ru-RU" i="1" dirty="0" smtClean="0"/>
              <a:t>Загорелся кошкин том.</a:t>
            </a:r>
          </a:p>
          <a:p>
            <a:r>
              <a:rPr lang="ru-RU" i="1" dirty="0" smtClean="0"/>
              <a:t>-За окошком зимний сад, </a:t>
            </a:r>
          </a:p>
          <a:p>
            <a:r>
              <a:rPr lang="ru-RU" i="1" dirty="0" smtClean="0"/>
              <a:t>Там листочки в бочках спят.</a:t>
            </a:r>
          </a:p>
          <a:p>
            <a:pPr marL="3227388"/>
            <a:r>
              <a:rPr lang="ru-RU" i="1" dirty="0" smtClean="0"/>
              <a:t>-Мальчишек радостный народ </a:t>
            </a:r>
          </a:p>
          <a:p>
            <a:pPr marL="3227388"/>
            <a:r>
              <a:rPr lang="ru-RU" i="1" dirty="0" smtClean="0"/>
              <a:t>Коньками звучно режет мёд.</a:t>
            </a:r>
          </a:p>
          <a:p>
            <a:r>
              <a:rPr lang="ru-RU" i="1" dirty="0" smtClean="0"/>
              <a:t>-Кот плывет по океану, </a:t>
            </a:r>
          </a:p>
          <a:p>
            <a:r>
              <a:rPr lang="ru-RU" i="1" dirty="0" smtClean="0"/>
              <a:t>Кит из блюдца ест сметану.</a:t>
            </a:r>
          </a:p>
          <a:p>
            <a:pPr marL="3227388"/>
            <a:r>
              <a:rPr lang="ru-RU" i="1" dirty="0" smtClean="0"/>
              <a:t>-Куклу выронив из рук, </a:t>
            </a:r>
          </a:p>
          <a:p>
            <a:pPr marL="3227388"/>
            <a:r>
              <a:rPr lang="ru-RU" i="1" dirty="0" smtClean="0"/>
              <a:t>Маша мчится к маме:</a:t>
            </a:r>
          </a:p>
          <a:p>
            <a:pPr marL="3227388"/>
            <a:r>
              <a:rPr lang="ru-RU" i="1" dirty="0" smtClean="0"/>
              <a:t>«Там ползёт зелёный лук </a:t>
            </a:r>
          </a:p>
          <a:p>
            <a:pPr marL="3227388"/>
            <a:r>
              <a:rPr lang="ru-RU" i="1" dirty="0"/>
              <a:t>С</a:t>
            </a:r>
            <a:r>
              <a:rPr lang="ru-RU" i="1" dirty="0" smtClean="0"/>
              <a:t> длинными усами».</a:t>
            </a:r>
          </a:p>
          <a:p>
            <a:r>
              <a:rPr lang="ru-RU" i="1" dirty="0" smtClean="0"/>
              <a:t>-Божья коробка, полети на небо, </a:t>
            </a:r>
          </a:p>
          <a:p>
            <a:r>
              <a:rPr lang="ru-RU" i="1" dirty="0"/>
              <a:t>П</a:t>
            </a:r>
            <a:r>
              <a:rPr lang="ru-RU" i="1" dirty="0" smtClean="0"/>
              <a:t>ринеси мне хлеба.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99287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1277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Подумай, не торопись</a:t>
            </a:r>
          </a:p>
          <a:p>
            <a:endParaRPr lang="ru-RU" dirty="0" smtClean="0"/>
          </a:p>
          <a:p>
            <a:r>
              <a:rPr lang="ru-RU" b="1" i="1" dirty="0" smtClean="0"/>
              <a:t>Цель: </a:t>
            </a:r>
            <a:r>
              <a:rPr lang="ru-RU" dirty="0" smtClean="0"/>
              <a:t>развитие навыка фонематического анализа. 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Ход игры:</a:t>
            </a:r>
            <a:endParaRPr lang="ru-RU" b="1" i="1" dirty="0"/>
          </a:p>
          <a:p>
            <a:r>
              <a:rPr lang="ru-RU" dirty="0" smtClean="0"/>
              <a:t>Педагог предлагает детям несколько заданий на сообразительность :</a:t>
            </a:r>
          </a:p>
          <a:p>
            <a:r>
              <a:rPr lang="ru-RU" dirty="0" smtClean="0"/>
              <a:t>-  Подбери слово, которое начинается на последний звук слова «</a:t>
            </a:r>
            <a:r>
              <a:rPr lang="ru-RU" dirty="0" err="1" smtClean="0"/>
              <a:t>сто</a:t>
            </a:r>
            <a:r>
              <a:rPr lang="ru-RU" b="1" dirty="0" err="1" smtClean="0"/>
              <a:t>Л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-  Вспомни название птицы, в котором был бы последний звук слова </a:t>
            </a:r>
            <a:r>
              <a:rPr lang="ru-RU" dirty="0" err="1" smtClean="0"/>
              <a:t>сы</a:t>
            </a:r>
            <a:r>
              <a:rPr lang="ru-RU" b="1" dirty="0" err="1" smtClean="0"/>
              <a:t>Р</a:t>
            </a:r>
            <a:r>
              <a:rPr lang="ru-RU" dirty="0" smtClean="0"/>
              <a:t>. (Воробей, грач…)</a:t>
            </a:r>
          </a:p>
          <a:p>
            <a:r>
              <a:rPr lang="ru-RU" dirty="0" smtClean="0"/>
              <a:t>-  Подбери слово, чтобы первый звук был бы </a:t>
            </a:r>
            <a:r>
              <a:rPr lang="en-US" dirty="0" smtClean="0"/>
              <a:t>[</a:t>
            </a:r>
            <a:r>
              <a:rPr lang="ru-RU" b="1" dirty="0" smtClean="0"/>
              <a:t>К</a:t>
            </a:r>
            <a:r>
              <a:rPr lang="en-US" b="1" dirty="0" smtClean="0"/>
              <a:t>]</a:t>
            </a:r>
            <a:r>
              <a:rPr lang="ru-RU" dirty="0" smtClean="0"/>
              <a:t>, а последний – </a:t>
            </a:r>
            <a:r>
              <a:rPr lang="en-US" dirty="0" smtClean="0"/>
              <a:t>[</a:t>
            </a:r>
            <a:r>
              <a:rPr lang="ru-RU" b="1" dirty="0" smtClean="0"/>
              <a:t>А</a:t>
            </a:r>
            <a:r>
              <a:rPr lang="en-US" b="1" dirty="0" smtClean="0"/>
              <a:t>]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Назови предмет, находящийся в комнате, с заданным звуком.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Например: Что заканчивается на </a:t>
            </a:r>
            <a:r>
              <a:rPr lang="en-US" dirty="0" smtClean="0"/>
              <a:t>[</a:t>
            </a:r>
            <a:r>
              <a:rPr lang="ru-RU" b="1" dirty="0" smtClean="0"/>
              <a:t>А</a:t>
            </a:r>
            <a:r>
              <a:rPr lang="en-US" dirty="0" smtClean="0"/>
              <a:t>]</a:t>
            </a:r>
            <a:r>
              <a:rPr lang="ru-RU" dirty="0" smtClean="0"/>
              <a:t>; что начитается на </a:t>
            </a:r>
            <a:r>
              <a:rPr lang="en-US" dirty="0" smtClean="0"/>
              <a:t>[</a:t>
            </a:r>
            <a:r>
              <a:rPr lang="ru-RU" b="1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, в середине слова звук </a:t>
            </a:r>
            <a:r>
              <a:rPr lang="en-US" dirty="0" smtClean="0"/>
              <a:t>[</a:t>
            </a:r>
            <a:r>
              <a:rPr lang="ru-RU" b="1" dirty="0" smtClean="0"/>
              <a:t>Т</a:t>
            </a:r>
            <a:r>
              <a:rPr lang="en-US" dirty="0" smtClean="0"/>
              <a:t>]</a:t>
            </a:r>
            <a:r>
              <a:rPr lang="ru-RU" dirty="0" smtClean="0"/>
              <a:t> и.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2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«Строим дорожку»</a:t>
            </a:r>
          </a:p>
          <a:p>
            <a:r>
              <a:rPr lang="ru-RU" b="1" i="1" dirty="0" smtClean="0"/>
              <a:t>Цель</a:t>
            </a:r>
            <a:r>
              <a:rPr lang="ru-RU" dirty="0" smtClean="0"/>
              <a:t>:  развитие фонематического слуха.</a:t>
            </a:r>
          </a:p>
          <a:p>
            <a:pPr algn="ctr"/>
            <a:r>
              <a:rPr lang="ru-RU" b="1" i="1" dirty="0" smtClean="0"/>
              <a:t>Ход игры:</a:t>
            </a:r>
          </a:p>
          <a:p>
            <a:pPr algn="just"/>
            <a:r>
              <a:rPr lang="ru-RU" dirty="0" smtClean="0"/>
              <a:t>Дети садятся в круг. Взрослый дает ребенку мяч и предлагает придумать любое слово. Затем мяч передается следующему игроку. Ребенок придумывает слово, которое начинается с последнего звука предыдущего слова. И так далее. В этой игре на первом этапе взрослый активно помогает дошкольникам правильно произнести слово (вместе с ними), выделяя очень четко последний звук в слове. На следующем этапе  взрослый уже</a:t>
            </a:r>
            <a:r>
              <a:rPr lang="ru-RU" dirty="0"/>
              <a:t> </a:t>
            </a:r>
            <a:r>
              <a:rPr lang="ru-RU" dirty="0" smtClean="0"/>
              <a:t>просто следит, чтобы дети четко проговаривали слово и выделяли последний звук. В дальнейшем он исполняет роль наблюдателя, который лишь организует процесс игры, а помогает только в  редких случаях.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«Поймай слог»</a:t>
            </a:r>
          </a:p>
          <a:p>
            <a:pPr algn="just"/>
            <a:r>
              <a:rPr lang="ru-RU" b="1" i="1" dirty="0" smtClean="0"/>
              <a:t>Цель: </a:t>
            </a:r>
            <a:r>
              <a:rPr lang="ru-RU" dirty="0" smtClean="0"/>
              <a:t>развитие слухового внимания и его быстроты.</a:t>
            </a:r>
          </a:p>
          <a:p>
            <a:pPr algn="ctr"/>
            <a:r>
              <a:rPr lang="ru-RU" b="1" i="1" dirty="0" smtClean="0"/>
              <a:t>Ход игры:</a:t>
            </a:r>
          </a:p>
          <a:p>
            <a:pPr algn="just"/>
            <a:r>
              <a:rPr lang="ru-RU" dirty="0" smtClean="0"/>
              <a:t>Взрослый «бросает» детям слог, а дети должны «превратить» его в слово.</a:t>
            </a:r>
          </a:p>
          <a:p>
            <a:pPr algn="just"/>
            <a:r>
              <a:rPr lang="ru-RU" dirty="0" smtClean="0"/>
              <a:t>Например: ПА — папа, пароход; МА — мама, машина; КУ — кубик, кукла;  АР — арбуз, артист и т.д.</a:t>
            </a:r>
          </a:p>
          <a:p>
            <a:pPr algn="just"/>
            <a:r>
              <a:rPr lang="ru-RU" dirty="0" smtClean="0"/>
              <a:t>Можно использовать мячик. Это сделает игру более динамичной, и поможет</a:t>
            </a:r>
          </a:p>
          <a:p>
            <a:pPr algn="just"/>
            <a:r>
              <a:rPr lang="ru-RU" dirty="0" smtClean="0"/>
              <a:t>детям развить ловкость и реакцию.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19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80728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Угадай, где </a:t>
            </a:r>
            <a:r>
              <a:rPr lang="ru-RU" b="1" dirty="0" err="1" smtClean="0"/>
              <a:t>крУжки</a:t>
            </a:r>
            <a:r>
              <a:rPr lang="ru-RU" b="1" dirty="0" smtClean="0"/>
              <a:t>, а где </a:t>
            </a:r>
            <a:r>
              <a:rPr lang="ru-RU" b="1" dirty="0" err="1" smtClean="0"/>
              <a:t>кружкИ</a:t>
            </a:r>
            <a:endParaRPr lang="ru-RU" b="1" dirty="0" smtClean="0"/>
          </a:p>
          <a:p>
            <a:endParaRPr lang="ru-RU" dirty="0" smtClean="0"/>
          </a:p>
          <a:p>
            <a:r>
              <a:rPr lang="ru-RU" b="1" i="1" dirty="0" smtClean="0"/>
              <a:t>Цель: </a:t>
            </a:r>
            <a:r>
              <a:rPr lang="ru-RU" dirty="0" smtClean="0"/>
              <a:t>Разви­вать у детей слуховое восприятие, учить их различать и подбирать близкие по звучанию слова.</a:t>
            </a:r>
          </a:p>
          <a:p>
            <a:endParaRPr lang="ru-RU" dirty="0" smtClean="0"/>
          </a:p>
          <a:p>
            <a:pPr algn="ctr"/>
            <a:r>
              <a:rPr lang="ru-RU" b="1" i="1" dirty="0" smtClean="0"/>
              <a:t>Ход игры:</a:t>
            </a:r>
          </a:p>
          <a:p>
            <a:pPr algn="just"/>
            <a:r>
              <a:rPr lang="ru-RU" dirty="0" smtClean="0"/>
              <a:t>Воспитатель показывает детям </a:t>
            </a:r>
            <a:r>
              <a:rPr lang="ru-RU" dirty="0" err="1" smtClean="0"/>
              <a:t>крУжки</a:t>
            </a:r>
            <a:r>
              <a:rPr lang="ru-RU" dirty="0" smtClean="0"/>
              <a:t> и </a:t>
            </a:r>
            <a:r>
              <a:rPr lang="ru-RU" dirty="0" err="1" smtClean="0"/>
              <a:t>кружкИ</a:t>
            </a:r>
            <a:r>
              <a:rPr lang="ru-RU" dirty="0" smtClean="0"/>
              <a:t>, называ­ет их и просит повторить. Когда они усвоят эти слова, воспи­татель держит </a:t>
            </a:r>
            <a:r>
              <a:rPr lang="ru-RU" dirty="0" err="1" smtClean="0"/>
              <a:t>кружкИ</a:t>
            </a:r>
            <a:r>
              <a:rPr lang="ru-RU" dirty="0" smtClean="0"/>
              <a:t> над </a:t>
            </a:r>
            <a:r>
              <a:rPr lang="ru-RU" dirty="0" err="1" smtClean="0"/>
              <a:t>крУжками</a:t>
            </a:r>
            <a:r>
              <a:rPr lang="ru-RU" dirty="0" smtClean="0"/>
              <a:t> и спрашивает: «Что находится сверху (кружки), а что снизу (кружки)?» Дети отвечают. Потом воспитатель меняет предметы местами и снова спрашивает,  что где находится. Дети дают полный ответ.</a:t>
            </a:r>
          </a:p>
          <a:p>
            <a:pPr algn="just"/>
            <a:r>
              <a:rPr lang="ru-RU" dirty="0" smtClean="0"/>
              <a:t>Воспитатель следит за тем, чтобы дети правильно ука­зывали, где какой предмет находится, и четко выговаривали слова.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Ирис – </a:t>
            </a:r>
            <a:r>
              <a:rPr lang="ru-RU" dirty="0" err="1" smtClean="0"/>
              <a:t>ирИс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зАмок</a:t>
            </a:r>
            <a:r>
              <a:rPr lang="ru-RU" dirty="0" smtClean="0"/>
              <a:t> – </a:t>
            </a:r>
            <a:r>
              <a:rPr lang="ru-RU" dirty="0" err="1" smtClean="0"/>
              <a:t>замОк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Атлас – </a:t>
            </a:r>
            <a:r>
              <a:rPr lang="ru-RU" dirty="0" err="1" smtClean="0"/>
              <a:t>атлАс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/>
              <a:t>к</a:t>
            </a:r>
            <a:r>
              <a:rPr lang="ru-RU" dirty="0" err="1" smtClean="0"/>
              <a:t>лЕщи</a:t>
            </a:r>
            <a:r>
              <a:rPr lang="ru-RU" dirty="0" smtClean="0"/>
              <a:t> – </a:t>
            </a:r>
            <a:r>
              <a:rPr lang="ru-RU" dirty="0" err="1" smtClean="0"/>
              <a:t>клещИ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367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812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Министерство образования и науки  Российской Федерации департамент  образования комитет  по социальной политике и культуре администрации г. Иркутск Муниципальное бюджетное дошкольное образовательное учреждение г. Иркутска детский сад № 89    Игры на развитие звуковой культуры речи для старших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«Составь слово по первым звукам предметов на картинках»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von</cp:lastModifiedBy>
  <cp:revision>21</cp:revision>
  <dcterms:created xsi:type="dcterms:W3CDTF">2020-01-17T11:46:17Z</dcterms:created>
  <dcterms:modified xsi:type="dcterms:W3CDTF">2024-01-29T07:38:18Z</dcterms:modified>
</cp:coreProperties>
</file>