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sldIdLst>
    <p:sldId id="256" r:id="rId2"/>
    <p:sldId id="268" r:id="rId3"/>
    <p:sldId id="257" r:id="rId4"/>
    <p:sldId id="265" r:id="rId5"/>
    <p:sldId id="262" r:id="rId6"/>
    <p:sldId id="263" r:id="rId7"/>
    <p:sldId id="264" r:id="rId8"/>
    <p:sldId id="277" r:id="rId9"/>
    <p:sldId id="266" r:id="rId10"/>
    <p:sldId id="267" r:id="rId11"/>
    <p:sldId id="269" r:id="rId12"/>
    <p:sldId id="272" r:id="rId13"/>
    <p:sldId id="273" r:id="rId14"/>
    <p:sldId id="270" r:id="rId15"/>
    <p:sldId id="281" r:id="rId16"/>
    <p:sldId id="274" r:id="rId17"/>
    <p:sldId id="282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909" autoAdjust="0"/>
  </p:normalViewPr>
  <p:slideViewPr>
    <p:cSldViewPr>
      <p:cViewPr>
        <p:scale>
          <a:sx n="60" d="100"/>
          <a:sy n="60" d="100"/>
        </p:scale>
        <p:origin x="-1656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50B5DF-2094-4451-9F59-43AB47EE7870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E87FC2-28CC-49A5-91AD-55AA92784CE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E87FC2-28CC-49A5-91AD-55AA92784CED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450B7-C339-4C55-8347-4D90D56BA759}" type="datetimeFigureOut">
              <a:rPr lang="ru-RU" smtClean="0"/>
              <a:pPr/>
              <a:t>30.01.2024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26E5-5B51-4417-B0F6-2141DE634E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krot.info/uploads/posts/2020-01/1579212426_4-13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99392"/>
            <a:ext cx="9144000" cy="6937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918648" cy="18996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Использование мнемотехники в развитии связной речи у дошкольников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МБДОУ №89 г. Иркутска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Чибискова Юлия Владимировна,</a:t>
            </a:r>
          </a:p>
          <a:p>
            <a:pPr algn="r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учитель-логопед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003232" cy="20882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Для детей старшего возраста схемы даются в одном цвете, чтобы не отвлекать внимание на яркость символических изображений. Позже заменяют картинки и изображают персонажи в графическом виде.</a:t>
            </a:r>
            <a:r>
              <a:rPr lang="ru-RU" sz="3200" dirty="0">
                <a:ea typeface="Calibri" panose="020F0502020204030204"/>
                <a:cs typeface="Times New Roman" panose="02020603050405020304"/>
              </a:rPr>
              <a:t/>
            </a:r>
            <a:br>
              <a:rPr lang="ru-RU" sz="3200" dirty="0">
                <a:ea typeface="Calibri" panose="020F0502020204030204"/>
                <a:cs typeface="Times New Roman" panose="02020603050405020304"/>
              </a:rPr>
            </a:br>
            <a:endParaRPr lang="ru-RU" dirty="0"/>
          </a:p>
        </p:txBody>
      </p:sp>
      <p:pic>
        <p:nvPicPr>
          <p:cNvPr id="3074" name="Picture 2" descr="https://ds04.infourok.ru/uploads/ex/03e4/0009181b-3cbf64a2/img1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21972"/>
            <a:ext cx="6264696" cy="4698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7204" y="404664"/>
            <a:ext cx="789122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err="1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Мнемотаблицы</a:t>
            </a:r>
            <a:r>
              <a:rPr lang="ru-RU" sz="24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можно </a:t>
            </a:r>
            <a:r>
              <a:rPr lang="ru-RU" sz="24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использовать</a:t>
            </a:r>
            <a:r>
              <a:rPr lang="ru-RU" sz="24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: </a:t>
            </a:r>
            <a:r>
              <a:rPr lang="ru-RU" sz="24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для ознакомления детей с окружающим миром</a:t>
            </a:r>
            <a:endParaRPr lang="ru-RU" sz="2400" b="1" dirty="0">
              <a:ea typeface="Calibri" panose="020F0502020204030204"/>
              <a:cs typeface="Times New Roman" panose="02020603050405020304"/>
            </a:endParaRPr>
          </a:p>
        </p:txBody>
      </p:sp>
      <p:pic>
        <p:nvPicPr>
          <p:cNvPr id="3" name="Рисунок 2" descr="https://ds05.infourok.ru/uploads/ex/0ea9/000abd08-c87f18d1/hello_html_546dab0a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346460"/>
            <a:ext cx="5704132" cy="2321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2" t="95" r="21" b="163"/>
          <a:stretch>
            <a:fillRect/>
          </a:stretch>
        </p:blipFill>
        <p:spPr bwMode="auto">
          <a:xfrm>
            <a:off x="452694" y="3857628"/>
            <a:ext cx="3574591" cy="2684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04" r="14" b="54"/>
          <a:stretch>
            <a:fillRect/>
          </a:stretch>
        </p:blipFill>
        <p:spPr bwMode="auto">
          <a:xfrm>
            <a:off x="4857752" y="3929066"/>
            <a:ext cx="3635449" cy="26064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128792" cy="114300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/>
                <a:ea typeface="Times New Roman" panose="02020603050405020304"/>
              </a:rPr>
              <a:t>П</a:t>
            </a:r>
            <a:r>
              <a:rPr lang="ru-RU" sz="2400" b="1" dirty="0" smtClean="0">
                <a:latin typeface="Times New Roman" panose="02020603050405020304"/>
                <a:ea typeface="Times New Roman" panose="02020603050405020304"/>
              </a:rPr>
              <a:t>ри </a:t>
            </a:r>
            <a:r>
              <a:rPr lang="ru-RU" sz="2400" b="1" dirty="0">
                <a:latin typeface="Times New Roman" panose="02020603050405020304"/>
                <a:ea typeface="Times New Roman" panose="02020603050405020304"/>
              </a:rPr>
              <a:t>пересказах </a:t>
            </a:r>
            <a:r>
              <a:rPr lang="ru-RU" sz="2400" b="1" dirty="0" smtClean="0">
                <a:latin typeface="Times New Roman" panose="02020603050405020304"/>
                <a:ea typeface="Times New Roman" panose="02020603050405020304"/>
              </a:rPr>
              <a:t>с опорой на картинки</a:t>
            </a:r>
            <a:endParaRPr lang="ru-RU" sz="2400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45" b="5"/>
          <a:stretch>
            <a:fillRect/>
          </a:stretch>
        </p:blipFill>
        <p:spPr bwMode="auto">
          <a:xfrm>
            <a:off x="251520" y="1124744"/>
            <a:ext cx="4145086" cy="3138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2594" t="198" r="30" b="139"/>
          <a:stretch>
            <a:fillRect/>
          </a:stretch>
        </p:blipFill>
        <p:spPr bwMode="auto">
          <a:xfrm>
            <a:off x="4396606" y="3068960"/>
            <a:ext cx="4572540" cy="2974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При составлении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рассказов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7" name="Picture 3" descr="C:\Users\1\Desktop\презентация\Новая папка\IMG_20201106_10304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8" t="51" r="22"/>
          <a:stretch>
            <a:fillRect/>
          </a:stretch>
        </p:blipFill>
        <p:spPr bwMode="auto">
          <a:xfrm>
            <a:off x="395536" y="957848"/>
            <a:ext cx="8352928" cy="5711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i.mycdn.me/i?r=AyH4iRPQ2q0otWIFepML2LxRDtZa0OTkI7JiuhkTzrhegw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" t="57958" b="2"/>
          <a:stretch>
            <a:fillRect/>
          </a:stretch>
        </p:blipFill>
        <p:spPr bwMode="auto">
          <a:xfrm>
            <a:off x="253011" y="1119535"/>
            <a:ext cx="4584682" cy="2214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s://i.mycdn.me/i?r=AyH4iRPQ2q0otWIFepML2LxRDtZa0OTkI7JiuhkTzrhegw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0299" t="79" r="20303" b="51627"/>
          <a:stretch>
            <a:fillRect/>
          </a:stretch>
        </p:blipFill>
        <p:spPr bwMode="auto">
          <a:xfrm>
            <a:off x="5387410" y="395764"/>
            <a:ext cx="3289045" cy="355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fsd.multiurok.ru/html/2017/10/02/s_59d26139227a4/701434_11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9" t="167" r="41" b="133"/>
          <a:stretch>
            <a:fillRect/>
          </a:stretch>
        </p:blipFill>
        <p:spPr bwMode="auto">
          <a:xfrm>
            <a:off x="0" y="3717032"/>
            <a:ext cx="5457283" cy="303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928688" y="-265460"/>
            <a:ext cx="3067248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ru-RU" sz="2800" b="1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  <a:cs typeface="+mj-cs"/>
            </a:endParaRPr>
          </a:p>
          <a:p>
            <a:pPr lvl="0" algn="ctr">
              <a:spcBef>
                <a:spcPct val="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  <a:cs typeface="+mj-cs"/>
              </a:rPr>
              <a:t>П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  <a:cs typeface="+mj-cs"/>
              </a:rPr>
              <a:t>ри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  <a:cs typeface="+mj-cs"/>
              </a:rPr>
              <a:t>заучивании </a:t>
            </a:r>
            <a:r>
              <a:rPr lang="ru-RU" sz="2400" b="1" dirty="0" err="1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  <a:cs typeface="+mj-cs"/>
              </a:rPr>
              <a:t>стиховорений</a:t>
            </a:r>
            <a:endParaRPr lang="ru-RU" sz="2400" b="1" dirty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457284" y="3828028"/>
            <a:ext cx="341843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endParaRPr lang="ru-RU" sz="2400" b="1" dirty="0" smtClean="0">
              <a:solidFill>
                <a:prstClr val="black"/>
              </a:solidFill>
              <a:latin typeface="Times New Roman" panose="02020603050405020304"/>
              <a:ea typeface="Times New Roman" panose="02020603050405020304"/>
            </a:endParaRPr>
          </a:p>
          <a:p>
            <a:pPr lvl="0" algn="ctr">
              <a:spcBef>
                <a:spcPct val="0"/>
              </a:spcBef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П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ри </a:t>
            </a:r>
            <a:r>
              <a:rPr lang="ru-RU" sz="2400" b="1" dirty="0">
                <a:solidFill>
                  <a:prstClr val="black"/>
                </a:solidFill>
                <a:latin typeface="Times New Roman" panose="02020603050405020304"/>
                <a:ea typeface="Times New Roman" panose="02020603050405020304"/>
              </a:rPr>
              <a:t>отгадывании и загадывании загадок</a:t>
            </a:r>
            <a:endParaRPr lang="ru-RU" sz="2400" b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8942" y="548680"/>
            <a:ext cx="4917314" cy="86895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При подборе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однокоренных слов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https://thumbs.dreamstime.com/b/%D0%B3%D0%BE%D0%BB%D1%83%D0%B1%D0%B0%D1%8F-%D1%81%D0%BD%D0%B5%D0%B6%D0%B8%D0%BD%D0%BA%D0%B0-13342154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24119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img2.freepng.ru/20180325/fiq/kisspng-ded-moroz-chroma-key-snowman-clip-art-snowman-5ab7e2a469b5a9.4257027115220005484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83306"/>
            <a:ext cx="2160240" cy="19900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w7.pngwing.com/pngs/472/187/png-transparent-white-ball-graphic-illustration-snowball-pile-of-snowballs-winter-sphere-material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450418"/>
            <a:ext cx="2304256" cy="1963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img4.goodfon.ru/original/1600x1200/5/8d/ptichka-snegir-el-shishki.jpg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7" t="17" r="143"/>
          <a:stretch>
            <a:fillRect/>
          </a:stretch>
        </p:blipFill>
        <p:spPr bwMode="auto">
          <a:xfrm>
            <a:off x="971600" y="3717032"/>
            <a:ext cx="1974684" cy="257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s://w7.pngwing.com/pngs/1024/342/png-transparent-graphy-falling-blue-web-design-photography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880" y="3717032"/>
            <a:ext cx="2124799" cy="2364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www.free-lancers.net/posted_files/ND8187D2D5738.jpg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0" r="26"/>
          <a:stretch>
            <a:fillRect/>
          </a:stretch>
        </p:blipFill>
        <p:spPr bwMode="auto">
          <a:xfrm>
            <a:off x="6214468" y="3587431"/>
            <a:ext cx="1970690" cy="254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570186"/>
          </a:xfrm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П</a:t>
            </a:r>
            <a:r>
              <a:rPr lang="ru-RU" sz="2400" b="1" dirty="0" smtClean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ри </a:t>
            </a:r>
            <a:r>
              <a:rPr lang="ru-RU" sz="2400" b="1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воспитании культурно-гигиенических навыков</a:t>
            </a:r>
            <a:r>
              <a:rPr lang="ru-RU" sz="2400" dirty="0">
                <a:ea typeface="Calibri" panose="020F0502020204030204"/>
                <a:cs typeface="Times New Roman" panose="02020603050405020304"/>
              </a:rPr>
              <a:t/>
            </a:r>
            <a:br>
              <a:rPr lang="ru-RU" sz="2400" dirty="0">
                <a:ea typeface="Calibri" panose="020F0502020204030204"/>
                <a:cs typeface="Times New Roman" panose="02020603050405020304"/>
              </a:rPr>
            </a:br>
            <a:endParaRPr lang="ru-RU" sz="24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7" t="132" r="38" b="169"/>
          <a:stretch>
            <a:fillRect/>
          </a:stretch>
        </p:blipFill>
        <p:spPr bwMode="auto">
          <a:xfrm>
            <a:off x="400810" y="1556792"/>
            <a:ext cx="4447272" cy="43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algn="ctr" dir="2700000" dist="35921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 descr="https://avatars.mds.yandex.net/get-pdb/911433/25df855f-4df5-4b18-92b0-a244d597889f/s1200?webp=fals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1" t="167" r="112" b="130"/>
          <a:stretch>
            <a:fillRect/>
          </a:stretch>
        </p:blipFill>
        <p:spPr bwMode="auto">
          <a:xfrm>
            <a:off x="5076056" y="2204864"/>
            <a:ext cx="3880866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Результаты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7056784" cy="62646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детей: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Расширяется круг знаний об окружающем мире.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желание пересказывать тексты,  придумывать интересные истории.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Появляется интерес к заучиванию стихов,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потешек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скороговорок и загадок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Словарный запас выходит на более высокий уровень.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преодолевают робость, застенчивость, свободно держаться перед аудиторией.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Считаю, чем раньше мы будем учить детей рассказыванию или пересказывать используя метод мнемотехники и схемы-модели, тем лучше подготовим их к школе, так как связная речь является важным показателем умственных способностей ребёнка и готовности его к школьному обучению.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rused.ru/irk-mdou40/wp-content/uploads/sites/42/2020/04/s12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4765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776" y="2060848"/>
            <a:ext cx="4320480" cy="1728192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Спасибо за внимание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s://fsd.videouroki.net/html/2018/05/03/v_5aeaccb14e9a8/img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0" t="106" r="116" b="142"/>
          <a:stretch>
            <a:fillRect/>
          </a:stretch>
        </p:blipFill>
        <p:spPr bwMode="auto">
          <a:xfrm>
            <a:off x="179512" y="260648"/>
            <a:ext cx="8840223" cy="624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70916"/>
            <a:ext cx="9601067" cy="72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7500" y="10748"/>
            <a:ext cx="896448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/>
                <a:ea typeface="Times New Roman" panose="02020603050405020304"/>
              </a:rPr>
              <a:t>Цель </a:t>
            </a:r>
            <a:r>
              <a:rPr lang="ru-RU" sz="2400" b="1" dirty="0" smtClean="0">
                <a:latin typeface="Times New Roman" panose="02020603050405020304"/>
                <a:ea typeface="Times New Roman" panose="02020603050405020304"/>
              </a:rPr>
              <a:t>:</a:t>
            </a:r>
            <a:r>
              <a:rPr lang="ru-RU" sz="2400" dirty="0" smtClean="0">
                <a:latin typeface="Times New Roman" panose="02020603050405020304"/>
                <a:ea typeface="Times New Roman" panose="02020603050405020304"/>
              </a:rPr>
              <a:t> </a:t>
            </a:r>
            <a:r>
              <a:rPr lang="ru-RU" sz="2400" dirty="0">
                <a:latin typeface="Times New Roman" panose="02020603050405020304"/>
                <a:ea typeface="Times New Roman" panose="02020603050405020304"/>
              </a:rPr>
              <a:t>разностороннее развитие дошкольников посредством использования технологии мнемотехники в образовательном процессе, в совместной и самостоятельной деятельности детей. </a:t>
            </a:r>
          </a:p>
          <a:p>
            <a:r>
              <a:rPr lang="ru-RU" sz="2400" b="1" dirty="0">
                <a:latin typeface="Times New Roman" panose="02020603050405020304"/>
                <a:ea typeface="Times New Roman" panose="02020603050405020304"/>
              </a:rPr>
              <a:t>Задачи:</a:t>
            </a:r>
            <a:r>
              <a:rPr lang="ru-RU" sz="2400" dirty="0">
                <a:latin typeface="Times New Roman" panose="02020603050405020304"/>
                <a:ea typeface="Times New Roman" panose="02020603050405020304"/>
              </a:rPr>
              <a:t> </a:t>
            </a:r>
          </a:p>
          <a:p>
            <a:r>
              <a:rPr lang="ru-RU" sz="2400" dirty="0">
                <a:latin typeface="Times New Roman" panose="02020603050405020304"/>
                <a:ea typeface="Times New Roman" panose="02020603050405020304"/>
              </a:rPr>
              <a:t>1.Способствовать развитию основных психических процессов – памяти, внимания, образного мышления. </a:t>
            </a:r>
          </a:p>
          <a:p>
            <a:r>
              <a:rPr lang="ru-RU" sz="2400" dirty="0">
                <a:latin typeface="Times New Roman" panose="02020603050405020304"/>
                <a:ea typeface="Times New Roman" panose="02020603050405020304"/>
              </a:rPr>
              <a:t>2.Развивать связную речь, расширять и обогащать словарный запас детей. </a:t>
            </a:r>
          </a:p>
          <a:p>
            <a:r>
              <a:rPr lang="ru-RU" sz="2400" dirty="0">
                <a:latin typeface="Times New Roman" panose="02020603050405020304"/>
                <a:ea typeface="Times New Roman" panose="02020603050405020304"/>
              </a:rPr>
              <a:t>3.Способствовать развитию мелкой моторики рук. </a:t>
            </a:r>
          </a:p>
          <a:p>
            <a:r>
              <a:rPr lang="ru-RU" sz="2400" dirty="0">
                <a:latin typeface="Times New Roman" panose="02020603050405020304"/>
                <a:ea typeface="Times New Roman" panose="02020603050405020304"/>
              </a:rPr>
              <a:t>4.Формировать навыки сотрудничества, взаимопонимания, самостоятельности, </a:t>
            </a:r>
            <a:r>
              <a:rPr lang="ru-RU" sz="2400" dirty="0" smtClean="0">
                <a:latin typeface="Times New Roman" panose="02020603050405020304"/>
                <a:ea typeface="Times New Roman" panose="02020603050405020304"/>
              </a:rPr>
              <a:t>инициативности. </a:t>
            </a:r>
            <a:endParaRPr lang="ru-RU" sz="2400" dirty="0">
              <a:latin typeface="Times New Roman" panose="02020603050405020304"/>
              <a:ea typeface="Times New Roman" panose="02020603050405020304"/>
            </a:endParaRPr>
          </a:p>
          <a:p>
            <a:r>
              <a:rPr lang="ru-RU" sz="2400" dirty="0">
                <a:latin typeface="Times New Roman" panose="02020603050405020304"/>
                <a:ea typeface="Times New Roman" panose="02020603050405020304"/>
              </a:rPr>
              <a:t>5.Содействовать развитию интереса, мотивации к изучению нового, принимать активное участие в образовательном процессе. </a:t>
            </a:r>
          </a:p>
          <a:p>
            <a:r>
              <a:rPr lang="ru-RU" sz="2400" dirty="0">
                <a:latin typeface="Times New Roman" panose="02020603050405020304"/>
                <a:ea typeface="Times New Roman" panose="02020603050405020304"/>
              </a:rPr>
              <a:t>6.Способствовать развитию умения решать интеллектуальные и личностные задачи адекватные возрасту, применять знания и способы деятельности в решении задач. </a:t>
            </a:r>
            <a:endParaRPr lang="ru-RU" sz="2400" dirty="0">
              <a:effectLst/>
              <a:latin typeface="Times New Roman" panose="02020603050405020304"/>
              <a:ea typeface="Times New Roman" panose="020206030504050203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8159" y="0"/>
            <a:ext cx="9505056" cy="7276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404664"/>
            <a:ext cx="8132440" cy="1542033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система методов и приёмов, обеспечивающих эффективное запоминание, сохранение и воспроизведение информации.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064896" cy="4176464"/>
          </a:xfrm>
        </p:spPr>
        <p:txBody>
          <a:bodyPr/>
          <a:lstStyle/>
          <a:p>
            <a:pPr algn="l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Мнемотехника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помогает развивать: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Ассоциативное мышление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Зрительную и слуховую память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Зрительное и слуховое внимание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Воображение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Связную речь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Мелкую моторику рук</a:t>
            </a:r>
          </a:p>
          <a:p>
            <a:pPr algn="l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верх 3"/>
          <p:cNvSpPr/>
          <p:nvPr/>
        </p:nvSpPr>
        <p:spPr>
          <a:xfrm>
            <a:off x="194682" y="603303"/>
            <a:ext cx="8625789" cy="612648"/>
          </a:xfrm>
          <a:prstGeom prst="ribbon2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784975" cy="1138138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мнемотехники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Рисунок 9" descr="Структура мнемотехники 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4" t="267" r="3" b="9"/>
          <a:stretch>
            <a:fillRect/>
          </a:stretch>
        </p:blipFill>
        <p:spPr bwMode="auto">
          <a:xfrm>
            <a:off x="467545" y="1484785"/>
            <a:ext cx="8352926" cy="496855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15816" y="380710"/>
            <a:ext cx="3096344" cy="792088"/>
          </a:xfrm>
        </p:spPr>
        <p:txBody>
          <a:bodyPr>
            <a:normAutofit fontScale="90000"/>
          </a:bodyPr>
          <a:lstStyle/>
          <a:p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мнемоквадраты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435225"/>
            <a:ext cx="3630497" cy="63684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28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мнемодорожки</a:t>
            </a:r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ds05.infourok.ru/uploads/ex/10b5/00091164-91ddf36c/img4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49175" t="107" r="124" b="270"/>
          <a:stretch>
            <a:fillRect/>
          </a:stretch>
        </p:blipFill>
        <p:spPr bwMode="auto">
          <a:xfrm>
            <a:off x="179512" y="200309"/>
            <a:ext cx="2654369" cy="19761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ds05.infourok.ru/uploads/ex/10b5/00091164-91ddf36c/img4.jpg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" t="952" r="57259" b="272"/>
          <a:stretch>
            <a:fillRect/>
          </a:stretch>
        </p:blipFill>
        <p:spPr bwMode="auto">
          <a:xfrm>
            <a:off x="6156176" y="260648"/>
            <a:ext cx="2664296" cy="21745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s://ds05.infourok.ru/uploads/ex/0015/0010dc7c-5f2c50e2/hello_html_687b18de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" t="166" r="5" b="263"/>
          <a:stretch>
            <a:fillRect/>
          </a:stretch>
        </p:blipFill>
        <p:spPr bwMode="auto">
          <a:xfrm>
            <a:off x="647564" y="3052589"/>
            <a:ext cx="8280920" cy="142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avatars.mds.yandex.net/get-pdb/1767376/6961b3b4-b6a2-4374-94f0-0d09db64b8bb/s1200?webp=false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1" t="86" r="122" b="51"/>
          <a:stretch>
            <a:fillRect/>
          </a:stretch>
        </p:blipFill>
        <p:spPr bwMode="auto">
          <a:xfrm>
            <a:off x="1151620" y="4806357"/>
            <a:ext cx="7236804" cy="1662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51720" y="404664"/>
            <a:ext cx="4104456" cy="648072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мнемотаблица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http://a2b2.ru/storage/files/person/144217/section/61333/79899_img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" t="159" r="69" b="117"/>
          <a:stretch>
            <a:fillRect/>
          </a:stretch>
        </p:blipFill>
        <p:spPr bwMode="auto">
          <a:xfrm>
            <a:off x="323528" y="1412776"/>
            <a:ext cx="8496944" cy="489654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836712"/>
            <a:ext cx="7787208" cy="136815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dirty="0" err="1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Мнемотаблицы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бывают двух видов:</a:t>
            </a:r>
            <a:r>
              <a:rPr lang="ru-RU" sz="27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1. 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обучающие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- содержат познавательный материал.</a:t>
            </a:r>
            <a:r>
              <a:rPr lang="ru-RU" sz="27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ea typeface="Calibri" panose="020F0502020204030204"/>
                <a:cs typeface="Times New Roman" panose="02020603050405020304" pitchFamily="18" charset="0"/>
              </a:rPr>
            </a:br>
            <a:r>
              <a:rPr lang="ru-RU" sz="27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2.</a:t>
            </a:r>
            <a:r>
              <a:rPr lang="ru-RU" sz="2700" b="1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 развивающие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/>
                <a:cs typeface="Times New Roman" panose="02020603050405020304" pitchFamily="18" charset="0"/>
              </a:rPr>
              <a:t>- содержат информацию, позволяющую развивать определённые навыки и умения.</a:t>
            </a:r>
            <a:r>
              <a:rPr lang="ru-RU" sz="3600" dirty="0">
                <a:ea typeface="Calibri" panose="020F0502020204030204"/>
                <a:cs typeface="Times New Roman" panose="02020603050405020304"/>
              </a:rPr>
              <a:t/>
            </a:r>
            <a:br>
              <a:rPr lang="ru-RU" sz="3600" dirty="0">
                <a:ea typeface="Calibri" panose="020F0502020204030204"/>
                <a:cs typeface="Times New Roman" panose="02020603050405020304"/>
              </a:rPr>
            </a:br>
            <a:endParaRPr lang="ru-RU" dirty="0"/>
          </a:p>
        </p:txBody>
      </p:sp>
      <p:pic>
        <p:nvPicPr>
          <p:cNvPr id="12290" name="Picture 2" descr="https://fsd.multiurok.ru/html/2017/08/28/s_59a3371212529/img2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0" t="314" r="61" b="376"/>
          <a:stretch>
            <a:fillRect/>
          </a:stretch>
        </p:blipFill>
        <p:spPr bwMode="auto">
          <a:xfrm>
            <a:off x="611560" y="2432674"/>
            <a:ext cx="3822255" cy="2933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https://ds02.infourok.ru/uploads/ex/0a0f/0001699e-7be18262/img17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" t="195" r="17" b="19"/>
          <a:stretch>
            <a:fillRect/>
          </a:stretch>
        </p:blipFill>
        <p:spPr bwMode="auto">
          <a:xfrm>
            <a:off x="4647226" y="2432673"/>
            <a:ext cx="4185880" cy="2783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7560840" cy="208823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7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Для детей младшего и среднего возраста </a:t>
            </a:r>
            <a:r>
              <a:rPr lang="ru-RU" sz="2700" dirty="0" err="1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мнемотаблицы</a:t>
            </a:r>
            <a:r>
              <a:rPr lang="ru-RU" sz="2700" dirty="0"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 должны быть цветными (создание образов-ассоциаций, например, лиса-рыжая плутовка, цыплята — желтого цвета, петушок-золотой гребешок, мышка — серая, елочка — зеленая, солнышко — желтое и т.п.). </a:t>
            </a:r>
            <a:r>
              <a:rPr lang="ru-RU" sz="3200" dirty="0">
                <a:ea typeface="Calibri" panose="020F0502020204030204"/>
                <a:cs typeface="Times New Roman" panose="02020603050405020304"/>
              </a:rPr>
              <a:t/>
            </a:r>
            <a:br>
              <a:rPr lang="ru-RU" sz="3200" dirty="0">
                <a:ea typeface="Calibri" panose="020F0502020204030204"/>
                <a:cs typeface="Times New Roman" panose="02020603050405020304"/>
              </a:rPr>
            </a:br>
            <a:endParaRPr lang="ru-RU" dirty="0"/>
          </a:p>
        </p:txBody>
      </p:sp>
      <p:pic>
        <p:nvPicPr>
          <p:cNvPr id="2050" name="Picture 2" descr="https://ds05.infourok.ru/uploads/ex/0fb5/0003a5ac-b785d1c9/hello_html_44ee322c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464890"/>
            <a:ext cx="6984777" cy="4393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365</Words>
  <Application>Microsoft Office PowerPoint</Application>
  <PresentationFormat>Экран (4:3)</PresentationFormat>
  <Paragraphs>48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Использование мнемотехники в развитии связной речи у дошкольников</vt:lpstr>
      <vt:lpstr>Слайд 2</vt:lpstr>
      <vt:lpstr>Слайд 3</vt:lpstr>
      <vt:lpstr>Мнемотехника- это система методов и приёмов, обеспечивающих эффективное запоминание, сохранение и воспроизведение информации.</vt:lpstr>
      <vt:lpstr>Структура мнемотехники</vt:lpstr>
      <vt:lpstr>мнемоквадраты</vt:lpstr>
      <vt:lpstr>мнемотаблица</vt:lpstr>
      <vt:lpstr>Мнемотаблицы бывают двух видов: 1. обучающие - содержат познавательный материал. 2. развивающие - содержат информацию, позволяющую развивать определённые навыки и умения. </vt:lpstr>
      <vt:lpstr>Для детей младшего и среднего возраста мнемотаблицы должны быть цветными (создание образов-ассоциаций, например, лиса-рыжая плутовка, цыплята — желтого цвета, петушок-золотой гребешок, мышка — серая, елочка — зеленая, солнышко — желтое и т.п.).  </vt:lpstr>
      <vt:lpstr>Для детей старшего возраста схемы даются в одном цвете, чтобы не отвлекать внимание на яркость символических изображений. Позже заменяют картинки и изображают персонажи в графическом виде. </vt:lpstr>
      <vt:lpstr>Слайд 11</vt:lpstr>
      <vt:lpstr>При пересказах с опорой на картинки</vt:lpstr>
      <vt:lpstr>При составлении рассказов </vt:lpstr>
      <vt:lpstr>Слайд 14</vt:lpstr>
      <vt:lpstr>При подборе однокоренных слов</vt:lpstr>
      <vt:lpstr>При воспитании культурно-гигиенических навыков </vt:lpstr>
      <vt:lpstr>Результаты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мнемотехники в развитии связной речи у дошкольников</dc:title>
  <dc:creator>1</dc:creator>
  <cp:lastModifiedBy>von</cp:lastModifiedBy>
  <cp:revision>44</cp:revision>
  <dcterms:created xsi:type="dcterms:W3CDTF">2020-11-04T14:12:00Z</dcterms:created>
  <dcterms:modified xsi:type="dcterms:W3CDTF">2024-01-30T07:19:34Z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FBC5D92855D14CE1BB613463E8F61141_12</vt:lpwstr>
  </property>
  <property fmtid="{D5CDD505-2E9C-101B-9397-08002B2CF9AE}" pid="3" name="KSOProductBuildVer">
    <vt:lpwstr>1049-12.2.0.13359</vt:lpwstr>
  </property>
  <property fmtid="{D5CDD505-2E9C-101B-9397-08002B2CF9AE}" pid="4" name="NXPowerLiteLastOptimized">
    <vt:lpwstr>966540</vt:lpwstr>
  </property>
  <property fmtid="{D5CDD505-2E9C-101B-9397-08002B2CF9AE}" pid="5" name="NXPowerLiteSettings">
    <vt:lpwstr>F7000400038000</vt:lpwstr>
  </property>
  <property fmtid="{D5CDD505-2E9C-101B-9397-08002B2CF9AE}" pid="6" name="NXPowerLiteVersion">
    <vt:lpwstr>S10.0.0</vt:lpwstr>
  </property>
</Properties>
</file>