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304" r:id="rId3"/>
    <p:sldId id="301" r:id="rId4"/>
    <p:sldId id="302" r:id="rId5"/>
    <p:sldId id="309" r:id="rId6"/>
    <p:sldId id="310" r:id="rId7"/>
    <p:sldId id="313" r:id="rId8"/>
    <p:sldId id="312" r:id="rId9"/>
    <p:sldId id="311" r:id="rId10"/>
    <p:sldId id="306" r:id="rId11"/>
    <p:sldId id="315" r:id="rId12"/>
    <p:sldId id="280" r:id="rId13"/>
    <p:sldId id="317" r:id="rId14"/>
    <p:sldId id="287" r:id="rId15"/>
    <p:sldId id="298" r:id="rId16"/>
    <p:sldId id="283" r:id="rId17"/>
    <p:sldId id="285" r:id="rId18"/>
    <p:sldId id="264" r:id="rId19"/>
    <p:sldId id="267" r:id="rId20"/>
    <p:sldId id="282" r:id="rId21"/>
    <p:sldId id="265" r:id="rId22"/>
    <p:sldId id="271" r:id="rId23"/>
    <p:sldId id="273" r:id="rId24"/>
    <p:sldId id="319" r:id="rId25"/>
    <p:sldId id="291" r:id="rId26"/>
    <p:sldId id="308" r:id="rId27"/>
    <p:sldId id="318" r:id="rId28"/>
    <p:sldId id="296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2F2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 autoAdjust="0"/>
    <p:restoredTop sz="82867" autoAdjust="0"/>
  </p:normalViewPr>
  <p:slideViewPr>
    <p:cSldViewPr>
      <p:cViewPr varScale="1"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150" y="29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27FDF-31CA-4E88-B8F1-B55C88903303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759F-5185-4231-91CB-A79290631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47414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404361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Я назову одну картинку, а ты ее пару.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98258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smtClean="0"/>
          </a:p>
          <a:p>
            <a:endParaRPr lang="ru-RU" baseline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517221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853997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150335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879355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связной речи. Составить Новогодние Поздравления для родных и близких.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1131361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140396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83932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8583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272067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27257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:a14="http://schemas.microsoft.com/office/drawing/2010/main" xmlns="" val="318501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759F-5185-4231-91CB-A792906319A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image34.wdp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microsoft.com/office/2007/relationships/hdphoto" Target="../media/image47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image45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image4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image5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image68.wdp"/><Relationship Id="rId18" Type="http://schemas.openxmlformats.org/officeDocument/2006/relationships/image" Target="../media/image62.jpeg"/><Relationship Id="rId3" Type="http://schemas.openxmlformats.org/officeDocument/2006/relationships/image" Target="../media/image1.jpeg"/><Relationship Id="rId21" Type="http://schemas.openxmlformats.org/officeDocument/2006/relationships/image" Target="../media/image65.pn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0.jpe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microsoft.com/office/2007/relationships/hdphoto" Target="../media/image66.wdp"/><Relationship Id="rId5" Type="http://schemas.microsoft.com/office/2007/relationships/hdphoto" Target="../media/image60.wdp"/><Relationship Id="rId15" Type="http://schemas.microsoft.com/office/2007/relationships/hdphoto" Target="../media/image70.wdp"/><Relationship Id="rId10" Type="http://schemas.openxmlformats.org/officeDocument/2006/relationships/image" Target="../media/image57.png"/><Relationship Id="rId19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microsoft.com/office/2007/relationships/hdphoto" Target="../media/image64.wdp"/><Relationship Id="rId14" Type="http://schemas.openxmlformats.org/officeDocument/2006/relationships/image" Target="../media/image59.png"/><Relationship Id="rId22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microsoft.com/office/2007/relationships/hdphoto" Target="../media/image87.wdp"/><Relationship Id="rId18" Type="http://schemas.openxmlformats.org/officeDocument/2006/relationships/image" Target="../media/image76.jpeg"/><Relationship Id="rId3" Type="http://schemas.openxmlformats.org/officeDocument/2006/relationships/image" Target="../media/image1.jpeg"/><Relationship Id="rId21" Type="http://schemas.openxmlformats.org/officeDocument/2006/relationships/image" Target="../media/image78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17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4.jpe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11" Type="http://schemas.microsoft.com/office/2007/relationships/hdphoto" Target="../media/image85.wdp"/><Relationship Id="rId24" Type="http://schemas.microsoft.com/office/2007/relationships/hdphoto" Target="../media/image98.wdp"/><Relationship Id="rId5" Type="http://schemas.microsoft.com/office/2007/relationships/hdphoto" Target="../media/image79.wdp"/><Relationship Id="rId15" Type="http://schemas.microsoft.com/office/2007/relationships/hdphoto" Target="../media/image89.wdp"/><Relationship Id="rId23" Type="http://schemas.openxmlformats.org/officeDocument/2006/relationships/image" Target="../media/image79.png"/><Relationship Id="rId10" Type="http://schemas.openxmlformats.org/officeDocument/2006/relationships/image" Target="../media/image71.png"/><Relationship Id="rId19" Type="http://schemas.openxmlformats.org/officeDocument/2006/relationships/image" Target="../media/image47.png"/><Relationship Id="rId4" Type="http://schemas.openxmlformats.org/officeDocument/2006/relationships/image" Target="../media/image67.png"/><Relationship Id="rId9" Type="http://schemas.microsoft.com/office/2007/relationships/hdphoto" Target="../media/image83.wdp"/><Relationship Id="rId14" Type="http://schemas.openxmlformats.org/officeDocument/2006/relationships/image" Target="../media/image73.png"/><Relationship Id="rId22" Type="http://schemas.microsoft.com/office/2007/relationships/hdphoto" Target="../media/image9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microsoft.com/office/2007/relationships/hdphoto" Target="../media/image108.wdp"/><Relationship Id="rId3" Type="http://schemas.openxmlformats.org/officeDocument/2006/relationships/image" Target="../media/image1.jpeg"/><Relationship Id="rId7" Type="http://schemas.microsoft.com/office/2007/relationships/hdphoto" Target="../media/image102.wdp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microsoft.com/office/2007/relationships/hdphoto" Target="../media/image106.wdp"/><Relationship Id="rId5" Type="http://schemas.microsoft.com/office/2007/relationships/hdphoto" Target="../media/image100.wdp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microsoft.com/office/2007/relationships/hdphoto" Target="../media/image104.wdp"/><Relationship Id="rId1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jpeg"/><Relationship Id="rId7" Type="http://schemas.openxmlformats.org/officeDocument/2006/relationships/image" Target="../media/image88.png"/><Relationship Id="rId12" Type="http://schemas.microsoft.com/office/2007/relationships/hdphoto" Target="../media/image11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jpeg"/><Relationship Id="rId4" Type="http://schemas.openxmlformats.org/officeDocument/2006/relationships/image" Target="../media/image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8.png"/><Relationship Id="rId18" Type="http://schemas.microsoft.com/office/2007/relationships/hdphoto" Target="../media/image133.wdp"/><Relationship Id="rId3" Type="http://schemas.openxmlformats.org/officeDocument/2006/relationships/image" Target="../media/image1.jpeg"/><Relationship Id="rId7" Type="http://schemas.microsoft.com/office/2007/relationships/hdphoto" Target="../media/image122.wdp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microsoft.com/office/2007/relationships/hdphoto" Target="../media/image126.wdp"/><Relationship Id="rId5" Type="http://schemas.microsoft.com/office/2007/relationships/hdphoto" Target="../media/image120.wdp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4" Type="http://schemas.openxmlformats.org/officeDocument/2006/relationships/image" Target="../media/image93.png"/><Relationship Id="rId9" Type="http://schemas.microsoft.com/office/2007/relationships/hdphoto" Target="../media/image124.wdp"/><Relationship Id="rId1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image139.wdp"/><Relationship Id="rId3" Type="http://schemas.openxmlformats.org/officeDocument/2006/relationships/image" Target="../media/image1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microsoft.com/office/2007/relationships/hdphoto" Target="../media/image136.wdp"/><Relationship Id="rId10" Type="http://schemas.microsoft.com/office/2007/relationships/hdphoto" Target="../media/image141.wdp"/><Relationship Id="rId4" Type="http://schemas.openxmlformats.org/officeDocument/2006/relationships/image" Target="../media/image104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C69B"/>
              </a:clrFrom>
              <a:clrTo>
                <a:srgbClr val="F7C69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718" y="-1"/>
            <a:ext cx="9144000" cy="68580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052" name="Picture 4" descr="C:\Users\Татиана\Desktop\зима2.png"/>
          <p:cNvPicPr>
            <a:picLocks noChangeAspect="1" noChangeArrowheads="1"/>
          </p:cNvPicPr>
          <p:nvPr/>
        </p:nvPicPr>
        <p:blipFill>
          <a:blip r:embed="rId4" cstate="print"/>
          <a:srcRect l="10279" r="6696" b="9463"/>
          <a:stretch>
            <a:fillRect/>
          </a:stretch>
        </p:blipFill>
        <p:spPr bwMode="auto">
          <a:xfrm>
            <a:off x="1475656" y="1916832"/>
            <a:ext cx="6404763" cy="4877358"/>
          </a:xfrm>
          <a:prstGeom prst="rect">
            <a:avLst/>
          </a:prstGeom>
          <a:noFill/>
        </p:spPr>
      </p:pic>
      <p:sp>
        <p:nvSpPr>
          <p:cNvPr id="6" name="Заголовок 2"/>
          <p:cNvSpPr txBox="1"/>
          <p:nvPr/>
        </p:nvSpPr>
        <p:spPr>
          <a:xfrm>
            <a:off x="1367644" y="116632"/>
            <a:ext cx="6408712" cy="63408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/>
              <a:t>Лексическая тема «Новый год»</a:t>
            </a:r>
            <a:endParaRPr lang="ru-RU" b="1"/>
          </a:p>
        </p:txBody>
      </p:sp>
      <p:sp>
        <p:nvSpPr>
          <p:cNvPr id="7" name="Объект 3"/>
          <p:cNvSpPr txBox="1"/>
          <p:nvPr/>
        </p:nvSpPr>
        <p:spPr>
          <a:xfrm>
            <a:off x="323528" y="750715"/>
            <a:ext cx="8435280" cy="1526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b="1" smtClean="0">
                <a:solidFill>
                  <a:schemeClr val="tx1"/>
                </a:solidFill>
                <a:latin typeface="+mj-lt"/>
              </a:rPr>
              <a:t>Речевые игры для детей старшего и подготовительного дошкольного возраста ( 5-7 лет).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+mj-lt"/>
              </a:rPr>
              <a:t>Данный материал будет полезен учителям-логопедам, воспитателям логопедических групп, родителям. </a:t>
            </a:r>
            <a:endParaRPr lang="ru-RU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92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20241" r="17871"/>
          <a:stretch>
            <a:fillRect/>
          </a:stretch>
        </p:blipFill>
        <p:spPr>
          <a:xfrm>
            <a:off x="0" y="2118313"/>
            <a:ext cx="1432662" cy="23149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405506" y="3978491"/>
            <a:ext cx="1495637" cy="25610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4455" y="1549711"/>
            <a:ext cx="4541889" cy="5373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274" y="102961"/>
            <a:ext cx="2820602" cy="33392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4474493" y="-70295"/>
            <a:ext cx="2028483" cy="20284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6701" y="-209553"/>
            <a:ext cx="1023556" cy="102355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6981" y="4727041"/>
            <a:ext cx="918469" cy="1372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41110" y="2260753"/>
            <a:ext cx="585267" cy="8718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3747" y="3978491"/>
            <a:ext cx="1271501" cy="20661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32662" y="2420888"/>
            <a:ext cx="634039" cy="1033361"/>
          </a:xfrm>
          <a:prstGeom prst="rect">
            <a:avLst/>
          </a:prstGeom>
        </p:spPr>
      </p:pic>
      <p:pic>
        <p:nvPicPr>
          <p:cNvPr id="1032" name="Picture 8" descr="https://gif-kartinki.ru/36/stekljannaja_snezhinka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700943" y="4663002"/>
            <a:ext cx="1541914" cy="16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18256" y="1958188"/>
            <a:ext cx="810953" cy="843006"/>
          </a:xfrm>
          <a:prstGeom prst="rect">
            <a:avLst/>
          </a:prstGeom>
        </p:spPr>
      </p:pic>
      <p:pic>
        <p:nvPicPr>
          <p:cNvPr id="1034" name="Picture 10" descr="елочные шарики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32872" y="3420862"/>
            <a:ext cx="2805561" cy="10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58317" y="1183886"/>
            <a:ext cx="1984523" cy="613707"/>
          </a:xfrm>
          <a:prstGeom prst="rect">
            <a:avLst/>
          </a:prstGeom>
        </p:spPr>
      </p:pic>
      <p:pic>
        <p:nvPicPr>
          <p:cNvPr id="1036" name="Picture 12" descr="Картинки свечи на прозрачном фоне - Свечи - Картинки PNG - Галерейка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602655" y="1908279"/>
            <a:ext cx="1640202" cy="16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50820" y="531942"/>
            <a:ext cx="959935" cy="952798"/>
          </a:xfrm>
          <a:prstGeom prst="rect">
            <a:avLst/>
          </a:prstGeom>
        </p:spPr>
      </p:pic>
      <p:pic>
        <p:nvPicPr>
          <p:cNvPr id="20" name="Picture 9" descr="C:\Users\Татиана\Desktop\24115572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4077549" y="4458193"/>
            <a:ext cx="915517" cy="1190172"/>
          </a:xfrm>
          <a:prstGeom prst="rect">
            <a:avLst/>
          </a:prstGeom>
          <a:noFill/>
        </p:spPr>
      </p:pic>
      <p:pic>
        <p:nvPicPr>
          <p:cNvPr id="21" name="Picture 9" descr="C:\Users\Татиана\Desktop\24115572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1343533" y="1683818"/>
            <a:ext cx="72008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74974601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0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1331640" y="699954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smtClean="0">
                <a:solidFill>
                  <a:srgbClr val="C00000"/>
                </a:solidFill>
              </a:rPr>
              <a:t> </a:t>
            </a:r>
            <a:endParaRPr lang="ru-RU" sz="2800" smtClean="0"/>
          </a:p>
          <a:p>
            <a:endParaRPr lang="ru-RU" sz="2800" smtClean="0"/>
          </a:p>
          <a:p>
            <a:endParaRPr lang="ru-RU" sz="2800" smtClean="0"/>
          </a:p>
          <a:p>
            <a:r>
              <a:rPr lang="ru-RU" sz="2800" smtClean="0"/>
              <a:t> </a:t>
            </a:r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 flipH="1">
            <a:off x="78948" y="1175791"/>
            <a:ext cx="8784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solidFill>
                  <a:srgbClr val="C00000"/>
                </a:solidFill>
              </a:rPr>
              <a:t>Цель</a:t>
            </a:r>
            <a:r>
              <a:rPr lang="ru-RU" sz="2000" i="1">
                <a:solidFill>
                  <a:srgbClr val="C00000"/>
                </a:solidFill>
              </a:rPr>
              <a:t>: Упражнять детей в </a:t>
            </a:r>
            <a:r>
              <a:rPr lang="ru-RU" sz="2000" i="1" smtClean="0">
                <a:solidFill>
                  <a:srgbClr val="C00000"/>
                </a:solidFill>
              </a:rPr>
              <a:t> образовании относительных прилагательных.</a:t>
            </a:r>
            <a:endParaRPr lang="ru-RU" sz="2000"/>
          </a:p>
          <a:p>
            <a:pPr algn="just"/>
            <a:r>
              <a:rPr lang="ru-RU" sz="2000" b="1" i="1" smtClean="0"/>
              <a:t>Взрослый говорит</a:t>
            </a:r>
            <a:r>
              <a:rPr lang="ru-RU" sz="2000" smtClean="0"/>
              <a:t>: «Баба Яга узнала, что новогодние игрушки делают из разных материалов. И называются они по-разному. Например, флажки из бумаги – бумажные флажки». </a:t>
            </a:r>
            <a:endParaRPr lang="ru-RU" sz="2000"/>
          </a:p>
          <a:p>
            <a:r>
              <a:rPr lang="ru-RU" sz="2000" i="1" smtClean="0"/>
              <a:t>Варианты:</a:t>
            </a:r>
          </a:p>
          <a:p>
            <a:r>
              <a:rPr lang="ru-RU" sz="2000" b="1" smtClean="0"/>
              <a:t>Кукла из ваты – ватная кукла</a:t>
            </a:r>
            <a:r>
              <a:rPr lang="ru-RU" sz="2000" b="1"/>
              <a:t>. </a:t>
            </a:r>
            <a:r>
              <a:rPr lang="ru-RU" sz="2000" b="1" smtClean="0"/>
              <a:t>                         Свеча </a:t>
            </a:r>
            <a:r>
              <a:rPr lang="ru-RU" sz="2000" b="1"/>
              <a:t>из воска - </a:t>
            </a:r>
            <a:r>
              <a:rPr lang="ru-RU" sz="2000" b="1" smtClean="0"/>
              <a:t>…</a:t>
            </a:r>
            <a:endParaRPr lang="ru-RU" sz="2000" b="1"/>
          </a:p>
          <a:p>
            <a:r>
              <a:rPr lang="ru-RU" sz="2000" b="1" smtClean="0"/>
              <a:t>            </a:t>
            </a:r>
          </a:p>
          <a:p>
            <a:endParaRPr lang="ru-RU" sz="2000" b="1" smtClean="0"/>
          </a:p>
          <a:p>
            <a:r>
              <a:rPr lang="ru-RU" sz="2000" b="1" smtClean="0"/>
              <a:t>Шарик из стекла – …                    Звезда </a:t>
            </a:r>
            <a:r>
              <a:rPr lang="ru-RU" sz="2000" b="1"/>
              <a:t>из пластмассы - …</a:t>
            </a:r>
          </a:p>
          <a:p>
            <a:endParaRPr lang="ru-RU" sz="2000" b="1" smtClean="0"/>
          </a:p>
          <a:p>
            <a:endParaRPr lang="ru-RU" sz="2000" b="1"/>
          </a:p>
          <a:p>
            <a:r>
              <a:rPr lang="ru-RU" sz="2000" b="1" smtClean="0"/>
              <a:t>Снежинка из бумаги - …                  Шишка </a:t>
            </a:r>
            <a:r>
              <a:rPr lang="ru-RU" sz="2000" b="1"/>
              <a:t>из дерева - …</a:t>
            </a:r>
          </a:p>
          <a:p>
            <a:endParaRPr lang="ru-RU" sz="2000" b="1" smtClean="0"/>
          </a:p>
          <a:p>
            <a:endParaRPr lang="ru-RU" sz="2000" b="1"/>
          </a:p>
          <a:p>
            <a:r>
              <a:rPr lang="ru-RU" sz="2000" b="1" smtClean="0"/>
              <a:t>                     Гирлянда из хрусталя - …</a:t>
            </a:r>
          </a:p>
          <a:p>
            <a:endParaRPr lang="ru-RU" sz="2400" b="1"/>
          </a:p>
          <a:p>
            <a:endParaRPr lang="ru-RU" b="1" smtClean="0"/>
          </a:p>
          <a:p>
            <a:endParaRPr lang="ru-RU" b="1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>
                        <a14:foregroundMark x1="14173" y1="84685" x2="27559" y2="85586"/>
                        <a14:foregroundMark x1="8661" y1="88739" x2="29921" y2="94595"/>
                        <a14:foregroundMark x1="57480" y1="90541" x2="59055" y2="95946"/>
                        <a14:backgroundMark x1="14961" y1="97748" x2="51969" y2="97748"/>
                        <a14:backgroundMark x1="44882" y1="89189" x2="44882" y2="932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12" y="2022177"/>
            <a:ext cx="564817" cy="987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1711" y="3076253"/>
            <a:ext cx="1023556" cy="1023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9413" y="5414838"/>
            <a:ext cx="1984523" cy="613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02319" y="2135843"/>
            <a:ext cx="959935" cy="952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8592" y="3212976"/>
            <a:ext cx="585267" cy="871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1225" y="4145833"/>
            <a:ext cx="810953" cy="8430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19450" y="4145833"/>
            <a:ext cx="634039" cy="10333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t="7288"/>
          <a:stretch>
            <a:fillRect/>
          </a:stretch>
        </p:blipFill>
        <p:spPr>
          <a:xfrm>
            <a:off x="7363562" y="3861048"/>
            <a:ext cx="1780438" cy="2826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899592" y="260648"/>
            <a:ext cx="7416824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«Назови игрушку»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9063240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537" y="-135950"/>
            <a:ext cx="9325265" cy="6993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531" y="5054041"/>
            <a:ext cx="1321727" cy="1668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10" y="3491858"/>
            <a:ext cx="1345992" cy="1184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782" y="2613867"/>
            <a:ext cx="1183824" cy="1023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 b="24242"/>
          <a:stretch>
            <a:fillRect/>
          </a:stretch>
        </p:blipFill>
        <p:spPr>
          <a:xfrm>
            <a:off x="3466929" y="2493499"/>
            <a:ext cx="1392995" cy="1264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099" y="3536790"/>
            <a:ext cx="2027644" cy="568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60000">
            <a:off x="7328810" y="1861186"/>
            <a:ext cx="1214977" cy="18869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71868" y="3825676"/>
            <a:ext cx="1328860" cy="13245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2026" y="4845174"/>
            <a:ext cx="1644844" cy="1552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66929" y="4292622"/>
            <a:ext cx="2345944" cy="23995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11761" y="188640"/>
            <a:ext cx="3816424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smtClean="0"/>
              <a:t> </a:t>
            </a:r>
            <a:r>
              <a:rPr lang="ru-RU" sz="3200" b="1" smtClean="0"/>
              <a:t>«Чего не стало?»</a:t>
            </a:r>
            <a:endParaRPr lang="ru-RU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0" y="908720"/>
            <a:ext cx="9036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rgbClr val="0070C0"/>
                </a:solidFill>
              </a:rPr>
              <a:t> </a:t>
            </a:r>
            <a:r>
              <a:rPr lang="ru-RU" b="1" i="1" smtClean="0">
                <a:solidFill>
                  <a:srgbClr val="C00000"/>
                </a:solidFill>
              </a:rPr>
              <a:t>Цель: </a:t>
            </a:r>
            <a:r>
              <a:rPr lang="ru-RU" i="1" smtClean="0">
                <a:solidFill>
                  <a:srgbClr val="C00000"/>
                </a:solidFill>
              </a:rPr>
              <a:t>Упражнять в образовании и употреблении существительных в форме единственного числа  родительного падежа. </a:t>
            </a:r>
          </a:p>
          <a:p>
            <a:r>
              <a:rPr lang="ru-RU" b="1" smtClean="0"/>
              <a:t>Взрослый дает задание: </a:t>
            </a:r>
            <a:r>
              <a:rPr lang="ru-RU" smtClean="0"/>
              <a:t>«Рассмотри предметы. </a:t>
            </a:r>
            <a:r>
              <a:rPr lang="ru-RU"/>
              <a:t>С</a:t>
            </a:r>
            <a:r>
              <a:rPr lang="ru-RU" smtClean="0"/>
              <a:t>ейчас ты закроешь глаза, а я уберу один из предметов.  А теперь открой глаза и скажи, чего не стало». </a:t>
            </a:r>
          </a:p>
          <a:p>
            <a:r>
              <a:rPr lang="ru-RU" i="1" smtClean="0"/>
              <a:t>Образец ответа: «Не стало фиолетового шарика». И. т. д.</a:t>
            </a:r>
            <a:endParaRPr lang="ru-RU" i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348 L 0.33698 -0.0344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4.59759E-06 L 0.02899 0.34828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-2.32192E-06 L -0.30729 0.01411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4.44958E-06 L 1.38889E-06 0.19913 C 1.38889E-06 0.28863 0.09757 0.39871 0.17708 0.39871 L 0.35434 0.39871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1.55412E-06 C -0.00712 -0.0074 -0.03108 -0.01434 -0.03924 -0.01434 C -0.09184 -0.01434 -0.14618 0.10106 -0.14618 0.21646 C -0.14618 0.15819 -0.17344 0.10106 -0.19896 0.10106 C -0.22604 0.10106 -0.25174 0.15888 -0.25174 0.21646 C -0.25174 0.18756 -0.26545 0.15819 -0.27882 0.15819 C -0.29254 0.15819 -0.3059 0.18663 -0.3059 0.21646 C -0.3059 0.20143 -0.31267 0.18756 -0.31979 0.18756 C -0.32639 0.18756 -0.33316 0.20236 -0.33316 0.21646 C -0.33316 0.2086 -0.33663 0.20143 -0.33993 0.20143 C -0.34149 0.20143 -0.3467 0.20883 -0.3467 0.21646 C -0.3467 0.21253 -0.34844 0.2086 -0.35035 0.2086 C -0.35035 0.20791 -0.35382 0.2123 -0.35382 0.21646 C -0.35382 0.21438 -0.35382 0.21253 -0.35538 0.21253 C -0.35538 0.21346 -0.35729 0.21438 -0.35729 0.21646 C -0.35729 0.21531 -0.35729 0.21438 -0.35729 0.21346 C -0.35903 0.21346 -0.35903 0.21438 -0.35903 0.21531 C -0.36094 0.21531 -0.36094 0.21438 -0.36094 0.21346 C -0.36233 0.21346 -0.36233 0.21438 -0.36233 0.21531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0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3.88529E-07 L -3.61111E-06 0.14639 C -3.61111E-06 0.21161 0.09236 0.29278 0.16789 0.29278 L 0.33594 0.29278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14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4.56059E-06 C -0.00712 -0.01527 -0.03194 -0.03007 -0.04062 -0.03007 C -0.09531 -0.03007 -0.15156 0.20698 -0.15156 0.44426 C -0.15156 0.32469 -0.17951 0.20698 -0.20625 0.20698 C -0.2342 0.20698 -0.26094 0.32654 -0.26094 0.44426 C -0.26094 0.38529 -0.275 0.32469 -0.28889 0.32469 C -0.30312 0.32469 -0.31719 0.38344 -0.31719 0.44426 C -0.31719 0.41373 -0.32413 0.38529 -0.33125 0.38529 C -0.33837 0.38529 -0.34531 0.41535 -0.34531 0.44426 C -0.34531 0.42877 -0.34896 0.41373 -0.35243 0.41373 C -0.35416 0.41373 -0.35937 0.429 -0.35937 0.44426 C -0.35937 0.43663 -0.36111 0.42877 -0.36302 0.42877 C -0.36302 0.42691 -0.36666 0.43617 -0.36666 0.44426 C -0.36666 0.4401 -0.36666 0.43663 -0.3684 0.43663 C -0.3684 0.43825 -0.37031 0.44056 -0.37031 0.44426 C -0.37031 0.44218 -0.37031 0.4401 -0.37031 0.43825 C -0.37205 0.43825 -0.37205 0.4401 -0.37205 0.44218 C -0.37396 0.44218 -0.37396 0.44056 -0.37396 0.43825 C -0.37569 0.43825 -0.37569 0.4401 -0.37569 0.44218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6.38298E-07 C -0.0033 -0.00879 -0.01458 -0.01711 -0.01805 -0.01711 C -0.04271 -0.01711 -0.06788 0.11887 -0.06788 0.25555 C -0.06788 0.1864 -0.08038 0.11887 -0.09219 0.11887 C -0.10486 0.11887 -0.11667 0.18756 -0.11667 0.25555 C -0.11667 0.22155 -0.12292 0.1864 -0.12917 0.1864 C -0.13542 0.1864 -0.14184 0.2204 -0.14184 0.25555 C -0.14184 0.23774 -0.14479 0.22155 -0.14809 0.22155 C -0.15104 0.22155 -0.15434 0.2389 -0.15434 0.25555 C -0.15434 0.24653 -0.15608 0.23774 -0.15729 0.23774 C -0.15833 0.23774 -0.16059 0.24676 -0.16059 0.25555 C -0.16059 0.25116 -0.16163 0.24653 -0.16215 0.24653 C -0.16215 0.24538 -0.16389 0.25069 -0.16389 0.25555 C -0.16389 0.25301 -0.16389 0.25116 -0.16493 0.25116 C -0.16493 0.25208 -0.16545 0.25324 -0.16545 0.25555 C -0.16545 0.25416 -0.16545 0.25301 -0.16545 0.25208 C -0.16649 0.25208 -0.16649 0.25301 -0.16649 0.25416 C -0.16719 0.25416 -0.16719 0.25324 -0.16719 0.25208 C -0.16771 0.25208 -0.16771 0.25301 -0.16771 0.25416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877" y="334614"/>
            <a:ext cx="6264696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/>
              <a:t> </a:t>
            </a:r>
            <a:r>
              <a:rPr lang="ru-RU" sz="2800" b="1" smtClean="0"/>
              <a:t>«Найди предмет по описанию»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24136" y="3367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8576" y="1235347"/>
            <a:ext cx="88920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/>
              <a:t>  </a:t>
            </a:r>
            <a:r>
              <a:rPr lang="ru-RU" sz="2000" i="1" smtClean="0">
                <a:solidFill>
                  <a:srgbClr val="FF0000"/>
                </a:solidFill>
              </a:rPr>
              <a:t>Цель: Развитие внимания.</a:t>
            </a:r>
          </a:p>
          <a:p>
            <a:r>
              <a:rPr lang="ru-RU" sz="2000" b="1" i="1" smtClean="0"/>
              <a:t>Взрослый дает описание предметов, ребенок отгадывает.  </a:t>
            </a:r>
            <a:r>
              <a:rPr lang="ru-RU" sz="2000" smtClean="0"/>
              <a:t>           </a:t>
            </a:r>
          </a:p>
          <a:p>
            <a:r>
              <a:rPr lang="ru-RU" sz="2000" smtClean="0"/>
              <a:t> </a:t>
            </a:r>
          </a:p>
          <a:p>
            <a:r>
              <a:rPr lang="ru-RU" sz="2000" smtClean="0"/>
              <a:t>Яркие, блестящие, стеклянные, </a:t>
            </a:r>
          </a:p>
          <a:p>
            <a:r>
              <a:rPr lang="ru-RU" sz="2000" smtClean="0"/>
              <a:t>хрупкие, новогодние.</a:t>
            </a:r>
          </a:p>
          <a:p>
            <a:endParaRPr lang="ru-RU" sz="2000" smtClean="0"/>
          </a:p>
          <a:p>
            <a:endParaRPr lang="ru-RU" sz="2000" smtClean="0"/>
          </a:p>
          <a:p>
            <a:r>
              <a:rPr lang="ru-RU" sz="2000" smtClean="0"/>
              <a:t>Красивые, долгожданные, </a:t>
            </a:r>
          </a:p>
          <a:p>
            <a:r>
              <a:rPr lang="ru-RU" sz="2000" smtClean="0"/>
              <a:t>желанные, приятные, загадочные.</a:t>
            </a:r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К</a:t>
            </a:r>
            <a:r>
              <a:rPr lang="ru-RU" sz="2000" smtClean="0"/>
              <a:t>расивая, молодая, снежная, </a:t>
            </a:r>
          </a:p>
          <a:p>
            <a:r>
              <a:rPr lang="ru-RU" sz="2000" smtClean="0"/>
              <a:t>холодная, добрая, веселая.</a:t>
            </a:r>
          </a:p>
          <a:p>
            <a:endParaRPr lang="ru-RU" sz="2000"/>
          </a:p>
          <a:p>
            <a:endParaRPr lang="ru-RU" sz="2000" smtClean="0"/>
          </a:p>
          <a:p>
            <a:r>
              <a:rPr lang="ru-RU" sz="2000" smtClean="0"/>
              <a:t>Ледяная, тающая, остроконечная.</a:t>
            </a:r>
          </a:p>
          <a:p>
            <a:endParaRPr lang="ru-RU" sz="240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>
                        <a14:foregroundMark x1="50278" y1="15833" x2="50278" y2="28611"/>
                        <a14:foregroundMark x1="30278" y1="19167" x2="60833" y2="29444"/>
                        <a14:foregroundMark x1="40833" y1="45278" x2="65000" y2="45278"/>
                        <a14:foregroundMark x1="52222" y1="18056" x2="51389" y2="15833"/>
                        <a14:foregroundMark x1="74167" y1="43056" x2="77500" y2="92500"/>
                        <a14:foregroundMark x1="91389" y1="66111" x2="92778" y2="77778"/>
                        <a14:foregroundMark x1="48611" y1="4167" x2="52222" y2="17222"/>
                        <a14:foregroundMark x1="29167" y1="54722" x2="25278" y2="45278"/>
                        <a14:foregroundMark x1="65833" y1="61389" x2="85556" y2="60000"/>
                        <a14:foregroundMark x1="61667" y1="82500" x2="85000" y2="91667"/>
                        <a14:foregroundMark x1="61944" y1="88611" x2="73333" y2="88611"/>
                        <a14:foregroundMark x1="83611" y1="90278" x2="93889" y2="80000"/>
                        <a14:foregroundMark x1="68333" y1="92500" x2="75833" y2="98889"/>
                        <a14:foregroundMark x1="66111" y1="60000" x2="70000" y2="65000"/>
                        <a14:foregroundMark x1="58889" y1="67500" x2="91667" y2="62222"/>
                        <a14:foregroundMark x1="89444" y1="66944" x2="89444" y2="66944"/>
                        <a14:backgroundMark x1="75000" y1="96389" x2="74722" y2="95556"/>
                        <a14:backgroundMark x1="71944" y1="98889" x2="76667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358" y="1916832"/>
            <a:ext cx="1210444" cy="12104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5605" y="3872387"/>
            <a:ext cx="1347500" cy="1610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7069" y="5883706"/>
            <a:ext cx="2566638" cy="719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0388" y="2824537"/>
            <a:ext cx="176189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3045099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060" y="980728"/>
            <a:ext cx="7029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solidFill>
                  <a:srgbClr val="C00000"/>
                </a:solidFill>
              </a:rPr>
              <a:t>Цель: Упражнять в подборе слов-признаков к предмету.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</a:t>
            </a: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3" y="0"/>
            <a:ext cx="357191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2439668"/>
            <a:ext cx="678661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20238"/>
            <a:ext cx="5879006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mtClean="0"/>
              <a:t>«Какой? Какая</a:t>
            </a:r>
            <a:r>
              <a:rPr lang="ru-RU" sz="3200" b="1"/>
              <a:t>?</a:t>
            </a:r>
            <a:r>
              <a:rPr lang="ru-RU" sz="3200" b="1" smtClean="0"/>
              <a:t> Какие?»</a:t>
            </a:r>
            <a:endParaRPr lang="ru-RU" sz="32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162012" y="140734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mtClean="0"/>
              <a:t>Задание ребенку: «</a:t>
            </a:r>
            <a:r>
              <a:rPr lang="ru-RU" sz="2000" smtClean="0"/>
              <a:t>Посмотри </a:t>
            </a:r>
            <a:r>
              <a:rPr lang="ru-RU" sz="2000"/>
              <a:t>внимательно на </a:t>
            </a:r>
            <a:r>
              <a:rPr lang="ru-RU" sz="2000" smtClean="0"/>
              <a:t>предметы. Скажи </a:t>
            </a:r>
            <a:r>
              <a:rPr lang="ru-RU" sz="2000"/>
              <a:t>как можно больше слов </a:t>
            </a:r>
            <a:r>
              <a:rPr lang="ru-RU" sz="2000" smtClean="0"/>
              <a:t>о каждом предмете». </a:t>
            </a:r>
          </a:p>
          <a:p>
            <a:endParaRPr lang="ru-RU" sz="2000" smtClean="0"/>
          </a:p>
          <a:p>
            <a:endParaRPr lang="ru-RU" sz="2000"/>
          </a:p>
          <a:p>
            <a:r>
              <a:rPr lang="ru-RU" sz="2000" smtClean="0"/>
              <a:t>Снеговик                        </a:t>
            </a:r>
            <a:r>
              <a:rPr lang="ru-RU" sz="2000"/>
              <a:t>(какой?) – большой, белый, круглый, веселый </a:t>
            </a:r>
            <a:r>
              <a:rPr lang="ru-RU" sz="2000" smtClean="0"/>
              <a:t>…</a:t>
            </a:r>
            <a:endParaRPr lang="ru-RU" sz="2000"/>
          </a:p>
          <a:p>
            <a:endParaRPr lang="ru-RU" sz="2000"/>
          </a:p>
          <a:p>
            <a:r>
              <a:rPr lang="ru-RU" sz="2000"/>
              <a:t>Гирлянда </a:t>
            </a:r>
            <a:r>
              <a:rPr lang="ru-RU" sz="2000" smtClean="0"/>
              <a:t>                           (</a:t>
            </a:r>
            <a:r>
              <a:rPr lang="ru-RU" sz="2000"/>
              <a:t>какая?) – новая, красивая, блестящая, </a:t>
            </a:r>
            <a:r>
              <a:rPr lang="ru-RU" sz="2000" smtClean="0"/>
              <a:t>разноцветная...</a:t>
            </a:r>
            <a:endParaRPr lang="ru-RU" sz="2000"/>
          </a:p>
          <a:p>
            <a:endParaRPr lang="ru-RU" sz="2000"/>
          </a:p>
          <a:p>
            <a:r>
              <a:rPr lang="ru-RU" sz="2000"/>
              <a:t>Мишура </a:t>
            </a:r>
            <a:r>
              <a:rPr lang="ru-RU" sz="2000" smtClean="0"/>
              <a:t>                                (</a:t>
            </a:r>
            <a:r>
              <a:rPr lang="ru-RU" sz="2000"/>
              <a:t>какая?) – блестящая, новогодняя, </a:t>
            </a:r>
            <a:r>
              <a:rPr lang="ru-RU" sz="2000" smtClean="0"/>
              <a:t>серебристая…</a:t>
            </a:r>
          </a:p>
          <a:p>
            <a:endParaRPr lang="ru-RU" sz="2000"/>
          </a:p>
          <a:p>
            <a:endParaRPr lang="ru-RU" sz="2000" smtClean="0"/>
          </a:p>
          <a:p>
            <a:r>
              <a:rPr lang="ru-RU" sz="2000" smtClean="0"/>
              <a:t>Дед Мороз                           </a:t>
            </a:r>
            <a:r>
              <a:rPr lang="ru-RU" sz="2000"/>
              <a:t>(какой?) – сказочный, огромный, добрый, веселый</a:t>
            </a:r>
            <a:r>
              <a:rPr lang="ru-RU" sz="2000" smtClean="0"/>
              <a:t>…</a:t>
            </a:r>
          </a:p>
          <a:p>
            <a:endParaRPr lang="ru-RU" sz="2000"/>
          </a:p>
          <a:p>
            <a:endParaRPr lang="ru-RU" sz="2000" smtClean="0"/>
          </a:p>
          <a:p>
            <a:endParaRPr lang="ru-RU" sz="2000"/>
          </a:p>
          <a:p>
            <a:r>
              <a:rPr lang="ru-RU" sz="2000" smtClean="0"/>
              <a:t>Елка                           (какая?)- высокая, колючая, пушистая, зеленая, нарядная…</a:t>
            </a:r>
            <a:endParaRPr lang="ru-RU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513100" y="2127909"/>
            <a:ext cx="1106520" cy="10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483614" y="3295006"/>
            <a:ext cx="1386960" cy="4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330537" y="3889246"/>
            <a:ext cx="1313558" cy="25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985810" y="4198064"/>
            <a:ext cx="1007146" cy="13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271001" y="5281575"/>
            <a:ext cx="906432" cy="12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090" y="-126857"/>
            <a:ext cx="9572660" cy="7286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736" y="1052736"/>
            <a:ext cx="9073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smtClean="0">
                <a:solidFill>
                  <a:srgbClr val="C00000"/>
                </a:solidFill>
              </a:rPr>
              <a:t>Цель</a:t>
            </a:r>
            <a:r>
              <a:rPr lang="ru-RU" sz="2000" i="1">
                <a:solidFill>
                  <a:srgbClr val="C00000"/>
                </a:solidFill>
              </a:rPr>
              <a:t>: </a:t>
            </a:r>
            <a:r>
              <a:rPr lang="ru-RU" sz="2000" i="1" smtClean="0">
                <a:solidFill>
                  <a:srgbClr val="C00000"/>
                </a:solidFill>
              </a:rPr>
              <a:t>Учить  правильно строить предложения.</a:t>
            </a:r>
          </a:p>
          <a:p>
            <a:pPr algn="ctr"/>
            <a:endParaRPr lang="ru-RU" sz="2000" b="1" i="1" smtClean="0"/>
          </a:p>
          <a:p>
            <a:r>
              <a:rPr lang="ru-RU" sz="2000" b="1" i="1" smtClean="0">
                <a:latin typeface="+mj-lt"/>
              </a:rPr>
              <a:t>Взрослый: </a:t>
            </a:r>
            <a:r>
              <a:rPr lang="ru-RU" sz="2000" smtClean="0">
                <a:latin typeface="+mj-lt"/>
              </a:rPr>
              <a:t>«Баба </a:t>
            </a:r>
            <a:r>
              <a:rPr lang="ru-RU" sz="2000">
                <a:latin typeface="+mj-lt"/>
              </a:rPr>
              <a:t>Я</a:t>
            </a:r>
            <a:r>
              <a:rPr lang="ru-RU" sz="2000" smtClean="0">
                <a:latin typeface="+mj-lt"/>
              </a:rPr>
              <a:t>га рассказывает о праздновании Нового года. </a:t>
            </a:r>
          </a:p>
          <a:p>
            <a:r>
              <a:rPr lang="ru-RU" sz="2000" smtClean="0">
                <a:latin typeface="+mj-lt"/>
              </a:rPr>
              <a:t>Послушай и исправь ошибки</a:t>
            </a:r>
            <a:r>
              <a:rPr lang="ru-RU" sz="2000">
                <a:latin typeface="+mj-lt"/>
              </a:rPr>
              <a:t>:</a:t>
            </a:r>
            <a:r>
              <a:rPr lang="ru-RU" sz="200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>
                <a:latin typeface="+mj-lt"/>
              </a:rPr>
              <a:t>Январь – последний месяц года</a:t>
            </a:r>
            <a:r>
              <a:rPr lang="ru-RU" sz="200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smtClean="0">
                <a:latin typeface="+mj-lt"/>
              </a:rPr>
              <a:t>Дети наряжают березу игрушками, хлопушками, гирляндами.</a:t>
            </a:r>
          </a:p>
          <a:p>
            <a:pPr>
              <a:lnSpc>
                <a:spcPct val="150000"/>
              </a:lnSpc>
            </a:pPr>
            <a:r>
              <a:rPr lang="ru-RU" sz="2000" smtClean="0">
                <a:latin typeface="+mj-lt"/>
              </a:rPr>
              <a:t>В Новый год ребята дарят подарки деду Морозу и Снегурочке.</a:t>
            </a:r>
          </a:p>
          <a:p>
            <a:pPr marL="2505075">
              <a:lnSpc>
                <a:spcPct val="150000"/>
              </a:lnSpc>
            </a:pPr>
            <a:r>
              <a:rPr lang="ru-RU" sz="2000" smtClean="0">
                <a:latin typeface="+mj-lt"/>
              </a:rPr>
              <a:t>Маска любит надевать Машу.</a:t>
            </a:r>
          </a:p>
          <a:p>
            <a:pPr marL="2505075">
              <a:lnSpc>
                <a:spcPct val="150000"/>
              </a:lnSpc>
            </a:pPr>
            <a:r>
              <a:rPr lang="ru-RU" sz="2000" smtClean="0">
                <a:latin typeface="+mj-lt"/>
              </a:rPr>
              <a:t>Елка пляшет возле Снегурочки.</a:t>
            </a:r>
          </a:p>
          <a:p>
            <a:pPr marL="2505075">
              <a:lnSpc>
                <a:spcPct val="150000"/>
              </a:lnSpc>
            </a:pPr>
            <a:r>
              <a:rPr lang="ru-RU" sz="2000" smtClean="0">
                <a:latin typeface="+mj-lt"/>
              </a:rPr>
              <a:t>Дети нарядили игрушки елками.</a:t>
            </a:r>
          </a:p>
          <a:p>
            <a:pPr marL="2505075">
              <a:lnSpc>
                <a:spcPct val="150000"/>
              </a:lnSpc>
            </a:pPr>
            <a:r>
              <a:rPr lang="ru-RU" sz="2000" smtClean="0">
                <a:latin typeface="+mj-lt"/>
              </a:rPr>
              <a:t>Елка зажглась на лампочках.</a:t>
            </a:r>
          </a:p>
          <a:p>
            <a:pPr marL="2505075">
              <a:lnSpc>
                <a:spcPct val="150000"/>
              </a:lnSpc>
            </a:pPr>
            <a:r>
              <a:rPr lang="ru-RU" sz="2000" smtClean="0">
                <a:latin typeface="+mj-lt"/>
              </a:rPr>
              <a:t>Дед Мороз принес мешок в подарках».</a:t>
            </a:r>
          </a:p>
          <a:p>
            <a:endParaRPr lang="ru-RU" sz="2000" b="1" i="1" smtClean="0"/>
          </a:p>
          <a:p>
            <a:endParaRPr lang="ru-RU" sz="2000" b="1" i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4">
                    <a14:imgEffect>
                      <a14:backgroundRemoval t="0" b="100000" l="0" r="100000">
                        <a14:foregroundMark x1="61111" y1="23667" x2="63889" y2="47667"/>
                        <a14:foregroundMark x1="86508" y1="70333" x2="90476" y2="8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717032"/>
            <a:ext cx="2400300" cy="285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1286" y="116632"/>
            <a:ext cx="5879006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mtClean="0"/>
              <a:t>«Исправь ошибки Бабы Яги»</a:t>
            </a:r>
            <a:endParaRPr lang="ru-RU" sz="32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7133917" y="65346"/>
            <a:ext cx="2171827" cy="345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124589334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3" y="-86746"/>
            <a:ext cx="9210219" cy="6907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324" y="681903"/>
            <a:ext cx="91591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smtClean="0">
                <a:solidFill>
                  <a:srgbClr val="C00000"/>
                </a:solidFill>
              </a:rPr>
              <a:t>Цель: развитие памяти, внимания. </a:t>
            </a:r>
          </a:p>
          <a:p>
            <a:pPr algn="just"/>
            <a:r>
              <a:rPr lang="ru-RU" sz="2000" b="1" i="1" smtClean="0"/>
              <a:t>Взрослый дает задание: </a:t>
            </a:r>
            <a:r>
              <a:rPr lang="ru-RU" sz="2000" smtClean="0"/>
              <a:t>«Внимательно посмотри на пары рисунков и постарайся их запомнить». Затем называет первую картинку из пары, а ребенок должен вспомнить и назвать вторую.</a:t>
            </a:r>
          </a:p>
          <a:p>
            <a:endParaRPr lang="ru-RU" sz="2800" i="1">
              <a:solidFill>
                <a:srgbClr val="C00000"/>
              </a:solidFill>
            </a:endParaRPr>
          </a:p>
          <a:p>
            <a:endParaRPr lang="ru-RU" sz="2800" i="1">
              <a:solidFill>
                <a:srgbClr val="C00000"/>
              </a:solidFill>
            </a:endParaRPr>
          </a:p>
          <a:p>
            <a:r>
              <a:rPr lang="ru-RU" sz="2000" b="1" i="1" smtClean="0">
                <a:solidFill>
                  <a:srgbClr val="C00000"/>
                </a:solidFill>
              </a:rPr>
              <a:t>              </a:t>
            </a:r>
            <a:r>
              <a:rPr lang="ru-RU" sz="2000" b="1" i="1" smtClean="0"/>
              <a:t>Ель – лес                                                             Лыжи </a:t>
            </a:r>
            <a:r>
              <a:rPr lang="ru-RU" sz="2000" b="1" i="1"/>
              <a:t>- два</a:t>
            </a:r>
          </a:p>
          <a:p>
            <a:endParaRPr lang="ru-RU" sz="2000" b="1" i="1">
              <a:solidFill>
                <a:srgbClr val="C00000"/>
              </a:solidFill>
            </a:endParaRPr>
          </a:p>
          <a:p>
            <a:endParaRPr lang="ru-RU" sz="2800" i="1">
              <a:solidFill>
                <a:srgbClr val="C00000"/>
              </a:solidFill>
            </a:endParaRPr>
          </a:p>
          <a:p>
            <a:r>
              <a:rPr lang="ru-RU" sz="2800" i="1" smtClean="0">
                <a:solidFill>
                  <a:srgbClr val="C00000"/>
                </a:solidFill>
              </a:rPr>
              <a:t>   </a:t>
            </a:r>
            <a:r>
              <a:rPr lang="ru-RU" sz="2000" i="1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smtClean="0"/>
              <a:t>           Подарок </a:t>
            </a:r>
            <a:r>
              <a:rPr lang="ru-RU" sz="2000" b="1" i="1"/>
              <a:t>– радость</a:t>
            </a:r>
            <a:r>
              <a:rPr lang="ru-RU" sz="2800" b="1" i="1"/>
              <a:t>  </a:t>
            </a:r>
            <a:r>
              <a:rPr lang="ru-RU" sz="2800" i="1">
                <a:solidFill>
                  <a:srgbClr val="C00000"/>
                </a:solidFill>
              </a:rPr>
              <a:t>           </a:t>
            </a:r>
            <a:r>
              <a:rPr lang="ru-RU" sz="2800" i="1" smtClean="0">
                <a:solidFill>
                  <a:srgbClr val="C00000"/>
                </a:solidFill>
              </a:rPr>
              <a:t>                    </a:t>
            </a:r>
            <a:r>
              <a:rPr lang="ru-RU" sz="2000" b="1" i="1"/>
              <a:t>Гирлянда - звезда</a:t>
            </a:r>
            <a:r>
              <a:rPr lang="ru-RU" sz="2000" b="1" i="1" smtClean="0"/>
              <a:t> </a:t>
            </a:r>
            <a:r>
              <a:rPr lang="ru-RU" sz="2800" i="1" smtClean="0">
                <a:solidFill>
                  <a:srgbClr val="C00000"/>
                </a:solidFill>
              </a:rPr>
              <a:t>                                                                     </a:t>
            </a:r>
          </a:p>
          <a:p>
            <a:endParaRPr lang="ru-RU" sz="2800" i="1">
              <a:solidFill>
                <a:srgbClr val="C00000"/>
              </a:solidFill>
            </a:endParaRPr>
          </a:p>
          <a:p>
            <a:endParaRPr lang="ru-RU" sz="2000" i="1" smtClean="0">
              <a:solidFill>
                <a:srgbClr val="C00000"/>
              </a:solidFill>
            </a:endParaRPr>
          </a:p>
          <a:p>
            <a:endParaRPr lang="ru-RU" sz="2000" i="1">
              <a:solidFill>
                <a:srgbClr val="C00000"/>
              </a:solidFill>
            </a:endParaRPr>
          </a:p>
          <a:p>
            <a:r>
              <a:rPr lang="ru-RU" sz="2000" i="1">
                <a:solidFill>
                  <a:srgbClr val="C00000"/>
                </a:solidFill>
              </a:rPr>
              <a:t> </a:t>
            </a:r>
            <a:r>
              <a:rPr lang="ru-RU" sz="2000" i="1" smtClean="0">
                <a:solidFill>
                  <a:srgbClr val="C00000"/>
                </a:solidFill>
              </a:rPr>
              <a:t>        </a:t>
            </a:r>
            <a:r>
              <a:rPr lang="ru-RU" sz="2800" i="1" smtClean="0">
                <a:solidFill>
                  <a:srgbClr val="C00000"/>
                </a:solidFill>
              </a:rPr>
              <a:t> </a:t>
            </a:r>
            <a:r>
              <a:rPr lang="ru-RU" sz="2000" b="1" i="1"/>
              <a:t>Горка - санки</a:t>
            </a:r>
            <a:r>
              <a:rPr lang="ru-RU" sz="2000" i="1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ru-RU" sz="2000" b="1" i="1" smtClean="0"/>
              <a:t>Снег – дождь</a:t>
            </a:r>
          </a:p>
          <a:p>
            <a:r>
              <a:rPr lang="ru-RU" sz="2000" i="1" smtClean="0">
                <a:solidFill>
                  <a:srgbClr val="C00000"/>
                </a:solidFill>
              </a:rPr>
              <a:t>                                                                      </a:t>
            </a:r>
            <a:endParaRPr lang="ru-RU" sz="2000" i="1">
              <a:solidFill>
                <a:srgbClr val="C00000"/>
              </a:solidFill>
            </a:endParaRPr>
          </a:p>
          <a:p>
            <a:r>
              <a:rPr lang="ru-RU" sz="2000" i="1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sz="2000" b="1" i="1" smtClean="0"/>
              <a:t>Шапка - шарф</a:t>
            </a:r>
            <a:endParaRPr lang="ru-RU" sz="20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2571736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24136" y="3367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394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58" y="1914432"/>
            <a:ext cx="812215" cy="99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 l="18733" b="12299"/>
          <a:stretch>
            <a:fillRect/>
          </a:stretch>
        </p:blipFill>
        <p:spPr>
          <a:xfrm>
            <a:off x="1730548" y="2046696"/>
            <a:ext cx="1322162" cy="864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372" y="3198361"/>
            <a:ext cx="819373" cy="844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9">
                    <a14:imgEffect>
                      <a14:backgroundRemoval t="0" b="100000" l="0" r="100000">
                        <a14:foregroundMark x1="75155" y1="83013" x2="67081" y2="79167"/>
                        <a14:foregroundMark x1="68944" y1="84615" x2="88199" y2="88462"/>
                        <a14:foregroundMark x1="37267" y1="85256" x2="41615" y2="90385"/>
                        <a14:foregroundMark x1="76398" y1="15385" x2="49068" y2="0"/>
                        <a14:foregroundMark x1="57764" y1="74038" x2="64596" y2="78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6501" y="3105146"/>
            <a:ext cx="651505" cy="12625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57" y="4687985"/>
            <a:ext cx="1050278" cy="10502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3">
                    <a14:imgEffect>
                      <a14:backgroundRemoval t="0" b="100000" l="27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3318" y="5136195"/>
            <a:ext cx="1147447" cy="433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103" y="1700808"/>
            <a:ext cx="900238" cy="9002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29421" y="1701046"/>
            <a:ext cx="900000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46088" y="4813714"/>
            <a:ext cx="868680" cy="10641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11193" y="4810416"/>
            <a:ext cx="977265" cy="9772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32680" y="3551759"/>
            <a:ext cx="1426588" cy="443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08304" y="3203848"/>
            <a:ext cx="842235" cy="839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/>
          <a:srcRect l="20815" t="18477" r="25506" b="14698"/>
          <a:stretch>
            <a:fillRect/>
          </a:stretch>
        </p:blipFill>
        <p:spPr>
          <a:xfrm>
            <a:off x="3835729" y="5570023"/>
            <a:ext cx="801743" cy="915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/>
          <a:srcRect b="9404"/>
          <a:stretch>
            <a:fillRect/>
          </a:stretch>
        </p:blipFill>
        <p:spPr>
          <a:xfrm>
            <a:off x="4710153" y="5461016"/>
            <a:ext cx="1213209" cy="92791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007645" y="97128"/>
            <a:ext cx="5107123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/>
              <a:t>«</a:t>
            </a:r>
            <a:r>
              <a:rPr lang="ru-RU" sz="3200" b="1" smtClean="0"/>
              <a:t>Запомни пары»</a:t>
            </a:r>
            <a:endParaRPr lang="ru-RU" sz="3200" b="1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"/>
            <a:ext cx="9245699" cy="7020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114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90" y="759613"/>
            <a:ext cx="1066892" cy="13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2435" y="878496"/>
            <a:ext cx="2286198" cy="138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0176" y="2996952"/>
            <a:ext cx="1042506" cy="1072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9">
                    <a14:imgEffect>
                      <a14:backgroundRemoval t="0" b="100000" l="0" r="100000">
                        <a14:foregroundMark x1="32110" y1="78095" x2="35780" y2="92857"/>
                        <a14:foregroundMark x1="55963" y1="2381" x2="76147" y2="11429"/>
                        <a14:foregroundMark x1="65138" y1="76190" x2="66972" y2="85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2329" y="2807927"/>
            <a:ext cx="664522" cy="1280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9" y="4401945"/>
            <a:ext cx="1201016" cy="1201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4347" y="4799024"/>
            <a:ext cx="1725318" cy="652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20" y="878496"/>
            <a:ext cx="1091279" cy="1085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10789" y="872399"/>
            <a:ext cx="1091279" cy="1091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76507" y="2694665"/>
            <a:ext cx="1066892" cy="1304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38224" y="2694664"/>
            <a:ext cx="1036410" cy="13046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487708" y="4817315"/>
            <a:ext cx="1981372" cy="615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98527" y="4293096"/>
            <a:ext cx="1243692" cy="12375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1620" y="5383640"/>
            <a:ext cx="1836090" cy="16810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578" y="5768776"/>
            <a:ext cx="1210657" cy="10244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683" y="0"/>
            <a:ext cx="9395520" cy="68286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15667" b="100000" l="0" r="100000">
                        <a14:foregroundMark x1="66000" y1="57333" x2="66667" y2="62667"/>
                        <a14:foregroundMark x1="74333" y1="50000" x2="74000" y2="54333"/>
                        <a14:foregroundMark x1="61000" y1="47000" x2="66000" y2="44333"/>
                        <a14:foregroundMark x1="24667" y1="91000" x2="56667" y2="91000"/>
                        <a14:foregroundMark x1="55667" y1="93000" x2="74000" y2="90333"/>
                        <a14:foregroundMark x1="25667" y1="92333" x2="7333" y2="91000"/>
                        <a14:foregroundMark x1="86667" y1="86000" x2="96333" y2="83333"/>
                      </a14:backgroundRemoval>
                    </a14:imgEffect>
                  </a14:imgLayer>
                </a14:imgProps>
              </a:ext>
            </a:extLst>
          </a:blip>
          <a:srcRect t="18903" b="8759"/>
          <a:stretch>
            <a:fillRect/>
          </a:stretch>
        </p:blipFill>
        <p:spPr>
          <a:xfrm>
            <a:off x="2448114" y="4908557"/>
            <a:ext cx="2686425" cy="1943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4211" b="99532" l="4783" r="99457"/>
                    </a14:imgEffect>
                  </a14:imgLayer>
                </a14:imgProps>
              </a:ext>
            </a:extLst>
          </a:blip>
          <a:srcRect l="5571" t="13000" r="7514" b="8466"/>
          <a:stretch>
            <a:fillRect/>
          </a:stretch>
        </p:blipFill>
        <p:spPr>
          <a:xfrm>
            <a:off x="5249242" y="3294946"/>
            <a:ext cx="1752008" cy="1471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9">
                    <a14:imgEffect>
                      <a14:backgroundRemoval t="1554" b="100000" l="0" r="100000">
                        <a14:foregroundMark x1="57000" y1="2936" x2="54500" y2="2936"/>
                        <a14:foregroundMark x1="54500" y1="2936" x2="7333" y2="47841"/>
                        <a14:foregroundMark x1="7667" y1="53541" x2="2167" y2="98446"/>
                        <a14:foregroundMark x1="55667" y1="345" x2="99833" y2="20553"/>
                        <a14:foregroundMark x1="96000" y1="27634" x2="82833" y2="44732"/>
                        <a14:foregroundMark x1="94833" y1="68048" x2="94833" y2="88774"/>
                        <a14:foregroundMark x1="92667" y1="90501" x2="91000" y2="94991"/>
                        <a14:foregroundMark x1="66833" y1="27116" x2="66833" y2="27116"/>
                        <a14:foregroundMark x1="67667" y1="29361" x2="73167" y2="34197"/>
                        <a14:foregroundMark x1="71500" y1="35579" x2="80833" y2="40760"/>
                        <a14:foregroundMark x1="95667" y1="29361" x2="89667" y2="42487"/>
                        <a14:foregroundMark x1="24333" y1="80829" x2="34833" y2="71157"/>
                        <a14:foregroundMark x1="34500" y1="61485" x2="23500" y2="69430"/>
                        <a14:foregroundMark x1="34500" y1="93610" x2="49833" y2="95337"/>
                        <a14:foregroundMark x1="54000" y1="91019" x2="79500" y2="91364"/>
                        <a14:foregroundMark x1="37000" y1="13990" x2="12833" y2="19689"/>
                        <a14:foregroundMark x1="84667" y1="94473" x2="74000" y2="94473"/>
                        <a14:foregroundMark x1="55667" y1="93264" x2="52667" y2="94473"/>
                        <a14:foregroundMark x1="57833" y1="96200" x2="54000" y2="94991"/>
                        <a14:foregroundMark x1="97000" y1="35924" x2="89333" y2="49223"/>
                        <a14:foregroundMark x1="77333" y1="75648" x2="77333" y2="75648"/>
                        <a14:foregroundMark x1="80833" y1="39033" x2="79000" y2="41278"/>
                        <a14:foregroundMark x1="82500" y1="22280" x2="82500" y2="21416"/>
                        <a14:foregroundMark x1="66333" y1="23143" x2="66333" y2="23143"/>
                        <a14:foregroundMark x1="83500" y1="79793" x2="83500" y2="79793"/>
                        <a14:foregroundMark x1="80333" y1="70984" x2="84667" y2="90501"/>
                        <a14:foregroundMark x1="13833" y1="56131" x2="13833" y2="56131"/>
                        <a14:foregroundMark x1="78667" y1="43523" x2="70000" y2="50432"/>
                        <a14:foregroundMark x1="67667" y1="24180" x2="72167" y2="27634"/>
                        <a14:foregroundMark x1="19500" y1="48532" x2="14667" y2="61485"/>
                        <a14:foregroundMark x1="81333" y1="22280" x2="81333" y2="24180"/>
                        <a14:backgroundMark x1="51500" y1="7427" x2="29833" y2="54059"/>
                        <a14:backgroundMark x1="37000" y1="8636" x2="5167" y2="30225"/>
                        <a14:backgroundMark x1="35333" y1="15717" x2="25500" y2="20035"/>
                        <a14:backgroundMark x1="39167" y1="13990" x2="38333" y2="17098"/>
                        <a14:backgroundMark x1="17833" y1="43869" x2="8167" y2="43005"/>
                        <a14:backgroundMark x1="9000" y1="50086" x2="14500" y2="40415"/>
                        <a14:backgroundMark x1="5667" y1="62003" x2="12000" y2="63212"/>
                        <a14:backgroundMark x1="11500" y1="69775" x2="3500" y2="81693"/>
                        <a14:backgroundMark x1="2667" y1="64076" x2="4333" y2="83420"/>
                        <a14:backgroundMark x1="3500" y1="83938" x2="3000" y2="91883"/>
                        <a14:backgroundMark x1="60333" y1="8290" x2="82833" y2="22280"/>
                        <a14:backgroundMark x1="61167" y1="1209" x2="99833" y2="345"/>
                        <a14:backgroundMark x1="80333" y1="12263" x2="92667" y2="15199"/>
                        <a14:backgroundMark x1="94333" y1="19171" x2="94333" y2="19171"/>
                        <a14:backgroundMark x1="91000" y1="16235" x2="91000" y2="16235"/>
                        <a14:backgroundMark x1="86333" y1="16580" x2="86333" y2="16580"/>
                        <a14:backgroundMark x1="28500" y1="76511" x2="23000" y2="85320"/>
                        <a14:backgroundMark x1="97333" y1="25043" x2="96000" y2="40760"/>
                        <a14:backgroundMark x1="89333" y1="47323" x2="88833" y2="41278"/>
                        <a14:backgroundMark x1="90500" y1="74611" x2="90167" y2="85320"/>
                        <a14:backgroundMark x1="97833" y1="65976" x2="97833" y2="90155"/>
                        <a14:backgroundMark x1="66667" y1="30052" x2="77667" y2="40933"/>
                        <a14:backgroundMark x1="75833" y1="30397" x2="75833" y2="30397"/>
                        <a14:backgroundMark x1="79667" y1="35060" x2="79667" y2="35060"/>
                        <a14:backgroundMark x1="72500" y1="45078" x2="72500" y2="45078"/>
                        <a14:backgroundMark x1="73333" y1="49396" x2="73333" y2="49396"/>
                        <a14:backgroundMark x1="33167" y1="62867" x2="33167" y2="62867"/>
                        <a14:backgroundMark x1="33167" y1="63558" x2="30500" y2="64940"/>
                        <a14:backgroundMark x1="26167" y1="68566" x2="28167" y2="67358"/>
                        <a14:backgroundMark x1="35833" y1="72021" x2="39333" y2="70812"/>
                        <a14:backgroundMark x1="78833" y1="76857" x2="79833" y2="77029"/>
                        <a14:backgroundMark x1="94333" y1="36960" x2="93167" y2="41105"/>
                        <a14:backgroundMark x1="90833" y1="42142" x2="90333" y2="47841"/>
                        <a14:backgroundMark x1="89333" y1="17444" x2="93833" y2="18653"/>
                        <a14:backgroundMark x1="9500" y1="46459" x2="8333" y2="47496"/>
                        <a14:backgroundMark x1="57667" y1="3972" x2="57500" y2="1727"/>
                        <a14:backgroundMark x1="58167" y1="1209" x2="63000" y2="15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57" y="3414302"/>
            <a:ext cx="2057687" cy="1985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1">
                    <a14:imgEffect>
                      <a14:backgroundRemoval t="0" b="100000" l="0" r="100000">
                        <a14:foregroundMark x1="85430" y1="64671" x2="85430" y2="64671"/>
                        <a14:foregroundMark x1="84768" y1="44910" x2="92053" y2="80838"/>
                        <a14:foregroundMark x1="88411" y1="43114" x2="91391" y2="59880"/>
                        <a14:foregroundMark x1="93709" y1="66467" x2="96026" y2="47305"/>
                        <a14:foregroundMark x1="84768" y1="83832" x2="93377" y2="81437"/>
                        <a14:foregroundMark x1="53642" y1="76647" x2="53642" y2="85030"/>
                        <a14:foregroundMark x1="58940" y1="77246" x2="67881" y2="92216"/>
                        <a14:foregroundMark x1="27815" y1="79042" x2="27152" y2="92216"/>
                        <a14:foregroundMark x1="11258" y1="67066" x2="7947" y2="88024"/>
                        <a14:foregroundMark x1="9603" y1="82036" x2="9603" y2="82036"/>
                      </a14:backgroundRemoval>
                    </a14:imgEffect>
                  </a14:imgLayer>
                </a14:imgProps>
              </a:ext>
            </a:extLst>
          </a:blip>
          <a:srcRect r="18624"/>
          <a:stretch>
            <a:fillRect/>
          </a:stretch>
        </p:blipFill>
        <p:spPr>
          <a:xfrm>
            <a:off x="2627784" y="3307683"/>
            <a:ext cx="2270916" cy="1543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3">
                    <a14:imgEffect>
                      <a14:backgroundRemoval t="0" b="96970" l="0" r="100000">
                        <a14:backgroundMark x1="92202" y1="16450" x2="92661" y2="82684"/>
                        <a14:backgroundMark x1="7339" y1="74459" x2="89450" y2="74459"/>
                        <a14:backgroundMark x1="11927" y1="81818" x2="78440" y2="85281"/>
                        <a14:backgroundMark x1="86697" y1="40260" x2="83028" y2="48485"/>
                        <a14:backgroundMark x1="89450" y1="18615" x2="72477" y2="6061"/>
                        <a14:backgroundMark x1="96330" y1="16450" x2="93119" y2="3463"/>
                        <a14:backgroundMark x1="89450" y1="82251" x2="57798" y2="88312"/>
                        <a14:backgroundMark x1="70183" y1="6926" x2="3670" y2="8658"/>
                        <a14:backgroundMark x1="25229" y1="8658" x2="11927" y2="42857"/>
                        <a14:backgroundMark x1="14679" y1="40693" x2="18807" y2="75325"/>
                        <a14:backgroundMark x1="48165" y1="10390" x2="57339" y2="29870"/>
                        <a14:backgroundMark x1="50917" y1="51515" x2="55963" y2="70130"/>
                      </a14:backgroundRemoval>
                    </a14:imgEffect>
                  </a14:imgLayer>
                </a14:imgProps>
              </a:ext>
            </a:extLst>
          </a:blip>
          <a:srcRect l="15831" t="14541" r="9440" b="28354"/>
          <a:stretch>
            <a:fillRect/>
          </a:stretch>
        </p:blipFill>
        <p:spPr>
          <a:xfrm>
            <a:off x="7236296" y="3324906"/>
            <a:ext cx="1831274" cy="1482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07645" y="97128"/>
            <a:ext cx="5107123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smtClean="0"/>
              <a:t>«Назови действия»</a:t>
            </a:r>
            <a:endParaRPr lang="ru-RU" sz="3200" b="1"/>
          </a:p>
        </p:txBody>
      </p:sp>
      <p:sp>
        <p:nvSpPr>
          <p:cNvPr id="13" name="TextBox 12"/>
          <p:cNvSpPr txBox="1"/>
          <p:nvPr/>
        </p:nvSpPr>
        <p:spPr>
          <a:xfrm>
            <a:off x="212257" y="836712"/>
            <a:ext cx="907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err="1" smtClean="0">
                <a:solidFill>
                  <a:srgbClr val="C00000"/>
                </a:solidFill>
              </a:rPr>
              <a:t>Цель:</a:t>
            </a:r>
            <a:r>
              <a:rPr lang="ru-RU" sz="2000" i="1" err="1">
                <a:solidFill>
                  <a:srgbClr val="C00000"/>
                </a:solidFill>
              </a:rPr>
              <a:t>Р</a:t>
            </a:r>
            <a:r>
              <a:rPr lang="ru-RU" sz="2000" i="1" err="1" smtClean="0">
                <a:solidFill>
                  <a:srgbClr val="C00000"/>
                </a:solidFill>
              </a:rPr>
              <a:t>асширять глагольный словарь, совершенствовать грамматический строй речи.</a:t>
            </a:r>
          </a:p>
          <a:p>
            <a:r>
              <a:rPr lang="ru-RU" sz="2000" b="1" i="1" smtClean="0">
                <a:latin typeface="+mj-lt"/>
              </a:rPr>
              <a:t>Взрослый: </a:t>
            </a:r>
            <a:r>
              <a:rPr lang="ru-RU" sz="2000" smtClean="0">
                <a:latin typeface="+mj-lt"/>
              </a:rPr>
              <a:t>«Рассмотри картинки и расскажи Бабе Яге, что делают дети в Новый год. </a:t>
            </a:r>
            <a:r>
              <a:rPr lang="ru-RU" sz="2000" smtClean="0"/>
              <a:t>Что </a:t>
            </a:r>
            <a:r>
              <a:rPr lang="ru-RU" sz="2000"/>
              <a:t>делает дед Мороз на празднике</a:t>
            </a:r>
            <a:r>
              <a:rPr lang="ru-RU" sz="2000" smtClean="0"/>
              <a:t>?</a:t>
            </a:r>
            <a:r>
              <a:rPr lang="ru-RU" sz="2000" smtClean="0">
                <a:latin typeface="+mj-lt"/>
              </a:rPr>
              <a:t>» </a:t>
            </a:r>
            <a:endParaRPr lang="ru-RU" sz="2000" i="1" smtClean="0"/>
          </a:p>
          <a:p>
            <a:r>
              <a:rPr lang="ru-RU" sz="2000" smtClean="0"/>
              <a:t>Дети </a:t>
            </a:r>
            <a:r>
              <a:rPr lang="ru-RU" sz="2000"/>
              <a:t>украшают </a:t>
            </a:r>
            <a:r>
              <a:rPr lang="ru-RU" sz="2000" smtClean="0"/>
              <a:t>елку.     Дети </a:t>
            </a:r>
            <a:r>
              <a:rPr lang="ru-RU" sz="2000"/>
              <a:t>в Новый Год надевают костюмы, наряжаются.</a:t>
            </a:r>
          </a:p>
          <a:p>
            <a:r>
              <a:rPr lang="ru-RU" sz="2000" smtClean="0"/>
              <a:t>Дети </a:t>
            </a:r>
            <a:r>
              <a:rPr lang="ru-RU" sz="2000"/>
              <a:t>поют </a:t>
            </a:r>
            <a:r>
              <a:rPr lang="ru-RU" sz="2000" smtClean="0"/>
              <a:t>песни, танцуют </a:t>
            </a:r>
            <a:r>
              <a:rPr lang="ru-RU" sz="2000"/>
              <a:t>и читают стихотворения. Дети получают подарки.</a:t>
            </a:r>
          </a:p>
          <a:p>
            <a:r>
              <a:rPr lang="ru-RU" sz="2000"/>
              <a:t>Дед Мороз загадывает загадки, играет с детьми, поет, танцует, дарит подарки</a:t>
            </a:r>
            <a:r>
              <a:rPr lang="ru-RU" sz="2000" smtClean="0"/>
              <a:t>.</a:t>
            </a:r>
            <a:r>
              <a:rPr lang="ru-RU" sz="2000"/>
              <a:t> Дети водят хоровод возле елки с дедом Морозом.</a:t>
            </a:r>
          </a:p>
          <a:p>
            <a:endParaRPr lang="ru-RU" sz="20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3870" t="13937" r="50000" b="2844"/>
          <a:stretch>
            <a:fillRect/>
          </a:stretch>
        </p:blipFill>
        <p:spPr bwMode="auto">
          <a:xfrm>
            <a:off x="6162320" y="5117208"/>
            <a:ext cx="1377922" cy="166236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76" y="155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 flipH="1">
            <a:off x="107503" y="1162712"/>
            <a:ext cx="8856984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smtClean="0">
                <a:solidFill>
                  <a:srgbClr val="C00000"/>
                </a:solidFill>
              </a:rPr>
              <a:t>Цель:</a:t>
            </a:r>
            <a:r>
              <a:rPr lang="ru-RU" sz="2000" i="1" smtClean="0">
                <a:solidFill>
                  <a:srgbClr val="C00000"/>
                </a:solidFill>
              </a:rPr>
              <a:t> Упражнять в согласовании существительных с числительными  и прилагательными в роде и падеже.</a:t>
            </a:r>
          </a:p>
          <a:p>
            <a:r>
              <a:rPr lang="ru-RU" sz="2000" b="1" i="1" smtClean="0"/>
              <a:t>Взрослый:</a:t>
            </a:r>
            <a:r>
              <a:rPr lang="ru-RU" sz="2000" smtClean="0"/>
              <a:t> «Я тебе  буду называть предметы. А ты отвечай, что их нет у Бабы Яги». Например, </a:t>
            </a:r>
            <a:r>
              <a:rPr lang="ru-RU" sz="2000"/>
              <a:t>«У нас есть </a:t>
            </a:r>
            <a:r>
              <a:rPr lang="ru-RU" sz="2000" smtClean="0"/>
              <a:t>две </a:t>
            </a:r>
            <a:r>
              <a:rPr lang="ru-RU" sz="2000"/>
              <a:t>голубые </a:t>
            </a:r>
            <a:r>
              <a:rPr lang="ru-RU" sz="2000" smtClean="0"/>
              <a:t>сосульки». А </a:t>
            </a:r>
            <a:r>
              <a:rPr lang="ru-RU" sz="2000"/>
              <a:t>ты отвечаешь</a:t>
            </a:r>
            <a:r>
              <a:rPr lang="ru-RU" sz="2000" smtClean="0"/>
              <a:t>: «</a:t>
            </a:r>
            <a:r>
              <a:rPr lang="ru-RU" sz="2000"/>
              <a:t>А у </a:t>
            </a:r>
            <a:r>
              <a:rPr lang="ru-RU" sz="2000" smtClean="0"/>
              <a:t>Бабы </a:t>
            </a:r>
            <a:r>
              <a:rPr lang="ru-RU" sz="2000"/>
              <a:t>Яги нет </a:t>
            </a:r>
            <a:r>
              <a:rPr lang="ru-RU" sz="2000" smtClean="0"/>
              <a:t>двух </a:t>
            </a:r>
            <a:r>
              <a:rPr lang="ru-RU" sz="2000"/>
              <a:t>голубых сосулек».</a:t>
            </a:r>
          </a:p>
          <a:p>
            <a:r>
              <a:rPr lang="ru-RU" sz="2000" i="1"/>
              <a:t>(По щелчку исчезают</a:t>
            </a:r>
            <a:r>
              <a:rPr lang="ru-RU" sz="2000" i="1" smtClean="0"/>
              <a:t>)</a:t>
            </a:r>
            <a:endParaRPr lang="ru-RU" sz="2000" i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H="1">
            <a:off x="2771800" y="224934"/>
            <a:ext cx="3816424" cy="5847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«Есть - нет»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9322" y="3573016"/>
            <a:ext cx="1837188" cy="314946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r="44681" b="-8847"/>
          <a:stretch>
            <a:fillRect/>
          </a:stretch>
        </p:blipFill>
        <p:spPr bwMode="auto">
          <a:xfrm>
            <a:off x="2017869" y="3154865"/>
            <a:ext cx="911497" cy="10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07503" y="3625292"/>
            <a:ext cx="1239302" cy="121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6615442" y="2440840"/>
            <a:ext cx="1687519" cy="13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632489" y="2879180"/>
            <a:ext cx="1807011" cy="110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217904" y="5009430"/>
            <a:ext cx="25114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477240" y="4232994"/>
            <a:ext cx="2360576" cy="9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https://st2.depositphotos.com/1005549/5403/v/950/depositphotos_54039905-stock-illustration-christmas-decorati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2">
                    <a14:imgEffect>
                      <a14:backgroundRemoval t="0" b="100000" l="0" r="98633">
                        <a14:foregroundMark x1="12988" y1="46409" x2="12988" y2="46409"/>
                        <a14:foregroundMark x1="25879" y1="45580" x2="25879" y2="45580"/>
                        <a14:foregroundMark x1="37305" y1="67265" x2="37305" y2="67265"/>
                        <a14:foregroundMark x1="49023" y1="43785" x2="49023" y2="43785"/>
                        <a14:foregroundMark x1="65234" y1="59392" x2="65234" y2="59392"/>
                        <a14:foregroundMark x1="76660" y1="49724" x2="76660" y2="49724"/>
                        <a14:foregroundMark x1="89355" y1="48481" x2="89355" y2="48481"/>
                        <a14:foregroundMark x1="11621" y1="23481" x2="11621" y2="23481"/>
                        <a14:foregroundMark x1="26270" y1="23204" x2="26270" y2="23204"/>
                        <a14:foregroundMark x1="36816" y1="25552" x2="36816" y2="25552"/>
                        <a14:foregroundMark x1="48438" y1="27348" x2="48438" y2="27348"/>
                        <a14:foregroundMark x1="63379" y1="29696" x2="63379" y2="29696"/>
                        <a14:foregroundMark x1="63477" y1="30249" x2="63477" y2="45166"/>
                        <a14:foregroundMark x1="48242" y1="27624" x2="48535" y2="37845"/>
                        <a14:foregroundMark x1="36719" y1="26243" x2="37109" y2="49171"/>
                        <a14:foregroundMark x1="26660" y1="23481" x2="26270" y2="36464"/>
                        <a14:foregroundMark x1="11621" y1="24171" x2="11133" y2="33978"/>
                        <a14:foregroundMark x1="40332" y1="67541" x2="40332" y2="68094"/>
                        <a14:foregroundMark x1="50391" y1="47790" x2="50391" y2="47790"/>
                        <a14:foregroundMark x1="46387" y1="46271" x2="46387" y2="46271"/>
                        <a14:foregroundMark x1="76172" y1="25691" x2="76074" y2="38536"/>
                        <a14:foregroundMark x1="89551" y1="22514" x2="89551" y2="34392"/>
                        <a14:foregroundMark x1="93359" y1="51105" x2="93359" y2="51105"/>
                        <a14:foregroundMark x1="45703" y1="43094" x2="45703" y2="43094"/>
                        <a14:foregroundMark x1="89844" y1="49448" x2="87109" y2="42403"/>
                        <a14:foregroundMark x1="93262" y1="51243" x2="92578" y2="44061"/>
                        <a14:foregroundMark x1="12598" y1="46409" x2="10156" y2="40055"/>
                        <a14:foregroundMark x1="9863" y1="52901" x2="7227" y2="43508"/>
                        <a14:foregroundMark x1="11426" y1="53315" x2="15625" y2="45442"/>
                        <a14:foregroundMark x1="32715" y1="65884" x2="36523" y2="5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2180" t="24752" r="-2180" b="18537"/>
          <a:stretch>
            <a:fillRect/>
          </a:stretch>
        </p:blipFill>
        <p:spPr bwMode="auto">
          <a:xfrm>
            <a:off x="4744491" y="5388068"/>
            <a:ext cx="2652979" cy="10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6" y="-5928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184576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000" b="1" u="sng"/>
              <a:t>Цель</a:t>
            </a:r>
            <a:r>
              <a:rPr lang="ru-RU" sz="2000" b="1"/>
              <a:t>:</a:t>
            </a:r>
            <a:r>
              <a:rPr lang="ru-RU" sz="2000"/>
              <a:t> Преодоление общего недоразвития речи</a:t>
            </a:r>
            <a:r>
              <a:rPr lang="ru-RU" sz="200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ru-RU" sz="2000"/>
          </a:p>
          <a:p>
            <a:pPr>
              <a:spcBef>
                <a:spcPct val="0"/>
              </a:spcBef>
            </a:pPr>
            <a:r>
              <a:rPr lang="ru-RU" sz="2000" b="1" i="1"/>
              <a:t>Коррекционно-образовательные задачи: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1. Закрепление представлений о </a:t>
            </a:r>
            <a:r>
              <a:rPr lang="ru-RU" sz="2000" smtClean="0"/>
              <a:t>праздновании Нового года;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2. Уточнение, расширение и активизация словаря по </a:t>
            </a:r>
            <a:r>
              <a:rPr lang="ru-RU" sz="2000" smtClean="0"/>
              <a:t>теме</a:t>
            </a:r>
            <a:r>
              <a:rPr lang="ru-RU" sz="2000"/>
              <a:t> </a:t>
            </a:r>
            <a:r>
              <a:rPr lang="ru-RU" sz="2000" smtClean="0"/>
              <a:t>«Новый год»;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3. Совершенствование грамматического строя </a:t>
            </a:r>
            <a:r>
              <a:rPr lang="ru-RU" sz="2000" u="sng"/>
              <a:t>речи</a:t>
            </a:r>
            <a:r>
              <a:rPr lang="ru-RU" sz="2000"/>
              <a:t>: согласование числительных с существительными в роде и числе; п</a:t>
            </a:r>
            <a:r>
              <a:rPr lang="ru-RU" sz="2000" smtClean="0"/>
              <a:t>равильное употребление предлогов в речи; образование существительных с уменьшительно-ласкательными суффиксами; образование относительных прилагательных; употребление существительных </a:t>
            </a:r>
            <a:r>
              <a:rPr lang="ru-RU" sz="2000"/>
              <a:t>в форме единственного числа  родительного </a:t>
            </a:r>
            <a:r>
              <a:rPr lang="ru-RU" sz="2000" smtClean="0"/>
              <a:t>падежа, обогащение словаря словами- антонимами. </a:t>
            </a:r>
            <a:endParaRPr lang="ru-RU" sz="2000"/>
          </a:p>
          <a:p>
            <a:pPr marL="0" indent="0">
              <a:spcBef>
                <a:spcPct val="0"/>
              </a:spcBef>
              <a:buNone/>
            </a:pPr>
            <a:r>
              <a:rPr lang="ru-RU" sz="2000" smtClean="0"/>
              <a:t>            образование </a:t>
            </a:r>
            <a:r>
              <a:rPr lang="ru-RU" sz="2000"/>
              <a:t>однокоренных </a:t>
            </a:r>
            <a:r>
              <a:rPr lang="ru-RU" sz="2000" smtClean="0"/>
              <a:t>слов.</a:t>
            </a:r>
          </a:p>
          <a:p>
            <a:pPr marL="0" indent="0">
              <a:spcBef>
                <a:spcPct val="0"/>
              </a:spcBef>
              <a:buNone/>
            </a:pPr>
            <a:endParaRPr lang="ru-RU" sz="2000"/>
          </a:p>
          <a:p>
            <a:pPr>
              <a:spcBef>
                <a:spcPct val="0"/>
              </a:spcBef>
            </a:pPr>
            <a:r>
              <a:rPr lang="ru-RU" sz="2000" b="1" i="1"/>
              <a:t>Коррекционно-развивающие задачи: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1. Развитие связной речи;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000"/>
              <a:t>2. Развитие зрительного и слухового внимания и </a:t>
            </a:r>
            <a:r>
              <a:rPr lang="ru-RU" sz="2000" smtClean="0"/>
              <a:t>памяти</a:t>
            </a:r>
            <a:r>
              <a:rPr lang="ru-RU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4271567075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268760"/>
            <a:ext cx="7858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rgbClr val="C00000"/>
                </a:solidFill>
              </a:rPr>
              <a:t>Цель:</a:t>
            </a:r>
            <a:r>
              <a:rPr lang="ru-RU" sz="2000" i="1" smtClean="0">
                <a:solidFill>
                  <a:srgbClr val="C00000"/>
                </a:solidFill>
              </a:rPr>
              <a:t> Уточнить и активизировать словарь экспрессивной речи словами – антонимами.</a:t>
            </a:r>
          </a:p>
          <a:p>
            <a:r>
              <a:rPr lang="ru-RU" sz="2000" b="1" i="1" smtClean="0"/>
              <a:t>Задание ребенку:</a:t>
            </a:r>
            <a:endParaRPr lang="ru-RU" sz="2000" b="1" i="1"/>
          </a:p>
          <a:p>
            <a:r>
              <a:rPr lang="ru-RU" sz="2000" smtClean="0"/>
              <a:t>«Рассмотри </a:t>
            </a:r>
            <a:r>
              <a:rPr lang="ru-RU" sz="2000"/>
              <a:t>и сравни </a:t>
            </a:r>
            <a:r>
              <a:rPr lang="ru-RU" sz="2000" smtClean="0"/>
              <a:t>предметы,  </a:t>
            </a:r>
            <a:r>
              <a:rPr lang="ru-RU" sz="2000"/>
              <a:t>подумай, чем они отличаются друг от друга, составь предложение, вторая часть которого начинается со слова А</a:t>
            </a:r>
            <a:r>
              <a:rPr lang="ru-RU" sz="2000" smtClean="0"/>
              <a:t>».</a:t>
            </a:r>
            <a:endParaRPr lang="ru-RU" sz="2000"/>
          </a:p>
          <a:p>
            <a:r>
              <a:rPr lang="ru-RU" sz="2000" i="1" smtClean="0"/>
              <a:t>Взрослый начинает </a:t>
            </a:r>
            <a:r>
              <a:rPr lang="ru-RU" sz="2000" i="1"/>
              <a:t>предложения </a:t>
            </a:r>
            <a:r>
              <a:rPr lang="ru-RU" sz="2000" i="1" smtClean="0"/>
              <a:t>(Шарик </a:t>
            </a:r>
            <a:r>
              <a:rPr lang="ru-RU" sz="2000" i="1"/>
              <a:t>круглый, а...). Ребенок должен повторить за взрослым начало предложения и самостоятельно закончить его (Шарик круглый, а шишка овальная).</a:t>
            </a:r>
          </a:p>
          <a:p>
            <a:r>
              <a:rPr lang="ru-RU" sz="2000"/>
              <a:t>Дед Мороз старый, а Снегурочка молодая.</a:t>
            </a:r>
          </a:p>
          <a:p>
            <a:r>
              <a:rPr lang="ru-RU" sz="2000" smtClean="0"/>
              <a:t>Лед твердый, а снег мягкий. </a:t>
            </a:r>
          </a:p>
          <a:p>
            <a:r>
              <a:rPr lang="ru-RU" sz="2000" smtClean="0"/>
              <a:t>Снежок крупный, а снежинка мелкая.</a:t>
            </a:r>
            <a:endParaRPr lang="ru-RU" sz="2000"/>
          </a:p>
          <a:p>
            <a:r>
              <a:rPr lang="ru-RU" sz="2000" smtClean="0"/>
              <a:t>Кощей </a:t>
            </a:r>
            <a:r>
              <a:rPr lang="ru-RU" sz="2000"/>
              <a:t>злой, а Снегурочка добрая.</a:t>
            </a:r>
          </a:p>
          <a:p>
            <a:endParaRPr lang="ru-RU" sz="2000" i="1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76671"/>
            <a:ext cx="3960440" cy="5847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solidFill>
                  <a:srgbClr val="0070C0"/>
                </a:solidFill>
              </a:rPr>
              <a:t> </a:t>
            </a:r>
            <a:r>
              <a:rPr lang="ru-RU" sz="3200" b="1" smtClean="0"/>
              <a:t>«Скажи наоборот»</a:t>
            </a:r>
            <a:endParaRPr lang="ru-RU" sz="3200" b="1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889" r="98667"/>
                    </a14:imgEffect>
                  </a14:imgLayer>
                </a14:imgProps>
              </a:ext>
            </a:extLst>
          </a:blip>
          <a:srcRect l="31871" t="18305" r="26464" b="4001"/>
          <a:stretch>
            <a:fillRect/>
          </a:stretch>
        </p:blipFill>
        <p:spPr>
          <a:xfrm>
            <a:off x="2560849" y="151366"/>
            <a:ext cx="848405" cy="1582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7">
                    <a14:imgEffect>
                      <a14:backgroundRemoval t="19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112" y="332656"/>
            <a:ext cx="976544" cy="1219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9">
                    <a14:imgEffect>
                      <a14:backgroundRemoval t="0" b="100000" l="0" r="100000">
                        <a14:foregroundMark x1="85561" y1="3704" x2="85561" y2="3704"/>
                        <a14:foregroundMark x1="86631" y1="5926" x2="86631" y2="17407"/>
                        <a14:foregroundMark x1="74866" y1="33333" x2="74866" y2="33333"/>
                        <a14:foregroundMark x1="74866" y1="33333" x2="38503" y2="28148"/>
                        <a14:foregroundMark x1="39037" y1="17778" x2="39037" y2="17778"/>
                        <a14:foregroundMark x1="26203" y1="18889" x2="28342" y2="34815"/>
                        <a14:foregroundMark x1="64706" y1="32222" x2="99465" y2="20000"/>
                        <a14:foregroundMark x1="96257" y1="19259" x2="68449" y2="31111"/>
                        <a14:foregroundMark x1="54545" y1="47407" x2="62567" y2="76667"/>
                        <a14:foregroundMark x1="45455" y1="84074" x2="74866" y2="87037"/>
                        <a14:foregroundMark x1="52406" y1="92593" x2="8556" y2="84444"/>
                        <a14:foregroundMark x1="11230" y1="91111" x2="35294" y2="93333"/>
                        <a14:foregroundMark x1="86096" y1="30741" x2="77540" y2="90370"/>
                        <a14:foregroundMark x1="17112" y1="39630" x2="11230" y2="48148"/>
                        <a14:foregroundMark x1="10695" y1="40000" x2="11230" y2="44444"/>
                        <a14:foregroundMark x1="5348" y1="44074" x2="24064" y2="57037"/>
                        <a14:foregroundMark x1="33155" y1="22963" x2="28877" y2="24815"/>
                        <a14:foregroundMark x1="41176" y1="23704" x2="36898" y2="23704"/>
                        <a14:backgroundMark x1="96257" y1="12963" x2="96257" y2="12963"/>
                        <a14:backgroundMark x1="96791" y1="4074" x2="92513" y2="16296"/>
                        <a14:backgroundMark x1="92513" y1="16296" x2="90374" y2="23333"/>
                        <a14:backgroundMark x1="23529" y1="55926" x2="23529" y2="55926"/>
                        <a14:backgroundMark x1="77540" y1="66667" x2="75936" y2="75556"/>
                      </a14:backgroundRemoval>
                    </a14:imgEffect>
                  </a14:imgLayer>
                </a14:imgProps>
              </a:ext>
            </a:extLst>
          </a:blip>
          <a:srcRect t="10505" r="7025"/>
          <a:stretch>
            <a:fillRect/>
          </a:stretch>
        </p:blipFill>
        <p:spPr>
          <a:xfrm>
            <a:off x="200651" y="2060848"/>
            <a:ext cx="1573465" cy="2186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1">
                    <a14:imgEffect>
                      <a14:backgroundRemoval t="0" b="100000" l="0" r="100000">
                        <a14:foregroundMark x1="56051" y1="3115" x2="47134" y2="935"/>
                        <a14:foregroundMark x1="45860" y1="3738" x2="48408" y2="623"/>
                        <a14:foregroundMark x1="36306" y1="2492" x2="30573" y2="7477"/>
                        <a14:foregroundMark x1="35032" y1="6854" x2="61146" y2="4984"/>
                        <a14:foregroundMark x1="70701" y1="11526" x2="64968" y2="24611"/>
                        <a14:foregroundMark x1="70701" y1="30218" x2="84713" y2="63240"/>
                        <a14:foregroundMark x1="3185" y1="91277" x2="84713" y2="9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112" y="2252159"/>
            <a:ext cx="882424" cy="180419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16103" t="7386" r="14805" b="7851"/>
          <a:stretch>
            <a:fillRect/>
          </a:stretch>
        </p:blipFill>
        <p:spPr bwMode="auto">
          <a:xfrm>
            <a:off x="4857104" y="369045"/>
            <a:ext cx="1811716" cy="147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24450"/>
          <a:stretch>
            <a:fillRect/>
          </a:stretch>
        </p:blipFill>
        <p:spPr bwMode="auto">
          <a:xfrm>
            <a:off x="7308307" y="533756"/>
            <a:ext cx="1406512" cy="12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832501" y="3143871"/>
            <a:ext cx="30670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7596336" y="2760951"/>
            <a:ext cx="12620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518418" y="4805880"/>
            <a:ext cx="1499502" cy="14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602" y="1733412"/>
            <a:ext cx="4199548" cy="4001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smtClean="0"/>
              <a:t>Шарик </a:t>
            </a:r>
            <a:r>
              <a:rPr lang="ru-RU" sz="2000"/>
              <a:t>круглый, а шишка </a:t>
            </a:r>
            <a:r>
              <a:rPr lang="ru-RU" sz="2000" smtClean="0"/>
              <a:t>овальная.</a:t>
            </a:r>
            <a:endParaRPr lang="ru-RU" sz="2000"/>
          </a:p>
        </p:txBody>
      </p:sp>
      <p:sp>
        <p:nvSpPr>
          <p:cNvPr id="8" name="Прямоугольник 7"/>
          <p:cNvSpPr/>
          <p:nvPr/>
        </p:nvSpPr>
        <p:spPr>
          <a:xfrm>
            <a:off x="4828499" y="1948856"/>
            <a:ext cx="3886320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/>
              <a:t>Снежок крупный, а снежинка мелкая.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59102" y="5389210"/>
            <a:ext cx="3555717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/>
              <a:t>Кощей злой, а Снегурочка добрая.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9245" y="6332578"/>
            <a:ext cx="2953694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/>
              <a:t>Лед </a:t>
            </a:r>
            <a:r>
              <a:rPr lang="ru-RU" smtClean="0"/>
              <a:t>твердый, </a:t>
            </a:r>
            <a:r>
              <a:rPr lang="ru-RU"/>
              <a:t>а снег </a:t>
            </a:r>
            <a:r>
              <a:rPr lang="ru-RU" smtClean="0"/>
              <a:t>мягкий.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6061" y="4247662"/>
            <a:ext cx="4357475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/>
              <a:t>Дед Мороз старый, а Снегурочка молодая.</a:t>
            </a:r>
          </a:p>
        </p:txBody>
      </p:sp>
      <p:pic>
        <p:nvPicPr>
          <p:cNvPr id="10253" name="Picture 13" descr="https://thumbs.dreamstime.com/b/%D0%BE%D0%B1%D0%BB%D0%B0%D0%BA%D0%BE-%D0%B8-%D1%81%D0%BD%D0%B5%D0%B6%D0%B8%D0%BD%D0%BA%D0%B0-%D0%BD%D0%B0-%D0%B1%D0%B5%D0%BB%D0%BE%D0%B9-%D0%BF%D1%80%D0%B5%D0%B4%D0%BF%D0%BE%D1%81%D1%8B%D0%BB%D0%BA%D0%B5-%D0%B8%D0%B7%D0%BE%D0%BB%D0%B8%D1%80%D0%BE%D0%B2%D0%B0%D0%BD%D0%BD%D0%BE%D0%B5-illustratio-d-10949211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8">
                    <a14:imgEffect>
                      <a14:backgroundRemoval t="0" b="100000" l="0" r="100000">
                        <a14:foregroundMark x1="53375" y1="37000" x2="53375" y2="37000"/>
                        <a14:foregroundMark x1="21375" y1="63375" x2="21375" y2="63375"/>
                        <a14:foregroundMark x1="21250" y1="63500" x2="27375" y2="60625"/>
                        <a14:foregroundMark x1="36875" y1="81875" x2="36875" y2="73000"/>
                        <a14:foregroundMark x1="50750" y1="64750" x2="50375" y2="56750"/>
                        <a14:foregroundMark x1="65625" y1="82000" x2="64500" y2="72875"/>
                        <a14:foregroundMark x1="79250" y1="64250" x2="78250" y2="5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11316" t="4331" r="8122" b="5548"/>
          <a:stretch>
            <a:fillRect/>
          </a:stretch>
        </p:blipFill>
        <p:spPr bwMode="auto">
          <a:xfrm>
            <a:off x="2405637" y="4826673"/>
            <a:ext cx="1335808" cy="1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48" y="-315416"/>
            <a:ext cx="9395520" cy="7694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0306"/>
            <a:ext cx="88833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  </a:t>
            </a:r>
            <a:r>
              <a:rPr lang="ru-RU" smtClean="0"/>
              <a:t>          </a:t>
            </a:r>
            <a:r>
              <a:rPr lang="ru-RU" sz="3200" b="1"/>
              <a:t>«Исправь ошибку»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</a:rPr>
              <a:t>Цель:</a:t>
            </a:r>
            <a:r>
              <a:rPr lang="ru-RU" sz="2000" i="1">
                <a:solidFill>
                  <a:srgbClr val="C00000"/>
                </a:solidFill>
              </a:rPr>
              <a:t> </a:t>
            </a:r>
            <a:r>
              <a:rPr lang="ru-RU" sz="2000" i="1" smtClean="0">
                <a:solidFill>
                  <a:srgbClr val="C00000"/>
                </a:solidFill>
              </a:rPr>
              <a:t>Совершенствование связной речи.</a:t>
            </a:r>
            <a:endParaRPr lang="ru-RU" sz="2000" i="1">
              <a:solidFill>
                <a:srgbClr val="C00000"/>
              </a:solidFill>
            </a:endParaRPr>
          </a:p>
          <a:p>
            <a:pPr algn="ctr"/>
            <a:endParaRPr lang="ru-RU" sz="2000" b="1" i="1"/>
          </a:p>
          <a:p>
            <a:r>
              <a:rPr lang="ru-RU" sz="2000" b="1" i="1" smtClean="0"/>
              <a:t>Взрослый</a:t>
            </a:r>
            <a:r>
              <a:rPr lang="ru-RU" sz="2000" b="1" i="1"/>
              <a:t>:</a:t>
            </a:r>
            <a:r>
              <a:rPr lang="ru-RU" sz="2000" smtClean="0"/>
              <a:t> «Баба Яга написала письмо, но </a:t>
            </a:r>
            <a:r>
              <a:rPr lang="ru-RU" sz="2000"/>
              <a:t>оно с ошибками</a:t>
            </a:r>
            <a:r>
              <a:rPr lang="ru-RU" sz="2000" smtClean="0"/>
              <a:t>. Послушай внимательно и скажи, как будет правильно». </a:t>
            </a:r>
            <a:endParaRPr lang="ru-RU" sz="2000"/>
          </a:p>
          <a:p>
            <a:r>
              <a:rPr lang="ru-RU" sz="2000" smtClean="0"/>
              <a:t>( Ребенок находит </a:t>
            </a:r>
            <a:r>
              <a:rPr lang="ru-RU" sz="2000"/>
              <a:t>ошибки и </a:t>
            </a:r>
            <a:r>
              <a:rPr lang="ru-RU" sz="2000" smtClean="0"/>
              <a:t>составляет правильные предложения)</a:t>
            </a:r>
            <a:endParaRPr lang="ru-RU" sz="2000"/>
          </a:p>
          <a:p>
            <a:endParaRPr lang="ru-RU" sz="2000"/>
          </a:p>
          <a:p>
            <a:r>
              <a:rPr lang="ru-RU" sz="2000"/>
              <a:t>Новый год очень ждал Мишу и </a:t>
            </a:r>
            <a:r>
              <a:rPr lang="ru-RU" sz="2000" smtClean="0"/>
              <a:t>Машу.</a:t>
            </a:r>
            <a:endParaRPr lang="ru-RU" sz="2000"/>
          </a:p>
          <a:p>
            <a:r>
              <a:rPr lang="ru-RU" sz="2000"/>
              <a:t>Елку нарядили они </a:t>
            </a:r>
            <a:r>
              <a:rPr lang="ru-RU" sz="2000" smtClean="0"/>
              <a:t>игрушками.</a:t>
            </a:r>
            <a:endParaRPr lang="ru-RU" sz="2000"/>
          </a:p>
          <a:p>
            <a:r>
              <a:rPr lang="ru-RU" sz="2000"/>
              <a:t>Сверкала и елка </a:t>
            </a:r>
            <a:r>
              <a:rPr lang="ru-RU" sz="2000" smtClean="0"/>
              <a:t>светилась.</a:t>
            </a:r>
            <a:endParaRPr lang="ru-RU" sz="2000"/>
          </a:p>
          <a:p>
            <a:r>
              <a:rPr lang="ru-RU" sz="2000"/>
              <a:t>Праздник </a:t>
            </a:r>
            <a:r>
              <a:rPr lang="ru-RU" sz="2000" smtClean="0"/>
              <a:t>наступил.</a:t>
            </a:r>
            <a:endParaRPr lang="ru-RU" sz="2000"/>
          </a:p>
          <a:p>
            <a:r>
              <a:rPr lang="ru-RU" sz="2000"/>
              <a:t>Дед Мороз с корзиной к ребятам подарков пришел</a:t>
            </a:r>
            <a:r>
              <a:rPr lang="ru-RU" sz="2000" smtClean="0"/>
              <a:t>.</a:t>
            </a:r>
            <a:endParaRPr lang="ru-RU" sz="2000"/>
          </a:p>
          <a:p>
            <a:r>
              <a:rPr lang="ru-RU" sz="2000"/>
              <a:t>Куклу он Маше подарил сказки а </a:t>
            </a:r>
            <a:r>
              <a:rPr lang="ru-RU" sz="2000" smtClean="0"/>
              <a:t>Мише.</a:t>
            </a:r>
            <a:endParaRPr lang="ru-RU" sz="2000"/>
          </a:p>
          <a:p>
            <a:r>
              <a:rPr lang="ru-RU" sz="2000"/>
              <a:t>Рады были очень дети.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17232"/>
            <a:ext cx="9171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Миша и Маша очень ждали Новый год. Они нарядили елку игрушками. Елка сверкала и искрилась. Наступил праздник. К ребятам пришел Дед Мороз с корзиной подарков. Он подарил Маше куклу, а Мише сказки. Дети были очень рады.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8348" y="3519720"/>
            <a:ext cx="3326435" cy="188015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58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 flipH="1">
            <a:off x="899592" y="476672"/>
            <a:ext cx="70567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/>
              <a:t>           «Назови родственников»</a:t>
            </a:r>
          </a:p>
          <a:p>
            <a:r>
              <a:rPr lang="ru-RU" sz="2000" b="1" i="1">
                <a:solidFill>
                  <a:srgbClr val="C00000"/>
                </a:solidFill>
              </a:rPr>
              <a:t>Цель</a:t>
            </a:r>
            <a:r>
              <a:rPr lang="ru-RU" sz="2000" b="1" i="1" smtClean="0">
                <a:solidFill>
                  <a:srgbClr val="C00000"/>
                </a:solidFill>
              </a:rPr>
              <a:t>:</a:t>
            </a:r>
            <a:r>
              <a:rPr lang="ru-RU" sz="2000" i="1" smtClean="0">
                <a:solidFill>
                  <a:srgbClr val="C00000"/>
                </a:solidFill>
              </a:rPr>
              <a:t> Учить образовывать однокоренные слова.</a:t>
            </a:r>
          </a:p>
          <a:p>
            <a:r>
              <a:rPr lang="ru-RU" sz="2000" i="1" smtClean="0"/>
              <a:t>Взрослый: « Вспомни и назови слова, похожие на слово ЕЛЬ. Картинки тебе помогут».</a:t>
            </a:r>
            <a:endParaRPr lang="ru-RU" sz="2000" i="1"/>
          </a:p>
          <a:p>
            <a:r>
              <a:rPr lang="ru-RU" sz="3200" b="1" smtClean="0"/>
              <a:t>Ель, елка, еловая (шишка, ветка), ельник, елочка.</a:t>
            </a:r>
            <a:endParaRPr lang="ru-RU" sz="32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69" y="2852936"/>
            <a:ext cx="3052602" cy="3696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246512"/>
            <a:ext cx="900389" cy="1089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8">
                    <a14:imgEffect>
                      <a14:backgroundRemoval t="154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1295" y="3027933"/>
            <a:ext cx="2808312" cy="2103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  <a14:imgLayer r:embed="rId10">
                    <a14:imgEffect>
                      <a14:backgroundRemoval t="5485" b="91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1835" y="4457999"/>
            <a:ext cx="2028825" cy="22574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2" y="117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 flipH="1">
            <a:off x="899592" y="47667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           Бабе Яге очень понравилось гостить у ребят. Но пора собираться домой. Дед Мороз и Снегурочка подарили Яге много подарков. От счастья Яга пела и танцевала. Она обещала прилететь  в гости через год!</a:t>
            </a:r>
          </a:p>
        </p:txBody>
      </p:sp>
      <p:pic>
        <p:nvPicPr>
          <p:cNvPr id="10" name="Picture 4" descr="Картинки Новогодние елки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5536" y="1963089"/>
            <a:ext cx="30956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nimashky.ucoz.ru/_ph/8/30050701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5536" y="-695"/>
            <a:ext cx="9298566" cy="69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gift_510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4430" y="5383422"/>
            <a:ext cx="175867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119536357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612559" cy="6857999"/>
          </a:xfrm>
          <a:prstGeom prst="rect">
            <a:avLst/>
          </a:prstGeom>
        </p:spPr>
      </p:pic>
      <p:pic>
        <p:nvPicPr>
          <p:cNvPr id="1026" name="Picture 2" descr="Новогодний домик в деревн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1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6" name="Picture 2" descr="G:\Картинки Иванова СА\0_1f31d4_34c97470_orig.gif"/>
          <p:cNvPicPr>
            <a:picLocks noChangeAspect="1" noChangeArrowheads="1" noCrop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</p:spPr>
      </p:pic>
      <p:pic>
        <p:nvPicPr>
          <p:cNvPr id="1027" name="Picture 3" descr="G:\Картинки Иванова СА\22818996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51720" y="692696"/>
            <a:ext cx="5095875" cy="5438775"/>
          </a:xfrm>
          <a:prstGeom prst="rect">
            <a:avLst/>
          </a:prstGeom>
          <a:noFill/>
        </p:spPr>
      </p:pic>
      <p:pic>
        <p:nvPicPr>
          <p:cNvPr id="1028" name="Picture 4" descr="G:\Картинки Иванова СА\newgod2.gif"/>
          <p:cNvPicPr>
            <a:picLocks noChangeAspect="1" noChangeArrowheads="1" noCrop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259632" y="332656"/>
            <a:ext cx="6867525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754224562"/>
      </p:ext>
    </p:extLst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Заголовок 1"/>
          <p:cNvSpPr txBox="1"/>
          <p:nvPr/>
        </p:nvSpPr>
        <p:spPr>
          <a:xfrm>
            <a:off x="2987824" y="548681"/>
            <a:ext cx="2736304" cy="504056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Литература</a:t>
            </a:r>
            <a:endParaRPr lang="ru-RU" sz="2400" b="1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340768"/>
            <a:ext cx="67687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smtClean="0">
              <a:solidFill>
                <a:prstClr val="black"/>
              </a:solidFill>
            </a:endParaRPr>
          </a:p>
          <a:p>
            <a:endParaRPr lang="ru-RU" sz="1600">
              <a:solidFill>
                <a:prstClr val="black"/>
              </a:solidFill>
            </a:endParaRPr>
          </a:p>
          <a:p>
            <a:endParaRPr lang="ru-RU" sz="1600" smtClean="0">
              <a:solidFill>
                <a:prstClr val="black"/>
              </a:solidFill>
            </a:endParaRPr>
          </a:p>
          <a:p>
            <a:r>
              <a:rPr lang="ru-RU" sz="1600" smtClean="0">
                <a:solidFill>
                  <a:prstClr val="black"/>
                </a:solidFill>
              </a:rPr>
              <a:t>1</a:t>
            </a:r>
            <a:r>
              <a:rPr lang="ru-RU" sz="1600">
                <a:solidFill>
                  <a:prstClr val="black"/>
                </a:solidFill>
              </a:rPr>
              <a:t>. Т.А. Воробьёва, О.И. Крупенчук: Логопедические игры. -  СПб.: Литера, 2009 г.</a:t>
            </a:r>
          </a:p>
          <a:p>
            <a:r>
              <a:rPr lang="ru-RU" sz="1600">
                <a:solidFill>
                  <a:prstClr val="black"/>
                </a:solidFill>
              </a:rPr>
              <a:t>2. Н. В. Нищева: Конспекты подгрупповых логопедических занятий в группе компенсирующей направленности ДОО для детей с тяжелыми нарушениями речи с </a:t>
            </a:r>
            <a:r>
              <a:rPr lang="ru-RU" sz="1600" smtClean="0">
                <a:solidFill>
                  <a:prstClr val="black"/>
                </a:solidFill>
              </a:rPr>
              <a:t>6 </a:t>
            </a:r>
            <a:r>
              <a:rPr lang="ru-RU" sz="1600">
                <a:solidFill>
                  <a:prstClr val="black"/>
                </a:solidFill>
              </a:rPr>
              <a:t>до </a:t>
            </a:r>
            <a:r>
              <a:rPr lang="ru-RU" sz="1600" smtClean="0">
                <a:solidFill>
                  <a:prstClr val="black"/>
                </a:solidFill>
              </a:rPr>
              <a:t>7 </a:t>
            </a:r>
            <a:r>
              <a:rPr lang="ru-RU" sz="1600">
                <a:solidFill>
                  <a:prstClr val="black"/>
                </a:solidFill>
              </a:rPr>
              <a:t>лет (старшая группа). –  СПб., ООО  ИЗДАТЕЛЬСТВО «ДЕТСТВО-ПРЕСС», 2016, – 704 с. </a:t>
            </a:r>
          </a:p>
          <a:p>
            <a:r>
              <a:rPr lang="ru-RU" sz="1600">
                <a:solidFill>
                  <a:prstClr val="black"/>
                </a:solidFill>
              </a:rPr>
              <a:t>3. 21.	Нищева Н. В. Современная система коррекционной работы в логопедической группе для детей с ОНР с 3 до 7 лет. – СПб.,  ДЕТСТВО-ПРЕСС, 2016 г. – 624 с.</a:t>
            </a:r>
          </a:p>
          <a:p>
            <a:endParaRPr lang="ru-RU" sz="1600">
              <a:solidFill>
                <a:prstClr val="black"/>
              </a:solidFill>
            </a:endParaRPr>
          </a:p>
          <a:p>
            <a:r>
              <a:rPr lang="ru-RU" sz="1600">
                <a:solidFill>
                  <a:prstClr val="black"/>
                </a:solidFill>
              </a:rPr>
              <a:t>4. Т. Хортиева: Словесные дидактические игры для детей старшего дошкольного возраста с ТНР. -  СПб., Детство-Пресс, 2018 г.  </a:t>
            </a:r>
          </a:p>
          <a:p>
            <a:endParaRPr lang="ru-RU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205533368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143793" y="307299"/>
            <a:ext cx="6856413" cy="143192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/>
          <p:nvPr/>
        </p:nvSpPr>
        <p:spPr>
          <a:xfrm>
            <a:off x="1475656" y="4367865"/>
            <a:ext cx="712511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Авторы-составители: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600" dirty="0" smtClean="0">
                <a:solidFill>
                  <a:schemeClr val="tx1"/>
                </a:solidFill>
              </a:rPr>
              <a:t> Ю. В., учитель-логопед;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Воргудяева</a:t>
            </a:r>
            <a:r>
              <a:rPr lang="ru-RU" sz="1600" dirty="0" smtClean="0">
                <a:solidFill>
                  <a:schemeClr val="tx1"/>
                </a:solidFill>
              </a:rPr>
              <a:t> И. Д., воспитатель группы для детей с ТНР.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Новогодний домик в деревне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612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9848" y="332656"/>
            <a:ext cx="8606843" cy="70788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airy Tale" panose="02000000000000000000" pitchFamily="2" charset="0"/>
              </a:rPr>
              <a:t>Добро пожаловать в сказку!</a:t>
            </a:r>
            <a:endParaRPr lang="ru-RU" sz="40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airy Ta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133543846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55601"/>
            <a:ext cx="9572660" cy="72866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74" y="579413"/>
            <a:ext cx="8814114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smtClean="0">
                <a:latin typeface="+mj-lt"/>
              </a:rPr>
              <a:t>Взрослый рассказывает: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mtClean="0">
                <a:latin typeface="+mj-lt"/>
              </a:rPr>
              <a:t>«Живет в Великом Устюге Дед Мороз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mtClean="0">
                <a:latin typeface="+mj-lt"/>
              </a:rPr>
              <a:t>со своей внучкой Снегурочкой.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mtClean="0">
                <a:latin typeface="+mj-lt"/>
              </a:rPr>
              <a:t>    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                        А в дремучем лесу живет баба в избушке на  курьих ножках</a:t>
            </a:r>
            <a:r>
              <a:rPr lang="ru-RU">
                <a:latin typeface="+mj-lt"/>
              </a:rPr>
              <a:t>.» </a:t>
            </a:r>
            <a:r>
              <a:rPr lang="ru-RU" smtClean="0">
                <a:latin typeface="+mj-lt"/>
              </a:rPr>
              <a:t>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                      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>
                <a:latin typeface="+mj-lt"/>
              </a:rPr>
              <a:t> </a:t>
            </a:r>
            <a:r>
              <a:rPr lang="ru-RU" b="1" smtClean="0">
                <a:latin typeface="+mj-lt"/>
              </a:rPr>
              <a:t>                         </a:t>
            </a:r>
            <a:r>
              <a:rPr lang="ru-RU" b="1" i="1" smtClean="0">
                <a:latin typeface="+mj-lt"/>
              </a:rPr>
              <a:t>Вопрос </a:t>
            </a:r>
            <a:r>
              <a:rPr lang="ru-RU" b="1" i="1">
                <a:latin typeface="+mj-lt"/>
              </a:rPr>
              <a:t>ребенку:</a:t>
            </a:r>
            <a:r>
              <a:rPr lang="ru-RU" i="1">
                <a:latin typeface="+mj-lt"/>
              </a:rPr>
              <a:t> </a:t>
            </a:r>
            <a:r>
              <a:rPr lang="ru-RU">
                <a:latin typeface="+mj-lt"/>
              </a:rPr>
              <a:t>«Ты догадался, как зовут эту бабу?» </a:t>
            </a:r>
            <a:r>
              <a:rPr lang="ru-RU" i="1">
                <a:latin typeface="+mj-lt"/>
              </a:rPr>
              <a:t>(Яга).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ru-RU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 i="1" smtClean="0">
                <a:latin typeface="+mj-lt"/>
              </a:rPr>
              <a:t>Взрослый продолжает: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mtClean="0">
                <a:latin typeface="+mj-lt"/>
              </a:rPr>
              <a:t>«Приближается Новый Год и дед Мороз со Снегурочкой собрались в гости к ребятам.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mtClean="0">
                <a:latin typeface="+mj-lt"/>
              </a:rPr>
              <a:t>А Бабе Яге скучно сидеть в избушке одной, вот и   отправилась она на праздник к людям. Яга не знает, как мы отмечаем праздник, вот и решила посмотреть».</a:t>
            </a:r>
          </a:p>
          <a:p>
            <a:pPr marL="0" indent="0">
              <a:buNone/>
            </a:pPr>
            <a:endParaRPr lang="ru-RU" smtClean="0"/>
          </a:p>
        </p:txBody>
      </p:sp>
      <p:sp>
        <p:nvSpPr>
          <p:cNvPr id="2" name="AutoShape 4" descr="баба яга картинки Школа Семи Гномов #yandeximages | Баба яга, Иллюстрации  лисы, Иллюстрации"/>
          <p:cNvSpPr>
            <a:spLocks noChangeAspect="1" noChangeArrowheads="1"/>
          </p:cNvSpPr>
          <p:nvPr/>
        </p:nvSpPr>
        <p:spPr bwMode="auto">
          <a:xfrm>
            <a:off x="155575" y="-884238"/>
            <a:ext cx="1381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Баба Яга, сказка, анимация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 flipH="1">
            <a:off x="6300192" y="-240334"/>
            <a:ext cx="20002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 flipH="1">
            <a:off x="323528" y="1098813"/>
            <a:ext cx="14938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l="18673" r="18089"/>
          <a:stretch>
            <a:fillRect/>
          </a:stretch>
        </p:blipFill>
        <p:spPr bwMode="auto">
          <a:xfrm>
            <a:off x="5106217" y="525787"/>
            <a:ext cx="1168934" cy="18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24470891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93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395536" y="126876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solidFill>
                  <a:srgbClr val="C00000"/>
                </a:solidFill>
              </a:rPr>
              <a:t>Цель: Развивать пространственную ориентировку, упражнять детей в употреблении предлогов НА, ЗА, ПОД, ПЕРЕД, ВОЗЛЕ, ИЗ-ЗА, С, ИЗ-ПОД.</a:t>
            </a:r>
          </a:p>
          <a:p>
            <a:r>
              <a:rPr lang="ru-RU" sz="2000" b="1" i="1" smtClean="0"/>
              <a:t>Взрослый рассказывает: « </a:t>
            </a:r>
            <a:r>
              <a:rPr lang="ru-RU" sz="2000" smtClean="0"/>
              <a:t>Шел по лесу дед Мороз, подарки для ребят нес. Порвался мешок и подарки рассыпались».</a:t>
            </a:r>
          </a:p>
          <a:p>
            <a:r>
              <a:rPr lang="ru-RU" sz="2000" b="1" i="1" smtClean="0"/>
              <a:t>Вопрос: «</a:t>
            </a:r>
            <a:r>
              <a:rPr lang="ru-RU" sz="2000" smtClean="0"/>
              <a:t>Ты уже нашел подарки? Где же они?»</a:t>
            </a:r>
          </a:p>
          <a:p>
            <a:endParaRPr lang="ru-RU" sz="2000"/>
          </a:p>
          <a:p>
            <a:r>
              <a:rPr lang="ru-RU" sz="2000" b="1" i="1" smtClean="0"/>
              <a:t>Самостоятельный ответ ребенка:</a:t>
            </a:r>
          </a:p>
          <a:p>
            <a:r>
              <a:rPr lang="ru-RU" sz="2000" i="1" smtClean="0"/>
              <a:t>Один подарок лежит </a:t>
            </a:r>
            <a:r>
              <a:rPr lang="ru-RU" sz="2000" i="1"/>
              <a:t>перед </a:t>
            </a:r>
            <a:r>
              <a:rPr lang="ru-RU" sz="2000" i="1" smtClean="0"/>
              <a:t>елкой. </a:t>
            </a:r>
          </a:p>
          <a:p>
            <a:r>
              <a:rPr lang="ru-RU" sz="2000" i="1" smtClean="0"/>
              <a:t>Второй подарок - на елке.</a:t>
            </a:r>
          </a:p>
          <a:p>
            <a:r>
              <a:rPr lang="ru-RU" sz="2000" i="1" smtClean="0"/>
              <a:t>Третий подарок -  возле </a:t>
            </a:r>
            <a:r>
              <a:rPr lang="ru-RU" sz="2000" i="1"/>
              <a:t>елки</a:t>
            </a:r>
            <a:r>
              <a:rPr lang="ru-RU" sz="2000" i="1" smtClean="0"/>
              <a:t>.</a:t>
            </a:r>
          </a:p>
          <a:p>
            <a:r>
              <a:rPr lang="ru-RU" sz="2000" i="1" smtClean="0"/>
              <a:t>Четвертый подарок -  </a:t>
            </a:r>
            <a:r>
              <a:rPr lang="ru-RU" sz="2000" i="1"/>
              <a:t>под елкой.</a:t>
            </a:r>
            <a:endParaRPr lang="ru-RU" sz="2000"/>
          </a:p>
          <a:p>
            <a:r>
              <a:rPr lang="ru-RU" sz="2000" i="1" smtClean="0"/>
              <a:t>Пятый подарок лежит за </a:t>
            </a:r>
            <a:r>
              <a:rPr lang="ru-RU" sz="2000" i="1"/>
              <a:t>елкой.</a:t>
            </a:r>
          </a:p>
          <a:p>
            <a:endParaRPr lang="ru-RU" sz="2000"/>
          </a:p>
        </p:txBody>
      </p:sp>
      <p:sp>
        <p:nvSpPr>
          <p:cNvPr id="7" name="TextBox 6"/>
          <p:cNvSpPr txBox="1"/>
          <p:nvPr/>
        </p:nvSpPr>
        <p:spPr>
          <a:xfrm flipH="1">
            <a:off x="2142799" y="293273"/>
            <a:ext cx="482453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«Где  подарки?»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103398576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1" y="664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1" name="Рисунок 20" descr="0_130fa2_d8800899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88325" y="3575287"/>
            <a:ext cx="1996437" cy="26619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239942" y="14207"/>
            <a:ext cx="3041562" cy="3610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6405945" y="3391026"/>
            <a:ext cx="2807065" cy="3331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1049061" y="2241798"/>
            <a:ext cx="1362699" cy="1412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301542" y="1845099"/>
            <a:ext cx="1366905" cy="14169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5875765" y="934"/>
            <a:ext cx="2851554" cy="3384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2759074" y="5954997"/>
            <a:ext cx="871132" cy="903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91" y="3965288"/>
            <a:ext cx="2447035" cy="28993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896347" y="6007624"/>
            <a:ext cx="769923" cy="798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38949" y="343079"/>
            <a:ext cx="2727963" cy="323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0764" y="6640"/>
            <a:ext cx="87180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92439736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467544" y="1268760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solidFill>
                  <a:srgbClr val="C00000"/>
                </a:solidFill>
              </a:rPr>
              <a:t> </a:t>
            </a:r>
            <a:r>
              <a:rPr lang="ru-RU" sz="2200" i="1" smtClean="0">
                <a:solidFill>
                  <a:srgbClr val="C00000"/>
                </a:solidFill>
              </a:rPr>
              <a:t>Цель: Развивать пространственную ориентировку, упражнять детей в употреблении предлогов НА, ЗА, ПОД, ПЕРЕД, ВОЗЛЕ, ИЗ-ЗА, С, ИЗ-ПОД.</a:t>
            </a:r>
          </a:p>
          <a:p>
            <a:r>
              <a:rPr lang="ru-RU" sz="2200" b="1" i="1" smtClean="0"/>
              <a:t>Взрослый продолжает рассказ: </a:t>
            </a:r>
            <a:r>
              <a:rPr lang="ru-RU" sz="2200" smtClean="0"/>
              <a:t>«В то время Баба Яга торопилась в гости к ребятам, шла по лесу и увидела подарки. Удивилась и стала их собирать». </a:t>
            </a:r>
          </a:p>
          <a:p>
            <a:r>
              <a:rPr lang="ru-RU" sz="2200" b="1" i="1" smtClean="0"/>
              <a:t>Вопрос ребенку: «</a:t>
            </a:r>
            <a:r>
              <a:rPr lang="ru-RU" sz="2200" smtClean="0"/>
              <a:t>Откуда Баба Яга достала подарки?»</a:t>
            </a:r>
            <a:endParaRPr lang="ru-RU" sz="2200" b="1" i="1" smtClean="0"/>
          </a:p>
          <a:p>
            <a:r>
              <a:rPr lang="ru-RU" sz="2200" b="1" i="1" smtClean="0"/>
              <a:t>Самостоятельный ответ ребенка:</a:t>
            </a:r>
          </a:p>
          <a:p>
            <a:r>
              <a:rPr lang="ru-RU" sz="2200" smtClean="0"/>
              <a:t>Баба Яга достала подарок из-под елки.</a:t>
            </a:r>
          </a:p>
          <a:p>
            <a:r>
              <a:rPr lang="ru-RU" sz="2200" smtClean="0"/>
              <a:t>Баба Яга сняла подарок с елки.</a:t>
            </a:r>
          </a:p>
          <a:p>
            <a:r>
              <a:rPr lang="ru-RU" sz="2200" smtClean="0"/>
              <a:t>Баба Яга достала подарок из-за елки.</a:t>
            </a:r>
          </a:p>
          <a:p>
            <a:endParaRPr lang="ru-RU" sz="2200" smtClean="0"/>
          </a:p>
          <a:p>
            <a:r>
              <a:rPr lang="ru-RU" sz="2200" smtClean="0"/>
              <a:t>«Пошла дальше и увидела деда Мороза со Снегурочкой. Тут Яга поняла в чем дело, и отдала найденные подарки».</a:t>
            </a:r>
          </a:p>
          <a:p>
            <a:endParaRPr lang="ru-RU" sz="2000"/>
          </a:p>
          <a:p>
            <a:endParaRPr lang="ru-RU" sz="2000" smtClean="0"/>
          </a:p>
          <a:p>
            <a:r>
              <a:rPr lang="ru-RU" sz="200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115616" y="307648"/>
            <a:ext cx="7056784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«Помоги Бабе Яге достать подарки»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872100316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32" y="639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6405945" y="3391026"/>
            <a:ext cx="2807065" cy="3331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5190479" y="2018479"/>
            <a:ext cx="1366905" cy="14169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3705830" y="108762"/>
            <a:ext cx="2851554" cy="33846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7854623" y="5808527"/>
            <a:ext cx="874776" cy="9067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411" y="2303158"/>
            <a:ext cx="2727963" cy="323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5490" y="2726935"/>
            <a:ext cx="871804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rcRect l="17903" r="18366"/>
          <a:stretch>
            <a:fillRect/>
          </a:stretch>
        </p:blipFill>
        <p:spPr>
          <a:xfrm>
            <a:off x="7433952" y="6392"/>
            <a:ext cx="1472541" cy="23166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3866" y="3247985"/>
            <a:ext cx="1493649" cy="2560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732" y="6392"/>
            <a:ext cx="1999661" cy="2664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24259" y="3247985"/>
            <a:ext cx="149364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4251248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4.7271E-06 L -0.32292 -0.0210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из зима шаб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484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0004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/>
          </a:p>
        </p:txBody>
      </p:sp>
      <p:sp>
        <p:nvSpPr>
          <p:cNvPr id="15" name="TextBox 14"/>
          <p:cNvSpPr txBox="1"/>
          <p:nvPr/>
        </p:nvSpPr>
        <p:spPr>
          <a:xfrm>
            <a:off x="346484" y="148478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solidFill>
                  <a:srgbClr val="C00000"/>
                </a:solidFill>
              </a:rPr>
              <a:t>Цель: Упражнять детей в составлении сложных предложений с союзом А.</a:t>
            </a:r>
          </a:p>
          <a:p>
            <a:r>
              <a:rPr lang="ru-RU" sz="2000" i="1" smtClean="0">
                <a:solidFill>
                  <a:srgbClr val="C00000"/>
                </a:solidFill>
              </a:rPr>
              <a:t>Употреблять слова с уменьшительно-ласкательным значением.</a:t>
            </a:r>
          </a:p>
          <a:p>
            <a:endParaRPr lang="ru-RU" sz="2000"/>
          </a:p>
          <a:p>
            <a:r>
              <a:rPr lang="ru-RU" sz="2000" smtClean="0"/>
              <a:t> </a:t>
            </a:r>
            <a:r>
              <a:rPr lang="ru-RU" sz="2000" b="1" i="1" smtClean="0"/>
              <a:t>Взрослый рассказывает: </a:t>
            </a:r>
            <a:r>
              <a:rPr lang="ru-RU" sz="2000" smtClean="0"/>
              <a:t>«Снегурочка предложила Бабе Яге вместе нарядить елки. Яга наряжала большую елку, а </a:t>
            </a:r>
            <a:r>
              <a:rPr lang="ru-RU" sz="2000"/>
              <a:t>С</a:t>
            </a:r>
            <a:r>
              <a:rPr lang="ru-RU" sz="2000" smtClean="0"/>
              <a:t>негурочка -маленькую елочку».</a:t>
            </a:r>
          </a:p>
          <a:p>
            <a:r>
              <a:rPr lang="ru-RU" sz="2000" b="1" i="1" smtClean="0"/>
              <a:t>Предлагает ребенку:</a:t>
            </a:r>
            <a:r>
              <a:rPr lang="ru-RU" sz="2000" b="1" i="1"/>
              <a:t> </a:t>
            </a:r>
            <a:r>
              <a:rPr lang="ru-RU" sz="2000" smtClean="0"/>
              <a:t>«Назови игрушки на большой елке и на маленькой елочке».</a:t>
            </a:r>
          </a:p>
          <a:p>
            <a:r>
              <a:rPr lang="ru-RU" sz="2000" b="1" i="1" smtClean="0"/>
              <a:t>Образец ответа:</a:t>
            </a:r>
          </a:p>
          <a:p>
            <a:r>
              <a:rPr lang="ru-RU" sz="2000" smtClean="0"/>
              <a:t>Баба Яга повесила на елку большой, красный шар, а Снегурочка повесила на елочку маленький красный шарик.</a:t>
            </a:r>
          </a:p>
          <a:p>
            <a:r>
              <a:rPr lang="ru-RU" sz="2000" smtClean="0"/>
              <a:t>Баба Яга украсила елку большой яркой звездой, а Снегурочка маленькой яркой звездочкой. </a:t>
            </a:r>
          </a:p>
          <a:p>
            <a:r>
              <a:rPr lang="ru-RU" sz="2000" smtClean="0"/>
              <a:t>Баба Яга украсила елку красивой шишкой, а Снегурочка украсила елочку красивой шишечкой.</a:t>
            </a:r>
          </a:p>
          <a:p>
            <a:r>
              <a:rPr lang="ru-RU" sz="2000" smtClean="0"/>
              <a:t>Баба Яга повесила хрупкую снежинку, а Снегурочка хрупкую снежиночку. И т.д.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899592" y="260648"/>
            <a:ext cx="7416824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«Помоги </a:t>
            </a:r>
            <a:r>
              <a:rPr lang="ru-RU" sz="3200" b="1"/>
              <a:t>Б</a:t>
            </a:r>
            <a:r>
              <a:rPr lang="ru-RU" sz="3200" b="1" smtClean="0"/>
              <a:t>абе Яге и Снегурочке </a:t>
            </a:r>
          </a:p>
          <a:p>
            <a:pPr algn="ctr"/>
            <a:r>
              <a:rPr lang="ru-RU" sz="3200" b="1" smtClean="0"/>
              <a:t>нарядить елку»</a:t>
            </a: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07378373"/>
      </p:ext>
    </p:extLst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10334</TotalTime>
  <Words>1592</Words>
  <Application>Microsoft Office PowerPoint</Application>
  <PresentationFormat>Экран (4:3)</PresentationFormat>
  <Paragraphs>231</Paragraphs>
  <Slides>28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Татиана</dc:creator>
  <cp:lastModifiedBy>von</cp:lastModifiedBy>
  <cp:revision>440</cp:revision>
  <dcterms:created xsi:type="dcterms:W3CDTF">2019-01-17T13:26:07Z</dcterms:created>
  <dcterms:modified xsi:type="dcterms:W3CDTF">2024-01-29T08:19:46Z</dcterms:modified>
</cp:coreProperties>
</file>