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31" r:id="rId2"/>
    <p:sldId id="332" r:id="rId3"/>
    <p:sldId id="301" r:id="rId4"/>
    <p:sldId id="333" r:id="rId5"/>
    <p:sldId id="335" r:id="rId6"/>
    <p:sldId id="336" r:id="rId7"/>
    <p:sldId id="337" r:id="rId8"/>
    <p:sldId id="334" r:id="rId9"/>
    <p:sldId id="338" r:id="rId10"/>
    <p:sldId id="339" r:id="rId11"/>
    <p:sldId id="344" r:id="rId12"/>
    <p:sldId id="343" r:id="rId13"/>
    <p:sldId id="345" r:id="rId14"/>
    <p:sldId id="350" r:id="rId15"/>
    <p:sldId id="324" r:id="rId16"/>
    <p:sldId id="346" r:id="rId17"/>
    <p:sldId id="351" r:id="rId18"/>
    <p:sldId id="353" r:id="rId19"/>
    <p:sldId id="352" r:id="rId20"/>
    <p:sldId id="349" r:id="rId21"/>
    <p:sldId id="341" r:id="rId22"/>
    <p:sldId id="342" r:id="rId23"/>
    <p:sldId id="329" r:id="rId24"/>
    <p:sldId id="318" r:id="rId25"/>
    <p:sldId id="296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EAEA"/>
    <a:srgbClr val="0062F2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94" autoAdjust="0"/>
    <p:restoredTop sz="82867" autoAdjust="0"/>
  </p:normalViewPr>
  <p:slideViewPr>
    <p:cSldViewPr>
      <p:cViewPr>
        <p:scale>
          <a:sx n="60" d="100"/>
          <a:sy n="60" d="100"/>
        </p:scale>
        <p:origin x="-142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хний колонтитул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9" name="Образ слайда 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10" name="Нижний колонтитул 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D7E70-8FEA-40A6-9AD7-88EAD25BBBD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12" name="Заметки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1D7C3-ECF7-440E-9FFF-3AD12346D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C2759F-5185-4231-91CB-A792906319A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3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28.pn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5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45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45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jpeg"/><Relationship Id="rId4" Type="http://schemas.openxmlformats.org/officeDocument/2006/relationships/image" Target="../media/image6.jpeg"/><Relationship Id="rId9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1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1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9.jpe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image8.wdp"/><Relationship Id="rId5" Type="http://schemas.microsoft.com/office/2007/relationships/hdphoto" Target="../media/image7.wdp"/><Relationship Id="rId4" Type="http://schemas.microsoft.com/office/2007/relationships/hdphoto" Target="../media/image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image14.wdp"/><Relationship Id="rId3" Type="http://schemas.openxmlformats.org/officeDocument/2006/relationships/image" Target="../media/image1.jpeg"/><Relationship Id="rId7" Type="http://schemas.microsoft.com/office/2007/relationships/hdphoto" Target="../media/image13.wdp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microsoft.com/office/2007/relationships/hdphoto" Target="../media/image1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microsoft.com/office/2007/relationships/hdphoto" Target="../media/image20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image19.wdp"/><Relationship Id="rId11" Type="http://schemas.openxmlformats.org/officeDocument/2006/relationships/image" Target="../media/image10.png"/><Relationship Id="rId5" Type="http://schemas.microsoft.com/office/2007/relationships/hdphoto" Target="../media/image18.wdp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microsoft.com/office/2007/relationships/hdphoto" Target="../media/image23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image22.wdp"/><Relationship Id="rId11" Type="http://schemas.openxmlformats.org/officeDocument/2006/relationships/image" Target="../media/image10.png"/><Relationship Id="rId5" Type="http://schemas.microsoft.com/office/2007/relationships/hdphoto" Target="../media/image21.wdp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C69B"/>
              </a:clrFrom>
              <a:clrTo>
                <a:srgbClr val="F7C69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718" y="-1"/>
            <a:ext cx="9144000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2052" name="Picture 4" descr="C:\Users\Татиана\Desktop\зима2.png"/>
          <p:cNvPicPr>
            <a:picLocks noChangeAspect="1" noChangeArrowheads="1"/>
          </p:cNvPicPr>
          <p:nvPr/>
        </p:nvPicPr>
        <p:blipFill>
          <a:blip r:embed="rId4" cstate="print"/>
          <a:srcRect l="10279" r="6696" b="9463"/>
          <a:stretch>
            <a:fillRect/>
          </a:stretch>
        </p:blipFill>
        <p:spPr bwMode="auto">
          <a:xfrm>
            <a:off x="1475656" y="1916832"/>
            <a:ext cx="6404763" cy="4877358"/>
          </a:xfrm>
          <a:prstGeom prst="rect">
            <a:avLst/>
          </a:prstGeom>
          <a:noFill/>
        </p:spPr>
      </p:pic>
      <p:sp>
        <p:nvSpPr>
          <p:cNvPr id="6" name="Заголовок 2"/>
          <p:cNvSpPr txBox="1"/>
          <p:nvPr/>
        </p:nvSpPr>
        <p:spPr>
          <a:xfrm>
            <a:off x="1367644" y="116632"/>
            <a:ext cx="6408712" cy="63408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/>
              <a:t>Лексическая тема «Новый год»</a:t>
            </a:r>
            <a:endParaRPr lang="ru-RU" b="1"/>
          </a:p>
        </p:txBody>
      </p:sp>
      <p:sp>
        <p:nvSpPr>
          <p:cNvPr id="7" name="Объект 3"/>
          <p:cNvSpPr txBox="1"/>
          <p:nvPr/>
        </p:nvSpPr>
        <p:spPr>
          <a:xfrm>
            <a:off x="323528" y="750715"/>
            <a:ext cx="8435280" cy="1526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b="1" smtClean="0">
                <a:solidFill>
                  <a:schemeClr val="tx1"/>
                </a:solidFill>
                <a:latin typeface="+mj-lt"/>
              </a:rPr>
              <a:t>Речевые игры для детей среднего дошкольного возраста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b="1" smtClean="0">
                <a:solidFill>
                  <a:schemeClr val="tx1"/>
                </a:solidFill>
                <a:latin typeface="+mj-lt"/>
              </a:rPr>
              <a:t> ( 4 - 5 лет).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mtClean="0">
                <a:solidFill>
                  <a:schemeClr val="tx1"/>
                </a:solidFill>
                <a:latin typeface="+mj-lt"/>
              </a:rPr>
              <a:t>Данный материал будет полезен учителям-логопедам, воспитателям логопедических групп, родителям. </a:t>
            </a:r>
            <a:endParaRPr lang="ru-RU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ru-RU" sz="1200" b="1" i="1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ru-RU" sz="1200" b="1" i="1" smtClean="0"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endParaRPr lang="ru-RU" sz="2000" b="1" i="1" smtClean="0"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2000" b="1" i="1" smtClean="0">
                <a:latin typeface="+mj-lt"/>
              </a:rPr>
              <a:t> </a:t>
            </a:r>
            <a:r>
              <a:rPr lang="ru-RU" sz="1400" i="1" smtClean="0">
                <a:solidFill>
                  <a:srgbClr val="C00000"/>
                </a:solidFill>
              </a:rPr>
              <a:t>Цель: упражнять детей в употреблении слов с уменьшительно-ласкательным значением.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400" b="1" i="1" smtClean="0">
                <a:latin typeface="+mj-lt"/>
              </a:rPr>
              <a:t>Взрослый называет игрушки в таком порядке: </a:t>
            </a:r>
            <a:r>
              <a:rPr lang="ru-RU" sz="1400" i="1" smtClean="0">
                <a:latin typeface="+mj-lt"/>
              </a:rPr>
              <a:t>1) самолет.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400" b="1" i="1" smtClean="0"/>
              <a:t>                    Ответ ребенка: Самолет </a:t>
            </a:r>
            <a:r>
              <a:rPr lang="ru-RU" sz="1400" i="1" smtClean="0"/>
              <a:t>Мишке, а </a:t>
            </a:r>
            <a:r>
              <a:rPr lang="ru-RU" sz="1400" b="1" i="1" smtClean="0"/>
              <a:t>самолетик </a:t>
            </a:r>
            <a:r>
              <a:rPr lang="ru-RU" sz="1400" i="1" smtClean="0"/>
              <a:t>Маше.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400" smtClean="0">
                <a:latin typeface="+mj-lt"/>
              </a:rPr>
              <a:t>                                  2) </a:t>
            </a:r>
            <a:r>
              <a:rPr lang="ru-RU" sz="1400" i="1" smtClean="0">
                <a:latin typeface="+mj-lt"/>
              </a:rPr>
              <a:t>кукла , 3) мяч,  4) машина.</a:t>
            </a:r>
            <a:r>
              <a:rPr lang="ru-RU" sz="1400" smtClean="0">
                <a:latin typeface="+mj-lt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>
                <a:latin typeface="+mj-lt"/>
              </a:rPr>
              <a:t> </a:t>
            </a:r>
            <a:r>
              <a:rPr lang="ru-RU" smtClean="0">
                <a:latin typeface="+mj-lt"/>
              </a:rPr>
              <a:t>                       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b="1">
                <a:latin typeface="+mj-lt"/>
              </a:rPr>
              <a:t> </a:t>
            </a:r>
            <a:r>
              <a:rPr lang="ru-RU" b="1" smtClean="0">
                <a:latin typeface="+mj-lt"/>
              </a:rPr>
              <a:t>                         </a:t>
            </a:r>
            <a:endParaRPr lang="ru-RU" smtClean="0"/>
          </a:p>
        </p:txBody>
      </p:sp>
      <p:sp>
        <p:nvSpPr>
          <p:cNvPr id="2" name="AutoShape 4" descr="баба яга картинки Школа Семи Гномов #yandeximages | Баба яга, Иллюстрации  лисы, Иллюстрации"/>
          <p:cNvSpPr>
            <a:spLocks noChangeAspect="1" noChangeArrowheads="1"/>
          </p:cNvSpPr>
          <p:nvPr/>
        </p:nvSpPr>
        <p:spPr bwMode="auto">
          <a:xfrm>
            <a:off x="155575" y="-884238"/>
            <a:ext cx="13811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8" descr="Баба Яга, сказка, анимация"/>
          <p:cNvSpPr>
            <a:spLocks noChangeAspect="1" noChangeArrowheads="1"/>
          </p:cNvSpPr>
          <p:nvPr/>
        </p:nvSpPr>
        <p:spPr bwMode="auto">
          <a:xfrm flipH="1" flipV="1">
            <a:off x="2786032" y="-1071594"/>
            <a:ext cx="321516" cy="2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786190"/>
            <a:ext cx="2071702" cy="2119080"/>
          </a:xfrm>
          <a:prstGeom prst="rect">
            <a:avLst/>
          </a:prstGeom>
        </p:spPr>
      </p:pic>
      <p:sp>
        <p:nvSpPr>
          <p:cNvPr id="89094" name="AutoShape 6" descr="Мяч картинки, стоковые фото Мяч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9096" name="AutoShape 8" descr="Мяч картинки, стоковые фото Мяч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9098" name="AutoShape 10" descr="Мяч картинки, стоковые фото Мяч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89102" name="Picture 14" descr="Картинки мячи (66 фото) 🔥 Прикольные картинки и юмор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9520" y="5357801"/>
            <a:ext cx="1500198" cy="1500199"/>
          </a:xfrm>
          <a:prstGeom prst="rect">
            <a:avLst/>
          </a:prstGeom>
          <a:noFill/>
        </p:spPr>
      </p:pic>
      <p:pic>
        <p:nvPicPr>
          <p:cNvPr id="89108" name="Picture 20" descr="Маша и медведь рисунок цветно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78" t="6677" r="6563"/>
          <a:stretch>
            <a:fillRect/>
          </a:stretch>
        </p:blipFill>
        <p:spPr bwMode="auto">
          <a:xfrm>
            <a:off x="285720" y="1500174"/>
            <a:ext cx="2214578" cy="3994133"/>
          </a:xfrm>
          <a:prstGeom prst="rect">
            <a:avLst/>
          </a:prstGeom>
          <a:noFill/>
        </p:spPr>
      </p:pic>
      <p:pic>
        <p:nvPicPr>
          <p:cNvPr id="22" name="Picture 20" descr="Маша и медведь рисунок цветно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4" t="8197" r="57143" b="3338"/>
          <a:stretch>
            <a:fillRect/>
          </a:stretch>
        </p:blipFill>
        <p:spPr bwMode="auto">
          <a:xfrm>
            <a:off x="7143768" y="1428736"/>
            <a:ext cx="1191532" cy="242889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 flipH="1">
            <a:off x="2714609" y="214290"/>
            <a:ext cx="3895533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/>
              <a:t>«Большой - маленький»</a:t>
            </a:r>
          </a:p>
        </p:txBody>
      </p:sp>
      <p:pic>
        <p:nvPicPr>
          <p:cNvPr id="89104" name="Picture 16" descr="Самолетик рисунок (2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00496" y="3000372"/>
            <a:ext cx="1643074" cy="1643074"/>
          </a:xfrm>
          <a:prstGeom prst="rect">
            <a:avLst/>
          </a:prstGeom>
          <a:noFill/>
        </p:spPr>
      </p:pic>
      <p:pic>
        <p:nvPicPr>
          <p:cNvPr id="19" name="Picture 16" descr="Самолетик рисунок (2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976" y="5857868"/>
            <a:ext cx="1000132" cy="1000132"/>
          </a:xfrm>
          <a:prstGeom prst="rect">
            <a:avLst/>
          </a:prstGeom>
          <a:noFill/>
        </p:spPr>
      </p:pic>
      <p:pic>
        <p:nvPicPr>
          <p:cNvPr id="11" name="Picture 2" descr="Кукла рисунок (4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CEA4"/>
              </a:clrFrom>
              <a:clrTo>
                <a:srgbClr val="FBCEA4">
                  <a:alpha val="0"/>
                </a:srgbClr>
              </a:clrTo>
            </a:clrChange>
          </a:blip>
          <a:srcRect l="8897" t="2446" r="4348" b="6462"/>
          <a:stretch>
            <a:fillRect/>
          </a:stretch>
        </p:blipFill>
        <p:spPr bwMode="auto">
          <a:xfrm>
            <a:off x="2143108" y="5500702"/>
            <a:ext cx="1087252" cy="1143008"/>
          </a:xfrm>
          <a:prstGeom prst="rect">
            <a:avLst/>
          </a:prstGeom>
          <a:noFill/>
        </p:spPr>
      </p:pic>
      <p:pic>
        <p:nvPicPr>
          <p:cNvPr id="89100" name="Picture 12" descr="Детский мяч рисунок (2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5857892"/>
            <a:ext cx="785818" cy="785818"/>
          </a:xfrm>
          <a:prstGeom prst="rect">
            <a:avLst/>
          </a:prstGeom>
          <a:noFill/>
        </p:spPr>
      </p:pic>
      <p:pic>
        <p:nvPicPr>
          <p:cNvPr id="9" name="Picture 2" descr="Кукла рисунок (4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BCEA4"/>
              </a:clrFrom>
              <a:clrTo>
                <a:srgbClr val="FBCEA4">
                  <a:alpha val="0"/>
                </a:srgbClr>
              </a:clrTo>
            </a:clrChange>
          </a:blip>
          <a:srcRect l="8897" t="2446" r="4348" b="6462"/>
          <a:stretch>
            <a:fillRect/>
          </a:stretch>
        </p:blipFill>
        <p:spPr bwMode="auto">
          <a:xfrm>
            <a:off x="5500694" y="4643446"/>
            <a:ext cx="1928826" cy="2027741"/>
          </a:xfrm>
          <a:prstGeom prst="rect">
            <a:avLst/>
          </a:prstGeom>
          <a:noFill/>
        </p:spPr>
      </p:pic>
      <p:pic>
        <p:nvPicPr>
          <p:cNvPr id="89092" name="Picture 4" descr="Машинка рисунок (1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21" t="25641" r="12820" b="30768"/>
          <a:stretch>
            <a:fillRect/>
          </a:stretch>
        </p:blipFill>
        <p:spPr bwMode="auto">
          <a:xfrm>
            <a:off x="3286116" y="5286388"/>
            <a:ext cx="2357454" cy="1381956"/>
          </a:xfrm>
          <a:prstGeom prst="rect">
            <a:avLst/>
          </a:prstGeom>
          <a:noFill/>
        </p:spPr>
      </p:pic>
      <p:pic>
        <p:nvPicPr>
          <p:cNvPr id="12" name="Picture 4" descr="Машинка рисунок (1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21" t="25641" r="12820" b="30768"/>
          <a:stretch>
            <a:fillRect/>
          </a:stretch>
        </p:blipFill>
        <p:spPr bwMode="auto">
          <a:xfrm>
            <a:off x="7500958" y="4500570"/>
            <a:ext cx="1357321" cy="79567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04143 C -0.175 -0.03496 -0.33403 -0.11112 -0.3974 -0.14121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55 0.01551 C -0.10225 0.01481 -0.09878 0.01551 -0.09583 0.01366 C -0.09427 0.01273 -0.09409 0.00995 -0.09305 0.0081 C -0.08819 -0.00093 -0.08941 0.00139 -0.08333 -0.00671 C -0.08229 -0.01944 -0.08229 -0.03333 -0.07916 -0.0456 C -0.07847 -0.06435 -0.07916 -0.0787 -0.075 -0.0956 C -0.07326 -0.11389 -0.06753 -0.13565 -0.05972 -0.15116 C -0.05607 -0.15856 -0.05573 -0.16273 -0.05 -0.16782 C -0.04791 -0.17176 -0.04514 -0.175 -0.04305 -0.17894 C -0.04132 -0.18241 -0.0408 -0.19352 -0.04027 -0.1956 C -0.03906 -0.20023 -0.03611 -0.20394 -0.03472 -0.20856 C -0.03229 -0.21644 -0.0335 -0.22014 -0.02777 -0.22523 C -0.02621 -0.23333 -0.02291 -0.23796 -0.02083 -0.2456 C -0.01527 -0.26505 -0.01423 -0.28935 -0.00555 -0.30671 C -0.00243 -0.32338 0.00886 -0.35093 0.01945 -0.36042 C 0.02032 -0.36227 0.02101 -0.36435 0.02223 -0.36597 C 0.02379 -0.36806 0.02622 -0.36921 0.02778 -0.37153 C 0.02969 -0.37477 0.03021 -0.37917 0.03195 -0.38264 C 0.03368 -0.39421 0.03559 -0.40394 0.04306 -0.41042 C 0.05035 -0.425 0.06181 -0.43356 0.07084 -0.4456 C 0.0724 -0.44769 0.07327 -0.45093 0.075 -0.45301 C 0.07657 -0.45486 0.07882 -0.45509 0.08056 -0.45671 C 0.08785 -0.46389 0.09514 -0.47431 0.10139 -0.48264 C 0.10365 -0.48565 0.10712 -0.48588 0.10973 -0.48819 C 0.12032 -0.49838 0.12153 -0.50278 0.13473 -0.50856 C 0.14184 -0.51181 0.13924 -0.51273 0.14584 -0.51782 C 0.14948 -0.5206 0.15903 -0.52106 0.16111 -0.52153 C 0.16771 -0.52593 0.1717 -0.52731 0.17917 -0.52894 C 0.18525 -0.53426 0.19167 -0.53403 0.19861 -0.53634 C 0.20868 -0.54537 0.22118 -0.54583 0.23195 -0.55301 C 0.25278 -0.55278 0.51545 -0.55046 0.55973 -0.54931 C 0.58473 -0.54861 0.61372 -0.54306 0.63889 -0.5419 C 0.65122 -0.53634 0.64427 -0.53866 0.65973 -0.53634 C 0.67691 -0.53056 0.69983 -0.54583 0.7125 -0.52894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0" y="-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0.05602 C -0.01371 -0.02523 -0.0434 -0.04051 -0.06493 -0.07477 C -0.07274 -0.0875 -0.08298 -0.1037 -0.09149 -0.10416 C -0.13593 -0.10694 -0.18038 -0.10694 -0.225 -0.10833 C -0.24253 -0.13148 -0.25954 -0.14583 -0.27795 -0.15046 C -0.32777 -0.19004 -0.27031 -0.14583 -0.41805 -0.15902 C -0.42656 -0.15949 -0.42743 -0.17777 -0.42743 -0.20509" pathEditMode="relative" rAng="0" ptsTypes="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1.11111E-06 C 0.00591 -0.00579 0.01198 -0.01204 0.01858 -0.01482 C 0.02257 -0.02083 0.02726 -0.02847 0.03264 -0.03125 C 0.03629 -0.03982 0.03976 -0.04769 0.04427 -0.05486 C 0.04566 -0.06134 0.04618 -0.06806 0.04896 -0.07315 C 0.05122 -0.07708 0.05452 -0.07963 0.05608 -0.08426 C 0.06042 -0.09792 0.07014 -0.12338 0.0783 -0.13171 C 0.08091 -0.14398 0.08542 -0.15208 0.09115 -0.16111 C 0.0948 -0.16667 0.09809 -0.17361 0.10174 -0.1794 C 0.1073 -0.1882 0.11875 -0.19213 0.12622 -0.19398 C 0.13802 -0.20301 0.13212 -0.20046 0.14375 -0.20301 C 0.15261 -0.20764 0.14306 -0.20301 0.16129 -0.20671 C 0.16598 -0.20764 0.17084 -0.21088 0.17535 -0.21227 C 0.18455 -0.21921 0.175 -0.21296 0.1882 -0.21783 C 0.19705 -0.22083 0.21302 -0.23403 0.22101 -0.23426 C 0.24271 -0.23495 0.26476 -0.23542 0.28646 -0.23611 C 0.30712 -0.24398 0.329 -0.23357 0.34966 -0.24144 C 0.4448 -0.23982 0.42987 -0.27315 0.46198 -0.22315" pathEditMode="relative" rAng="0" ptsTypes="fffffffffffffffff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0.03588 C 0.01997 0.02755 0.01598 0.02083 0.01233 0.01366 C 0.01077 0.01042 0.01077 0.00602 0.00955 0.00255 C 0.00625 -0.00695 0.00053 -0.01412 -0.00295 -0.02338 C -0.0052 -0.0294 -0.00677 -0.03657 -0.00989 -0.0419 C -0.025 -0.06875 -0.00694 -0.03125 -0.01961 -0.05671 C -0.02847 -0.07454 -0.03697 -0.09259 -0.04739 -0.10857 C -0.05659 -0.12269 -0.05555 -0.12685 -0.06822 -0.1382 C -0.07204 -0.14167 -0.07413 -0.14769 -0.07795 -0.15116 C -0.08437 -0.16389 -0.09218 -0.16921 -0.10017 -0.17894 C -0.11701 -0.19931 -0.10486 -0.18866 -0.11822 -0.19931 C -0.12395 -0.2088 -0.12847 -0.21343 -0.13628 -0.21968 C -0.14045 -0.2287 -0.14392 -0.23056 -0.14878 -0.2382 C -0.15972 -0.25579 -0.17135 -0.27199 -0.1835 -0.2882 C -0.1875 -0.29352 -0.18732 -0.29074 -0.19184 -0.29375 C -0.19843 -0.29815 -0.20381 -0.30671 -0.20989 -0.31227 C -0.21215 -0.31435 -0.22829 -0.33426 -0.23072 -0.3382 C -0.23576 -0.34607 -0.23107 -0.3419 -0.23767 -0.34931 C -0.25173 -0.36505 -0.26701 -0.37963 -0.28211 -0.39375 C -0.28333 -0.39491 -0.29131 -0.4007 -0.29322 -0.40301 C -0.29878 -0.40949 -0.30381 -0.41574 -0.30989 -0.42153 C -0.32031 -0.43125 -0.34184 -0.44097 -0.35434 -0.44375 C -0.39409 -0.47014 -0.42187 -0.45926 -0.47378 -0.46042 C -0.49479 -0.46736 -0.51458 -0.47986 -0.53628 -0.48264 C -0.54201 -0.48449 -0.54583 -0.4882 -0.55156 -0.49005 C -0.55364 -0.4919 -0.55694 -0.4956 -0.55989 -0.4956 C -0.56597 -0.4956 -0.57569 -0.49028 -0.58072 -0.48634 C -0.58211 -0.48519 -0.58333 -0.48333 -0.58489 -0.48264 C -0.5927 -0.47894 -0.60104 -0.47963 -0.60711 -0.47153" pathEditMode="relative" rAng="0" ptsTypes="ffffffffffffffffffffffffffffA">
                                      <p:cBhvr>
                                        <p:cTn id="22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-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4.81481E-06 C 0.0125 -0.00463 0.0184 -0.00741 0.02378 -0.01088 C 0.03316 -0.01713 0.04253 -0.02431 0.05191 -0.03056 C 0.05659 -0.04028 0.05642 -0.04445 0.06389 -0.05209 C 0.06805 -0.06922 0.08107 -0.08565 0.09201 -0.09538 C 0.10486 -0.09468 0.11788 -0.09561 0.13073 -0.09352 C 0.13455 -0.09283 0.13732 -0.08635 0.14132 -0.0845 C 0.14739 -0.08172 0.15486 -0.0794 0.16146 -0.07732 C 0.17014 -0.07801 0.17934 -0.07801 0.18819 -0.07917 C 0.19757 -0.08033 0.20625 -0.09584 0.21336 -0.10255 C 0.21736 -0.11065 0.22118 -0.11737 0.22812 -0.12038 C 0.2335 -0.12987 0.24809 -0.14908 0.25625 -0.15278 C 0.27552 -0.17223 0.25034 -0.14885 0.2651 -0.15996 C 0.26892 -0.1625 0.27135 -0.16852 0.275 -0.17061 C 0.28003 -0.17431 0.28732 -0.17338 0.29479 -0.17431 C 0.3059 -0.17362 0.31718 -0.17385 0.3283 -0.17246 C 0.33142 -0.172 0.33628 -0.16899 0.33628 -0.16875 C 0.3526 -0.16968 0.36857 -0.16968 0.38455 -0.17061 C 0.40833 -0.172 0.40989 -0.18913 0.42725 -0.20487 C 0.42934 -0.20834 0.4309 -0.21204 0.43281 -0.21551 C 0.4335 -0.21713 0.43333 -0.21945 0.43385 -0.22107 C 0.4368 -0.2257 0.4434 -0.23357 0.4434 -0.23334 C 0.446 -0.24375 0.4526 -0.25973 0.45937 -0.26575 C 0.46041 -0.26875 0.46059 -0.27246 0.46198 -0.27477 C 0.46475 -0.27963 0.47135 -0.2875 0.47135 -0.28727 C 0.47396 -0.29723 0.47708 -0.30209 0.48229 -0.30903 C 0.4842 -0.31158 0.49062 -0.325 0.49149 -0.32686 C 0.49305 -0.33033 0.49687 -0.3301 0.49965 -0.33218 C 0.5217 -0.35348 0.53507 -0.34375 0.56892 -0.34491 C 0.5717 -0.3463 0.57569 -0.3463 0.5783 -0.34838 C 0.58402 -0.35301 0.58889 -0.36436 0.59409 -0.36829 C 0.60364 -0.37454 0.59826 -0.36991 0.6092 -0.38426 C 0.61527 -0.39237 0.62274 -0.40996 0.63194 -0.41297 C 0.63715 -0.41482 0.64149 -0.41806 0.6467 -0.42014 C 0.67465 -0.41968 0.7026 -0.42014 0.7309 -0.41852 C 0.73246 -0.41852 0.73333 -0.41528 0.73489 -0.41482 C 0.7401 -0.41297 0.75086 -0.41135 0.75086 -0.41112 C 0.75486 -0.40579 0.75746 -0.40301 0.76284 -0.40047 C 0.76666 -0.39538 0.76909 -0.39028 0.77361 -0.38612 C 0.7776 -0.37801 0.78298 -0.37084 0.78698 -0.36274 C 0.79062 -0.35487 0.79305 -0.34561 0.79618 -0.33774 C 0.79913 -0.33056 0.80295 -0.32686 0.80694 -0.32153 C 0.8125 -0.31389 0.81805 -0.3044 0.82552 -0.3 C 0.83073 -0.297 0.83663 -0.29676 0.84184 -0.29468 C 0.85555 -0.29514 0.86927 -0.29514 0.88316 -0.2963 C 0.88819 -0.29676 0.89531 -0.30903 0.89531 -0.3088 C 0.89791 -0.31945 0.89461 -0.30973 0.90052 -0.31783 C 0.90434 -0.32315 0.90816 -0.3301 0.91111 -0.33588 C 0.9118 -0.33774 0.91267 -0.33936 0.91267 -0.34121 C 0.91267 -0.37408 0.91336 -0.36274 0.88576 -0.36274" pathEditMode="relative" rAng="0" ptsTypes="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2.96296E-06 C -0.00121 -0.0169 -0.00503 -0.03171 -0.00694 -0.04815 C -0.00833 -0.06042 -0.0066 -0.06574 -0.01389 -0.07222 C -0.01788 -0.08032 -0.02257 -0.08958 -0.02917 -0.09444 C -0.03177 -0.0963 -0.03472 -0.09699 -0.0375 -0.09815 C -0.04861 -0.10301 -0.03802 -0.10023 -0.04722 -0.10555 C -0.05798 -0.11204 -0.07048 -0.11505 -0.08194 -0.11667 C -0.09323 -0.12801 -0.08108 -0.11782 -0.10139 -0.12407 C -0.10295 -0.12454 -0.10399 -0.12685 -0.10555 -0.12778 C -0.10694 -0.1287 -0.10833 -0.12917 -0.10972 -0.12963 C -0.11667 -0.13171 -0.12361 -0.13287 -0.13055 -0.13518 C -0.24271 -0.13264 -0.17882 -0.13356 -0.23055 -0.12778 C -0.24253 -0.12454 -0.25364 -0.11805 -0.26528 -0.11296 C -0.27031 -0.11065 -0.27917 -0.10532 -0.28194 -0.09815" pathEditMode="relative" ptsTypes="fffffffffffffA">
                                      <p:cBhvr>
                                        <p:cTn id="30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45 0.0588 C -0.16579 0.04468 -0.1802 0.0338 -0.18888 0.02407 C -0.19027 0.02199 -0.19305 0.01968 -0.19461 0.01713 C -0.1967 0.01505 -0.20034 0.01019 -0.20034 0.01042 C -0.20312 0.00116 -0.20816 0.00069 -0.2118 -0.00787 C -0.21614 -0.01736 -0.21614 -0.02917 -0.21979 -0.03981 C -0.22552 -0.06018 -0.23333 -0.0794 -0.24062 -0.09884 C -0.24635 -0.11389 -0.24704 -0.13148 -0.24982 -0.14699 C -0.25277 -0.1588 -0.25642 -0.16806 -0.25989 -0.1787 C -0.2592 -0.1956 -0.26059 -0.24468 -0.24982 -0.26319 C -0.24982 -0.26667 -0.24843 -0.28148 -0.24479 -0.28403 C -0.23906 -0.28796 -0.23194 -0.28634 -0.22552 -0.28866 C -0.20677 -0.30347 -0.17725 -0.29907 -0.15642 -0.30231 C -0.14722 -0.30741 -0.15 -0.30463 -0.14635 -0.30856" pathEditMode="relative" rAng="0" ptsTypes="fffffffffffff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C69B"/>
              </a:clrFrom>
              <a:clrTo>
                <a:srgbClr val="F7C69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Заголовок 2"/>
          <p:cNvSpPr txBox="1"/>
          <p:nvPr/>
        </p:nvSpPr>
        <p:spPr>
          <a:xfrm>
            <a:off x="1367644" y="116632"/>
            <a:ext cx="6408712" cy="63408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/>
              <a:t>«Четвертый лишний»</a:t>
            </a:r>
            <a:endParaRPr lang="ru-RU" b="1"/>
          </a:p>
        </p:txBody>
      </p:sp>
      <p:sp>
        <p:nvSpPr>
          <p:cNvPr id="7" name="Объект 3"/>
          <p:cNvSpPr txBox="1"/>
          <p:nvPr/>
        </p:nvSpPr>
        <p:spPr>
          <a:xfrm>
            <a:off x="0" y="750715"/>
            <a:ext cx="9144000" cy="610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i="1" smtClean="0">
                <a:solidFill>
                  <a:srgbClr val="C00000"/>
                </a:solidFill>
              </a:rPr>
              <a:t>Цель: развивать умение классифицировать предметы по существенному признаку, находить лишний предмет.</a:t>
            </a:r>
          </a:p>
          <a:p>
            <a:pPr algn="just"/>
            <a:r>
              <a:rPr lang="ru-RU" sz="1800" smtClean="0">
                <a:solidFill>
                  <a:schemeClr val="tx1"/>
                </a:solidFill>
                <a:latin typeface="+mj-lt"/>
              </a:rPr>
              <a:t>Взрослый: «Помоги Машеньке найти лишний предмет. Почему он  лишний?»</a:t>
            </a:r>
          </a:p>
          <a:p>
            <a:pPr algn="just"/>
            <a:r>
              <a:rPr lang="ru-RU" sz="1800" smtClean="0">
                <a:solidFill>
                  <a:schemeClr val="tx1"/>
                </a:solidFill>
                <a:latin typeface="+mj-lt"/>
              </a:rPr>
              <a:t>Ответ ребенка: « Шишка лишняя. Шары круглые, а шишка овальная» (клик)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114" name="AutoShape 2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0116" name="AutoShape 4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0118" name="Picture 6" descr="Ёлочная игрушка (красный шар) в png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6314" y="1785926"/>
            <a:ext cx="1953512" cy="2555193"/>
          </a:xfrm>
          <a:prstGeom prst="rect">
            <a:avLst/>
          </a:prstGeom>
          <a:noFill/>
        </p:spPr>
      </p:pic>
      <p:pic>
        <p:nvPicPr>
          <p:cNvPr id="90120" name="Picture 8" descr="Заметки писаки 2.0: Клипарт: елочные шары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52" r="9677"/>
          <a:stretch>
            <a:fillRect/>
          </a:stretch>
        </p:blipFill>
        <p:spPr bwMode="auto">
          <a:xfrm>
            <a:off x="571472" y="1857364"/>
            <a:ext cx="1857388" cy="2214578"/>
          </a:xfrm>
          <a:prstGeom prst="rect">
            <a:avLst/>
          </a:prstGeom>
          <a:noFill/>
        </p:spPr>
      </p:pic>
      <p:pic>
        <p:nvPicPr>
          <p:cNvPr id="90122" name="Picture 10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58016" y="4143380"/>
            <a:ext cx="1871334" cy="2342676"/>
          </a:xfrm>
          <a:prstGeom prst="rect">
            <a:avLst/>
          </a:prstGeom>
          <a:noFill/>
        </p:spPr>
      </p:pic>
      <p:pic>
        <p:nvPicPr>
          <p:cNvPr id="90124" name="Picture 12" descr="золото - Все шаблоны - Создать мем - Meme-arsenal.co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19" r="24324"/>
          <a:stretch>
            <a:fillRect/>
          </a:stretch>
        </p:blipFill>
        <p:spPr bwMode="auto">
          <a:xfrm>
            <a:off x="2928926" y="3786190"/>
            <a:ext cx="1500198" cy="2811922"/>
          </a:xfrm>
          <a:prstGeom prst="rect">
            <a:avLst/>
          </a:prstGeom>
          <a:noFill/>
        </p:spPr>
      </p:pic>
      <p:pic>
        <p:nvPicPr>
          <p:cNvPr id="11" name="Picture 10" descr="Маша и медвед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7620" t="5847" r="3880" b="4229"/>
          <a:stretch>
            <a:fillRect/>
          </a:stretch>
        </p:blipFill>
        <p:spPr bwMode="auto">
          <a:xfrm>
            <a:off x="0" y="4500570"/>
            <a:ext cx="2714676" cy="21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C69B"/>
              </a:clrFrom>
              <a:clrTo>
                <a:srgbClr val="F7C69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7" name="Объект 3"/>
          <p:cNvSpPr txBox="1"/>
          <p:nvPr/>
        </p:nvSpPr>
        <p:spPr>
          <a:xfrm>
            <a:off x="323528" y="750715"/>
            <a:ext cx="8820472" cy="610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114" name="AutoShape 2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0116" name="AutoShape 4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0136" name="Picture 24" descr="Золотой колокольчик звона Дети забавляются Желтый металлический дверной  звонок, звучно колокольчик Рождественские украшения Иллюстрация вектора -  иллюстрации насчитывающей плоско, иллюстрация: 2006913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500" t="5310" b="12389"/>
          <a:stretch>
            <a:fillRect/>
          </a:stretch>
        </p:blipFill>
        <p:spPr bwMode="auto">
          <a:xfrm>
            <a:off x="6858016" y="3714752"/>
            <a:ext cx="1928826" cy="2360309"/>
          </a:xfrm>
          <a:prstGeom prst="rect">
            <a:avLst/>
          </a:prstGeom>
          <a:noFill/>
        </p:spPr>
      </p:pic>
      <p:pic>
        <p:nvPicPr>
          <p:cNvPr id="90138" name="Picture 26" descr="Елочные игрушки сосульки в Украине. Цены на Елочные игрушки сосульки на  Prom.u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39130" r="34783"/>
          <a:stretch>
            <a:fillRect/>
          </a:stretch>
        </p:blipFill>
        <p:spPr bwMode="auto">
          <a:xfrm>
            <a:off x="4572000" y="2476469"/>
            <a:ext cx="1143008" cy="4381531"/>
          </a:xfrm>
          <a:prstGeom prst="rect">
            <a:avLst/>
          </a:prstGeom>
          <a:noFill/>
        </p:spPr>
      </p:pic>
      <p:sp>
        <p:nvSpPr>
          <p:cNvPr id="90142" name="AutoShape 30" descr="Елочная игрушка «Звезда красная» Mostowski &amp; Komozja — купить в  интернет-магазин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0144" name="AutoShape 32" descr="Елочная игрушка «Звезда красная» Mostowski &amp; Komozja — купить в  интернет-магазин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0146" name="AutoShape 34" descr="Елочная игрушка «Звезда красная» Mostowski &amp; Komozja — купить в  интернет-магазин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0150" name="Picture 38" descr="Новогодние шары на белом фоне (64 фото) - красивые картинки и HD фото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071538" y="857232"/>
            <a:ext cx="3510681" cy="4294162"/>
          </a:xfrm>
          <a:prstGeom prst="rect">
            <a:avLst/>
          </a:prstGeom>
          <a:noFill/>
        </p:spPr>
      </p:pic>
      <p:sp>
        <p:nvSpPr>
          <p:cNvPr id="90154" name="AutoShape 42" descr="Снежинка картинки, стоковые фото Снежинк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0156" name="AutoShape 44" descr="Снежинка картинки, стоковые фото Снежинк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0158" name="AutoShape 46" descr="Снежинка картинки, стоковые фото Снежинк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0160" name="Picture 48" descr="голубая снежинка иллюстрация штока. иллюстрации насчитывающей икона -  4674026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43570" y="1000108"/>
            <a:ext cx="2357430" cy="235743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85720" y="428604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mtClean="0"/>
              <a:t>Ответ ребенка: «Лишняя снежинка. Все предметы желтые, а снежинка голубая » (клик).</a:t>
            </a:r>
          </a:p>
        </p:txBody>
      </p:sp>
      <p:pic>
        <p:nvPicPr>
          <p:cNvPr id="18" name="Picture 10" descr="Маша и медвед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7620" t="5847" r="3880" b="4229"/>
          <a:stretch>
            <a:fillRect/>
          </a:stretch>
        </p:blipFill>
        <p:spPr bwMode="auto">
          <a:xfrm>
            <a:off x="0" y="4500570"/>
            <a:ext cx="2714676" cy="21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C69B"/>
              </a:clrFrom>
              <a:clrTo>
                <a:srgbClr val="F7C69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7" name="Объект 3"/>
          <p:cNvSpPr txBox="1"/>
          <p:nvPr/>
        </p:nvSpPr>
        <p:spPr>
          <a:xfrm>
            <a:off x="323528" y="750715"/>
            <a:ext cx="8820472" cy="610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smtClean="0">
                <a:solidFill>
                  <a:schemeClr val="tx1"/>
                </a:solidFill>
              </a:rPr>
              <a:t>Ответ ребенка: «Все шары маленькие, а один большой. Он лишний. » (клик).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114" name="AutoShape 2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0116" name="AutoShape 4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6258" name="Picture 2" descr="Заметки писаки 2.0: Клипарт: елочные шары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72" y="1785926"/>
            <a:ext cx="2143125" cy="2143125"/>
          </a:xfrm>
          <a:prstGeom prst="rect">
            <a:avLst/>
          </a:prstGeom>
          <a:noFill/>
        </p:spPr>
      </p:pic>
      <p:pic>
        <p:nvPicPr>
          <p:cNvPr id="96260" name="Picture 4" descr="Клипарт новогодний. Шары, еловые веточки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786050" y="4071942"/>
            <a:ext cx="1818868" cy="2257662"/>
          </a:xfrm>
          <a:prstGeom prst="rect">
            <a:avLst/>
          </a:prstGeom>
          <a:noFill/>
        </p:spPr>
      </p:pic>
      <p:pic>
        <p:nvPicPr>
          <p:cNvPr id="96262" name="Picture 6" descr="Новогодние украшения на прозрачном фоне 14 » Шапки сайтов jpg бесплатно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29190" y="1071546"/>
            <a:ext cx="2892778" cy="3643338"/>
          </a:xfrm>
          <a:prstGeom prst="rect">
            <a:avLst/>
          </a:prstGeom>
          <a:noFill/>
        </p:spPr>
      </p:pic>
      <p:pic>
        <p:nvPicPr>
          <p:cNvPr id="96264" name="Picture 8" descr="Новогодние анимашки для блогов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15140" y="4429132"/>
            <a:ext cx="2143125" cy="2143125"/>
          </a:xfrm>
          <a:prstGeom prst="rect">
            <a:avLst/>
          </a:prstGeom>
          <a:noFill/>
        </p:spPr>
      </p:pic>
      <p:pic>
        <p:nvPicPr>
          <p:cNvPr id="11" name="Picture 10" descr="Маша и медвед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7620" t="5847" r="3880" b="4229"/>
          <a:stretch>
            <a:fillRect/>
          </a:stretch>
        </p:blipFill>
        <p:spPr bwMode="auto">
          <a:xfrm>
            <a:off x="0" y="4500570"/>
            <a:ext cx="2714676" cy="21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C69B"/>
              </a:clrFrom>
              <a:clrTo>
                <a:srgbClr val="F7C69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7" name="Объект 3"/>
          <p:cNvSpPr txBox="1"/>
          <p:nvPr/>
        </p:nvSpPr>
        <p:spPr>
          <a:xfrm>
            <a:off x="323528" y="750715"/>
            <a:ext cx="8820472" cy="610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smtClean="0">
                <a:solidFill>
                  <a:schemeClr val="tx1"/>
                </a:solidFill>
              </a:rPr>
              <a:t>Ответ ребенка: « Шар, гриб и шишка – это елочные игрушки, а юла – нет. Лишняя юла.» (клик).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114" name="AutoShape 2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0116" name="AutoShape 4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Picture 10" descr="Маша и медвед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7620" t="5847" r="3880" b="4229"/>
          <a:stretch>
            <a:fillRect/>
          </a:stretch>
        </p:blipFill>
        <p:spPr bwMode="auto">
          <a:xfrm>
            <a:off x="0" y="4500570"/>
            <a:ext cx="2714676" cy="21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Ёлочная игрушка | Day R Wiki | Fandom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57950" y="1785926"/>
            <a:ext cx="2786050" cy="2736884"/>
          </a:xfrm>
          <a:prstGeom prst="rect">
            <a:avLst/>
          </a:prstGeom>
          <a:noFill/>
        </p:spPr>
      </p:pic>
      <p:pic>
        <p:nvPicPr>
          <p:cNvPr id="16" name="Picture 14" descr="Консультация для родителей «История возникновения новогодней игрушки»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214942" y="4077710"/>
            <a:ext cx="1714512" cy="2780290"/>
          </a:xfrm>
          <a:prstGeom prst="rect">
            <a:avLst/>
          </a:prstGeom>
          <a:noFill/>
        </p:spPr>
      </p:pic>
      <p:pic>
        <p:nvPicPr>
          <p:cNvPr id="17" name="Picture 2" descr="Юла картинка для детей раскраска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571604" y="2285992"/>
            <a:ext cx="2011694" cy="2286016"/>
          </a:xfrm>
          <a:prstGeom prst="rect">
            <a:avLst/>
          </a:prstGeom>
          <a:noFill/>
        </p:spPr>
      </p:pic>
      <p:pic>
        <p:nvPicPr>
          <p:cNvPr id="18" name="Picture 12" descr="золото - Все шаблоны - Создать мем - Meme-arsenal.co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14744" y="1500174"/>
            <a:ext cx="2551765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8" descr="Смайлики картинки гиф анимации: Маша из мультика маша и медведи делает  комок из снега скачать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BACDDF"/>
              </a:clrFrom>
              <a:clrTo>
                <a:srgbClr val="BACDD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4429132"/>
            <a:ext cx="2428868" cy="24288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smtClean="0"/>
          </a:p>
          <a:p>
            <a:pPr algn="just"/>
            <a:endParaRPr lang="ru-RU" sz="1400" smtClean="0"/>
          </a:p>
          <a:p>
            <a:pPr algn="just"/>
            <a:endParaRPr lang="ru-RU" sz="1400" smtClean="0"/>
          </a:p>
          <a:p>
            <a:pPr algn="just"/>
            <a:endParaRPr lang="ru-RU" sz="1400" smtClean="0"/>
          </a:p>
          <a:p>
            <a:pPr algn="just"/>
            <a:r>
              <a:rPr lang="ru-RU" sz="1200" smtClean="0"/>
              <a:t>Решили Маша и Медведь сделать сюрприз для Деда Мороза и Снегурочки. Стали лепить для них снеговика. </a:t>
            </a:r>
          </a:p>
          <a:p>
            <a:pPr algn="just"/>
            <a:r>
              <a:rPr lang="ru-RU" sz="1200" smtClean="0"/>
              <a:t>-Расскажи какой ком слепил Мишка? Ответ ребенка: «Мишка слепил большой ком». (клик)</a:t>
            </a:r>
          </a:p>
          <a:p>
            <a:pPr algn="just"/>
            <a:r>
              <a:rPr lang="ru-RU" sz="1200" smtClean="0"/>
              <a:t>-Какой ком надо слепить потом?</a:t>
            </a:r>
          </a:p>
          <a:p>
            <a:pPr algn="just"/>
            <a:r>
              <a:rPr lang="ru-RU" sz="1200" smtClean="0"/>
              <a:t> Ответ ребенка: «Потом надо слепить </a:t>
            </a:r>
          </a:p>
          <a:p>
            <a:pPr algn="just"/>
            <a:r>
              <a:rPr lang="ru-RU" sz="1200" smtClean="0"/>
              <a:t>средний ком».</a:t>
            </a:r>
          </a:p>
          <a:p>
            <a:pPr algn="just"/>
            <a:r>
              <a:rPr lang="ru-RU" sz="1200" smtClean="0"/>
              <a:t>-Куда надо положить средний ком? </a:t>
            </a:r>
          </a:p>
          <a:p>
            <a:pPr algn="just"/>
            <a:r>
              <a:rPr lang="ru-RU" sz="1200" smtClean="0"/>
              <a:t>Ответ ребенка :« Средний ком надо</a:t>
            </a:r>
          </a:p>
          <a:p>
            <a:pPr algn="just"/>
            <a:r>
              <a:rPr lang="ru-RU" sz="1200" smtClean="0"/>
              <a:t> положить на большой ком». (клик)</a:t>
            </a:r>
          </a:p>
          <a:p>
            <a:pPr algn="just"/>
            <a:r>
              <a:rPr lang="ru-RU" sz="1200" smtClean="0"/>
              <a:t>-Какой ком слепила Маша и куда его</a:t>
            </a:r>
          </a:p>
          <a:p>
            <a:pPr algn="just"/>
            <a:r>
              <a:rPr lang="ru-RU" sz="1200" smtClean="0"/>
              <a:t> положила?</a:t>
            </a:r>
          </a:p>
          <a:p>
            <a:pPr algn="just"/>
            <a:r>
              <a:rPr lang="ru-RU" sz="1200" smtClean="0"/>
              <a:t> Ответ ребенка: «Маша слепила </a:t>
            </a:r>
          </a:p>
          <a:p>
            <a:pPr algn="just"/>
            <a:r>
              <a:rPr lang="ru-RU" sz="1200" smtClean="0"/>
              <a:t>маленький ком и положила его на средний ком».(клик)</a:t>
            </a:r>
          </a:p>
        </p:txBody>
      </p:sp>
      <p:pic>
        <p:nvPicPr>
          <p:cNvPr id="3076" name="Picture 4" descr="Снежный ком иллюстрация штока. иллюстрации насчитывающей игра - 3534229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4500562" y="3357562"/>
            <a:ext cx="2819416" cy="2819416"/>
          </a:xfrm>
          <a:prstGeom prst="rect">
            <a:avLst/>
          </a:prstGeom>
          <a:noFill/>
        </p:spPr>
      </p:pic>
      <p:pic>
        <p:nvPicPr>
          <p:cNvPr id="3074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34393" y="2628564"/>
            <a:ext cx="4409607" cy="422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Снежный ком иллюстрация штока. иллюстрации насчитывающей игра - 3534229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2714612" y="1000108"/>
            <a:ext cx="2247912" cy="2247912"/>
          </a:xfrm>
          <a:prstGeom prst="rect">
            <a:avLst/>
          </a:prstGeom>
          <a:noFill/>
        </p:spPr>
      </p:pic>
      <p:pic>
        <p:nvPicPr>
          <p:cNvPr id="9" name="Picture 4" descr="Снежный ком иллюстрация штока. иллюстрации насчитывающей игра - 3534229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 bwMode="auto">
          <a:xfrm>
            <a:off x="285720" y="3143248"/>
            <a:ext cx="1462094" cy="14620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2"/>
          <p:cNvSpPr txBox="1"/>
          <p:nvPr/>
        </p:nvSpPr>
        <p:spPr>
          <a:xfrm>
            <a:off x="1367644" y="116632"/>
            <a:ext cx="6408712" cy="38341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mtClean="0"/>
              <a:t>«Слепи снеговика»</a:t>
            </a:r>
            <a:endParaRPr lang="ru-RU" sz="1800" b="1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0004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smtClean="0">
                <a:solidFill>
                  <a:srgbClr val="C00000"/>
                </a:solidFill>
              </a:rPr>
              <a:t>Цель: совершенствовать умение отвечать на вопросы полным предложением.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02454 C -0.06093 -0.02593 -0.09982 -0.02708 -0.13941 -0.02269 C -0.14079 -0.02153 -0.14201 -0.01968 -0.14357 -0.01898 C -0.14583 -0.01783 -0.14843 -0.01852 -0.15052 -0.01713 C -0.15225 -0.01597 -0.15312 -0.0132 -0.15468 -0.01158 C -0.16024 -0.00533 -0.16527 0.00162 -0.17135 0.00694 C -0.17222 0.0088 -0.17309 0.01088 -0.17413 0.0125 C -0.17534 0.01458 -0.17708 0.01597 -0.17829 0.01805 C -0.17951 0.02037 -0.17968 0.02361 -0.18107 0.02546 C -0.18211 0.02685 -0.18385 0.02662 -0.18524 0.02731 C -0.18941 0.03287 -0.19357 0.03842 -0.19774 0.04398 C -0.19913 0.04583 -0.20191 0.04954 -0.20191 0.04977 C -0.20451 0.06366 -0.21232 0.07546 -0.21718 0.08842 C -0.21666 0.09467 -0.21718 0.10116 -0.21579 0.10694 C -0.21527 0.10903 -0.21163 0.11065 -0.21163 0.11088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394 L 0.01771 0.35047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2338 C 0.01181 -0.02431 0.0132 -0.02523 0.01424 -0.02616 C 0.01476 -0.02685 0.01459 -0.02755 0.01598 -0.02801 C 0.01702 -0.02847 0.01927 -0.02847 0.02101 -0.02871 C 0.02292 -0.02917 0.02448 -0.02963 0.02605 -0.03009 C 0.03351 -0.03426 0.04914 -0.03773 0.06164 -0.03982 C 0.06719 -0.04074 0.06771 -0.04028 0.07361 -0.04167 C 0.07969 -0.04352 0.08177 -0.0463 0.08716 -0.04815 C 0.09046 -0.05232 0.0875 -0.04977 0.1007 -0.05486 C 0.11059 -0.05857 0.11927 -0.06273 0.12952 -0.06644 C 0.13334 -0.06806 0.13681 -0.07199 0.14306 -0.07246 C 0.15157 -0.07292 0.1599 -0.07292 0.16858 -0.07292 C 0.18125 -0.07477 0.19254 -0.0757 0.20591 -0.07639 C 0.22344 -0.07963 0.24011 -0.08264 0.26007 -0.08403 C 0.26736 -0.08449 0.27518 -0.08658 0.28212 -0.08658 C 0.29341 -0.08658 0.30486 -0.08658 0.31632 -0.08658" pathEditMode="relative" rAng="0" ptsTypes="fffff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Заголовок 2"/>
          <p:cNvSpPr txBox="1"/>
          <p:nvPr/>
        </p:nvSpPr>
        <p:spPr>
          <a:xfrm>
            <a:off x="1367644" y="116632"/>
            <a:ext cx="6408712" cy="63408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/>
              <a:t>«Жадина»</a:t>
            </a:r>
            <a:endParaRPr lang="ru-RU" b="1"/>
          </a:p>
        </p:txBody>
      </p:sp>
      <p:sp>
        <p:nvSpPr>
          <p:cNvPr id="7" name="Объект 3"/>
          <p:cNvSpPr txBox="1"/>
          <p:nvPr/>
        </p:nvSpPr>
        <p:spPr>
          <a:xfrm>
            <a:off x="0" y="750715"/>
            <a:ext cx="9144000" cy="610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smtClean="0">
                <a:solidFill>
                  <a:srgbClr val="C00000"/>
                </a:solidFill>
              </a:rPr>
              <a:t>Цель: совершенствовать умение согласовывать местоимения «мой», «моя», «мое», «мои» с существительными.</a:t>
            </a:r>
          </a:p>
          <a:p>
            <a:pPr algn="l"/>
            <a:r>
              <a:rPr lang="ru-RU" sz="1400" smtClean="0">
                <a:solidFill>
                  <a:schemeClr val="tx1"/>
                </a:solidFill>
                <a:latin typeface="+mj-lt"/>
              </a:rPr>
              <a:t>Славного снеговика слепили Маша и Миша ( клик). Только очень жадным оказался Снеговик. Он говорил : «Это </a:t>
            </a:r>
            <a:r>
              <a:rPr lang="ru-RU" sz="1400" b="1" u="sng" smtClean="0">
                <a:solidFill>
                  <a:schemeClr val="tx1"/>
                </a:solidFill>
                <a:latin typeface="+mj-lt"/>
              </a:rPr>
              <a:t>моя</a:t>
            </a:r>
            <a:r>
              <a:rPr lang="ru-RU" sz="14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smtClean="0">
                <a:solidFill>
                  <a:schemeClr val="tx1"/>
                </a:solidFill>
                <a:latin typeface="+mj-lt"/>
              </a:rPr>
              <a:t>машинка!»(клик). </a:t>
            </a:r>
          </a:p>
          <a:p>
            <a:pPr algn="l"/>
            <a:r>
              <a:rPr lang="ru-RU" sz="1400" smtClean="0">
                <a:solidFill>
                  <a:schemeClr val="tx1"/>
                </a:solidFill>
                <a:latin typeface="+mj-lt"/>
              </a:rPr>
              <a:t>А как он говорил про пирамидку? (Ответ ребенка: «</a:t>
            </a:r>
            <a:r>
              <a:rPr lang="ru-RU" sz="1400" b="1" u="sng" smtClean="0">
                <a:solidFill>
                  <a:schemeClr val="tx1"/>
                </a:solidFill>
                <a:latin typeface="+mj-lt"/>
              </a:rPr>
              <a:t>Моя</a:t>
            </a:r>
            <a:r>
              <a:rPr lang="ru-RU" sz="1400" smtClean="0">
                <a:solidFill>
                  <a:schemeClr val="tx1"/>
                </a:solidFill>
                <a:latin typeface="+mj-lt"/>
              </a:rPr>
              <a:t> пирамидка»), самолет </a:t>
            </a:r>
            <a:r>
              <a:rPr lang="ru-RU" sz="1400" u="sng" smtClean="0">
                <a:solidFill>
                  <a:schemeClr val="tx1"/>
                </a:solidFill>
                <a:latin typeface="+mj-lt"/>
              </a:rPr>
              <a:t>( </a:t>
            </a:r>
            <a:r>
              <a:rPr lang="ru-RU" sz="1400" b="1" u="sng" smtClean="0">
                <a:solidFill>
                  <a:schemeClr val="tx1"/>
                </a:solidFill>
                <a:latin typeface="+mj-lt"/>
              </a:rPr>
              <a:t>мой</a:t>
            </a:r>
            <a:r>
              <a:rPr lang="ru-RU" sz="1400" u="sng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smtClean="0">
                <a:solidFill>
                  <a:schemeClr val="tx1"/>
                </a:solidFill>
                <a:latin typeface="+mj-lt"/>
              </a:rPr>
              <a:t>самолет), ведро (</a:t>
            </a:r>
            <a:r>
              <a:rPr lang="ru-RU" sz="1400" b="1" u="sng" smtClean="0">
                <a:solidFill>
                  <a:schemeClr val="tx1"/>
                </a:solidFill>
                <a:latin typeface="+mj-lt"/>
              </a:rPr>
              <a:t>мое</a:t>
            </a:r>
            <a:r>
              <a:rPr lang="ru-RU" sz="1400" smtClean="0">
                <a:solidFill>
                  <a:schemeClr val="tx1"/>
                </a:solidFill>
                <a:latin typeface="+mj-lt"/>
              </a:rPr>
              <a:t> ведро), кубики (</a:t>
            </a:r>
            <a:r>
              <a:rPr lang="ru-RU" sz="1400" b="1" u="sng" smtClean="0">
                <a:solidFill>
                  <a:schemeClr val="tx1"/>
                </a:solidFill>
                <a:latin typeface="+mj-lt"/>
              </a:rPr>
              <a:t>мои</a:t>
            </a:r>
            <a:r>
              <a:rPr lang="ru-RU" sz="1400" smtClean="0">
                <a:solidFill>
                  <a:schemeClr val="tx1"/>
                </a:solidFill>
                <a:latin typeface="+mj-lt"/>
              </a:rPr>
              <a:t> кубики).</a:t>
            </a:r>
            <a:endParaRPr lang="ru-RU" sz="140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114" name="AutoShape 2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0116" name="AutoShape 4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2" name="Picture 10" descr="Маша и медвед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8902" t="6813" r="23444" b="4623"/>
          <a:stretch>
            <a:fillRect/>
          </a:stretch>
        </p:blipFill>
        <p:spPr bwMode="auto">
          <a:xfrm>
            <a:off x="142844" y="2143116"/>
            <a:ext cx="2714644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1785926"/>
            <a:ext cx="2394874" cy="2537688"/>
          </a:xfrm>
          <a:prstGeom prst="rect">
            <a:avLst/>
          </a:prstGeom>
        </p:spPr>
      </p:pic>
      <p:pic>
        <p:nvPicPr>
          <p:cNvPr id="7170" name="Picture 2" descr="Игрушки на прозрачном фоне - картинка для детей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8596" y="5643530"/>
            <a:ext cx="745727" cy="1214470"/>
          </a:xfrm>
          <a:prstGeom prst="rect">
            <a:avLst/>
          </a:prstGeom>
          <a:noFill/>
        </p:spPr>
      </p:pic>
      <p:pic>
        <p:nvPicPr>
          <p:cNvPr id="7172" name="Picture 4" descr="Детские машинки на прозрачном фоне 14 png » Шапки сайтов jpg бесплатно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928794" y="5751703"/>
            <a:ext cx="1461530" cy="1106297"/>
          </a:xfrm>
          <a:prstGeom prst="rect">
            <a:avLst/>
          </a:prstGeom>
          <a:noFill/>
        </p:spPr>
      </p:pic>
      <p:pic>
        <p:nvPicPr>
          <p:cNvPr id="7176" name="Picture 8" descr="Идеи на тему «Іграшки» (18) в 2022 г | транспорт, детские картинки, детские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143372" y="5718141"/>
            <a:ext cx="857256" cy="894750"/>
          </a:xfrm>
          <a:prstGeom prst="rect">
            <a:avLst/>
          </a:prstGeom>
          <a:noFill/>
        </p:spPr>
      </p:pic>
      <p:pic>
        <p:nvPicPr>
          <p:cNvPr id="7178" name="Picture 10" descr="Вы тоже считаете, что игры стали слишком казуальными ? / Игры / картинки,  гифки, прикольные комиксы, интересные статьи по теме.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43570" y="5267327"/>
            <a:ext cx="2067067" cy="1590673"/>
          </a:xfrm>
          <a:prstGeom prst="rect">
            <a:avLst/>
          </a:prstGeom>
          <a:noFill/>
        </p:spPr>
      </p:pic>
      <p:pic>
        <p:nvPicPr>
          <p:cNvPr id="7180" name="Picture 12" descr="детские игрушки пляжная игрушка желтая лопата синее ведерко, ведро клипарт,  ребенок играет с песком, пляжная игрушка иллюстрация PNG картинки и пнг PSD  рисунок … | Пляжные игрушки, Детские игрушки, Ведро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71736" y="3571876"/>
            <a:ext cx="1785950" cy="17859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5.55556E-06 C 0.25746 -0.10601 0.5151 -0.21203 0.61111 -0.24629 C 0.70711 -0.28055 0.58246 -0.20902 0.57638 -0.20555 C 0.57031 -0.20208 0.57257 -0.21411 0.575 -0.22592" pathEditMode="relative" ptsTypes="aaaA">
                                      <p:cBhvr>
                                        <p:cTn id="1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3.46945E-18 C 0.0908 -0.00115 0.12379 0.00232 0.19306 -0.00926 C 0.20278 -0.01365 0.19115 -0.00879 0.20973 -0.01296 C 0.22674 -0.01666 0.24462 -0.02407 0.26112 -0.03148 C 0.28091 -0.04028 0.26285 -0.02847 0.27639 -0.03518 C 0.28125 -0.03773 0.28716 -0.04259 0.29167 -0.04629 C 0.29931 -0.05254 0.30382 -0.06342 0.30973 -0.07222 C 0.31789 -0.08426 0.32709 -0.09467 0.33473 -0.1074 C 0.34184 -0.11944 0.3448 -0.13356 0.35556 -0.14074 C 0.36059 -0.15416 0.35539 -0.14328 0.3625 -0.15185 C 0.36598 -0.15602 0.37223 -0.16481 0.37223 -0.16481 C 0.37466 -0.17453 0.37188 -0.1669 0.37778 -0.17407 C 0.38438 -0.18217 0.39219 -0.19143 0.39862 -0.2 C 0.40018 -0.20208 0.40087 -0.20555 0.40278 -0.2074 C 0.40434 -0.20879 0.40643 -0.20856 0.40834 -0.20926 C 0.40921 -0.2118 0.41007 -0.21435 0.41112 -0.21666 C 0.41233 -0.21921 0.41407 -0.22129 0.41528 -0.22407 C 0.41598 -0.22569 0.4158 -0.22801 0.41667 -0.22963 C 0.4198 -0.23588 0.42396 -0.24097 0.42639 -0.24815 C 0.43212 -0.26528 0.42622 -0.25347 0.43195 -0.26666 C 0.43525 -0.27453 0.4382 -0.27592 0.44028 -0.28703 C 0.44341 -0.30393 0.44098 -0.29768 0.44584 -0.3074 C 0.45 -0.32916 0.46424 -0.34004 0.47362 -0.3574 C 0.47987 -0.36898 0.48681 -0.38611 0.49723 -0.39074 C 0.50695 -0.4037 0.51494 -0.41759 0.52362 -0.43148 C 0.52726 -0.43727 0.53056 -0.44514 0.53473 -0.45 C 0.54028 -0.45648 0.5474 -0.46018 0.55278 -0.46666 C 0.55938 -0.47453 0.56546 -0.4831 0.57223 -0.49074 C 0.57813 -0.49745 0.58924 -0.50301 0.59584 -0.5074 C 0.59983 -0.51018 0.60417 -0.51458 0.60834 -0.51666 C 0.62188 -0.52315 0.62969 -0.52037 0.64584 -0.52037" pathEditMode="relative" ptsTypes="ffffffffffffffffffffffffffffffA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8 0.01019 C -0.03142 -0.01041 -0.02795 0.00162 -0.02795 -0.04351 C -0.02795 -0.07245 -0.02969 -0.10717 -0.0224 -0.13611 C -0.02135 -0.14027 -0.02153 -0.14537 -0.01962 -0.14907 C -0.01684 -0.15393 -0.01198 -0.15648 -0.0099 -0.16203 C -0.00625 -0.17176 0.00295 -0.18078 0.01094 -0.18426 C 0.01597 -0.18356 0.02118 -0.18333 0.02622 -0.1824 C 0.03177 -0.18125 0.02934 -0.17986 0.03455 -0.17685 C 0.04045 -0.17338 0.04774 -0.16921 0.05399 -0.16759 C 0.05816 -0.16388 0.06233 -0.16203 0.06649 -0.15833 C 0.08368 -0.15902 0.10069 -0.15926 0.11788 -0.16018 C 0.12205 -0.16041 0.12656 -0.15995 0.13038 -0.16203 C 0.13403 -0.16412 0.13542 -0.17013 0.13872 -0.17314 C 0.1401 -0.18287 0.14444 -0.18773 0.14566 -0.19722 C 0.14722 -0.20949 0.14688 -0.22245 0.14983 -0.23426 C 0.15069 -0.24814 0.15069 -0.26342 0.15399 -0.27685 C 0.15573 -0.30463 0.15903 -0.32847 0.18177 -0.33611 C 0.19375 -0.33541 0.2059 -0.33634 0.21788 -0.33426 C 0.21806 -0.33426 0.23021 -0.32407 0.23177 -0.32314 C 0.23733 -0.3199 0.24392 -0.31782 0.24983 -0.31574 C 0.26927 -0.31643 0.28872 -0.31643 0.30816 -0.31759 C 0.3158 -0.31805 0.32222 -0.32546 0.32899 -0.3287 C 0.33177 -0.33009 0.33733 -0.3324 0.33733 -0.33217 C 0.33906 -0.33588 0.33976 -0.34004 0.34149 -0.34351 C 0.34635 -0.35301 0.34757 -0.34537 0.35122 -0.36018 C 0.35243 -0.36527 0.3526 -0.36713 0.35538 -0.37129 C 0.36215 -0.38125 0.36632 -0.38703 0.37205 -0.39722 C 0.37344 -0.40277 0.37378 -0.40902 0.37622 -0.41388 C 0.37813 -0.41759 0.37986 -0.42129 0.38177 -0.425 C 0.38264 -0.42685 0.38455 -0.43055 0.38455 -0.43032 C 0.38733 -0.44537 0.38385 -0.43078 0.3901 -0.44537 C 0.3908 -0.44699 0.39063 -0.44953 0.39149 -0.45092 C 0.39549 -0.4574 0.40156 -0.46226 0.40538 -0.46944 C 0.41024 -0.4787 0.41372 -0.48657 0.42066 -0.49351 C 0.42361 -0.50162 0.42622 -0.50694 0.43177 -0.51203 C 0.43385 -0.51597 0.4401 -0.52222 0.4401 -0.525" pathEditMode="relative" rAng="0" ptsTypes="fffffffffffffffffffffffffffffffffffA">
                                      <p:cBhvr>
                                        <p:cTn id="1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4.07407E-06 C 0.00729 -0.02662 -0.0158 -0.08172 0.01771 -0.10301 C 0.01927 -0.10533 0.01979 -0.10811 0.02135 -0.11019 C 0.02396 -0.11297 0.02743 -0.11459 0.03003 -0.11713 C 0.03194 -0.12223 0.03576 -0.12199 0.04115 -0.12408 C 0.04462 -0.12547 0.04844 -0.12639 0.05208 -0.12755 C 0.05851 -0.12963 0.05538 -0.12963 0.06076 -0.13241 C 0.06615 -0.13496 0.07205 -0.13681 0.07795 -0.1382 C 0.0901 -0.14584 0.10278 -0.14584 0.11719 -0.14746 C 0.13194 -0.15232 0.1474 -0.14931 0.16267 -0.14862 C 0.17014 -0.14723 0.17743 -0.14584 0.18472 -0.14399 C 0.19444 -0.14491 0.2026 -0.14653 0.21181 -0.14862 C 0.21302 -0.14954 0.21406 -0.15047 0.21545 -0.15116 C 0.21788 -0.15209 0.22292 -0.15348 0.22292 -0.15324 C 0.22691 -0.15718 0.23056 -0.16505 0.23385 -0.16737 C 0.23924 -0.1713 0.23889 -0.16899 0.23889 -0.17199" pathEditMode="relative" rAng="0" ptsTypes="fffffffffffffffA">
                                      <p:cBhvr>
                                        <p:cTn id="23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9 0.03449 C -0.06215 0.02384 -0.0658 0.0162 -0.06893 0.00671 C -0.07083 0.00092 -0.0717 -0.00996 -0.07448 -0.01551 C -0.08108 -0.02871 -0.08333 -0.04074 -0.08559 -0.05625 C -0.08438 -0.14468 -0.08854 -0.12732 -0.08004 -0.17292 C -0.07847 -0.18102 -0.07813 -0.19352 -0.07448 -0.2007 C -0.06545 -0.21875 -0.0533 -0.22662 -0.03698 -0.22662" pathEditMode="relative" rAng="0" ptsTypes="ffffffA">
                                      <p:cBhvr>
                                        <p:cTn id="27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Заголовок 2"/>
          <p:cNvSpPr txBox="1"/>
          <p:nvPr/>
        </p:nvSpPr>
        <p:spPr>
          <a:xfrm>
            <a:off x="1367644" y="116632"/>
            <a:ext cx="6408712" cy="63408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/>
              <a:t>«Посчитай»</a:t>
            </a:r>
            <a:endParaRPr lang="ru-RU" b="1"/>
          </a:p>
        </p:txBody>
      </p:sp>
      <p:sp>
        <p:nvSpPr>
          <p:cNvPr id="7" name="Объект 3"/>
          <p:cNvSpPr txBox="1"/>
          <p:nvPr/>
        </p:nvSpPr>
        <p:spPr>
          <a:xfrm>
            <a:off x="0" y="750715"/>
            <a:ext cx="9144000" cy="610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ru-RU" sz="1600" b="1" i="1" smtClean="0">
                <a:solidFill>
                  <a:srgbClr val="C00000"/>
                </a:solidFill>
              </a:rPr>
              <a:t>Цель:</a:t>
            </a:r>
            <a:r>
              <a:rPr lang="ru-RU" sz="1600" i="1" smtClean="0">
                <a:solidFill>
                  <a:srgbClr val="C00000"/>
                </a:solidFill>
              </a:rPr>
              <a:t> Упражнять в согласовании существительных с числительными 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1600" smtClean="0">
                <a:solidFill>
                  <a:schemeClr val="tx1"/>
                </a:solidFill>
                <a:latin typeface="+mj-lt"/>
              </a:rPr>
              <a:t>Посчитай игрушки и скажи, сколько самолетов у Маши, а сколько у снеговика?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1600" smtClean="0">
                <a:solidFill>
                  <a:schemeClr val="tx1"/>
                </a:solidFill>
                <a:latin typeface="+mj-lt"/>
              </a:rPr>
              <a:t>Ответ ребенка: «У Маши один самолет. У Снеговика 5 самолетов»</a:t>
            </a:r>
          </a:p>
        </p:txBody>
      </p:sp>
      <p:sp>
        <p:nvSpPr>
          <p:cNvPr id="90114" name="AutoShape 2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0116" name="AutoShape 4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2" name="Picture 10" descr="Маша и медвед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8902" t="6813" r="23444" b="4623"/>
          <a:stretch>
            <a:fillRect/>
          </a:stretch>
        </p:blipFill>
        <p:spPr bwMode="auto">
          <a:xfrm>
            <a:off x="142844" y="2357430"/>
            <a:ext cx="2714644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2786058"/>
            <a:ext cx="2394874" cy="2537688"/>
          </a:xfrm>
          <a:prstGeom prst="rect">
            <a:avLst/>
          </a:prstGeom>
        </p:spPr>
      </p:pic>
      <p:pic>
        <p:nvPicPr>
          <p:cNvPr id="7176" name="Picture 8" descr="Идеи на тему «Іграшки» (18) в 2022 г | транспорт, детские картинки, детские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00694" y="3286124"/>
            <a:ext cx="857256" cy="894750"/>
          </a:xfrm>
          <a:prstGeom prst="rect">
            <a:avLst/>
          </a:prstGeom>
          <a:noFill/>
        </p:spPr>
      </p:pic>
      <p:pic>
        <p:nvPicPr>
          <p:cNvPr id="14" name="Picture 8" descr="Идеи на тему «Іграшки» (18) в 2022 г | транспорт, детские картинки, детские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786710" y="2928934"/>
            <a:ext cx="857256" cy="894750"/>
          </a:xfrm>
          <a:prstGeom prst="rect">
            <a:avLst/>
          </a:prstGeom>
          <a:noFill/>
        </p:spPr>
      </p:pic>
      <p:pic>
        <p:nvPicPr>
          <p:cNvPr id="15" name="Picture 8" descr="Идеи на тему «Іграшки» (18) в 2022 г | транспорт, детские картинки, детские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29190" y="4286256"/>
            <a:ext cx="857256" cy="894750"/>
          </a:xfrm>
          <a:prstGeom prst="rect">
            <a:avLst/>
          </a:prstGeom>
          <a:noFill/>
        </p:spPr>
      </p:pic>
      <p:pic>
        <p:nvPicPr>
          <p:cNvPr id="17" name="Picture 8" descr="Идеи на тему «Іграшки» (18) в 2022 г | транспорт, детские картинки, детские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00826" y="5286388"/>
            <a:ext cx="857256" cy="894750"/>
          </a:xfrm>
          <a:prstGeom prst="rect">
            <a:avLst/>
          </a:prstGeom>
          <a:noFill/>
        </p:spPr>
      </p:pic>
      <p:pic>
        <p:nvPicPr>
          <p:cNvPr id="18" name="Picture 8" descr="Идеи на тему «Іграшки» (18) в 2022 г | транспорт, детские картинки, детские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86744" y="4286256"/>
            <a:ext cx="857256" cy="894750"/>
          </a:xfrm>
          <a:prstGeom prst="rect">
            <a:avLst/>
          </a:prstGeom>
          <a:noFill/>
        </p:spPr>
      </p:pic>
      <p:pic>
        <p:nvPicPr>
          <p:cNvPr id="19" name="Picture 8" descr="Идеи на тему «Іграшки» (18) в 2022 г | транспорт, детские картинки, детские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71736" y="3929066"/>
            <a:ext cx="857256" cy="8947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7" name="Объект 3"/>
          <p:cNvSpPr txBox="1"/>
          <p:nvPr/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endParaRPr lang="ru-RU" sz="160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+mj-lt"/>
              </a:rPr>
              <a:t>Посчитай игрушки и скажи, сколько паровозов у Маши, а сколько у снеговика?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+mj-lt"/>
              </a:rPr>
              <a:t>Ответ ребенка: «У Маши один паровоз. У Снеговика 4 паровоза»</a:t>
            </a:r>
          </a:p>
        </p:txBody>
      </p:sp>
      <p:sp>
        <p:nvSpPr>
          <p:cNvPr id="90114" name="AutoShape 2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0116" name="AutoShape 4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2" name="Picture 10" descr="Маша и медвед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8902" t="6813" r="23444" b="4623"/>
          <a:stretch>
            <a:fillRect/>
          </a:stretch>
        </p:blipFill>
        <p:spPr bwMode="auto">
          <a:xfrm>
            <a:off x="0" y="1643050"/>
            <a:ext cx="2575431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5925" y="1785926"/>
            <a:ext cx="3101213" cy="3286148"/>
          </a:xfrm>
          <a:prstGeom prst="rect">
            <a:avLst/>
          </a:prstGeom>
        </p:spPr>
      </p:pic>
      <p:pic>
        <p:nvPicPr>
          <p:cNvPr id="20" name="Picture 2" descr="Паровоз клипарт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40" t="10946" r="6391" b="12433"/>
          <a:stretch>
            <a:fillRect/>
          </a:stretch>
        </p:blipFill>
        <p:spPr bwMode="auto">
          <a:xfrm>
            <a:off x="1071538" y="4143380"/>
            <a:ext cx="1500198" cy="1500198"/>
          </a:xfrm>
          <a:prstGeom prst="rect">
            <a:avLst/>
          </a:prstGeom>
          <a:noFill/>
        </p:spPr>
      </p:pic>
      <p:pic>
        <p:nvPicPr>
          <p:cNvPr id="21" name="Picture 2" descr="Паровоз клипарт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40" t="10946" r="6391" b="12433"/>
          <a:stretch>
            <a:fillRect/>
          </a:stretch>
        </p:blipFill>
        <p:spPr bwMode="auto">
          <a:xfrm>
            <a:off x="4786314" y="4572008"/>
            <a:ext cx="1500198" cy="1500198"/>
          </a:xfrm>
          <a:prstGeom prst="rect">
            <a:avLst/>
          </a:prstGeom>
          <a:noFill/>
        </p:spPr>
      </p:pic>
      <p:pic>
        <p:nvPicPr>
          <p:cNvPr id="23" name="Picture 2" descr="Паровоз клипарт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40" t="10946" r="6391" b="12433"/>
          <a:stretch>
            <a:fillRect/>
          </a:stretch>
        </p:blipFill>
        <p:spPr bwMode="auto">
          <a:xfrm>
            <a:off x="6786578" y="4929198"/>
            <a:ext cx="1500198" cy="1500198"/>
          </a:xfrm>
          <a:prstGeom prst="rect">
            <a:avLst/>
          </a:prstGeom>
          <a:noFill/>
        </p:spPr>
      </p:pic>
      <p:pic>
        <p:nvPicPr>
          <p:cNvPr id="24" name="Picture 2" descr="Паровоз клипарт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40" t="10946" r="6391" b="12433"/>
          <a:stretch>
            <a:fillRect/>
          </a:stretch>
        </p:blipFill>
        <p:spPr bwMode="auto">
          <a:xfrm>
            <a:off x="7643802" y="2357430"/>
            <a:ext cx="1500198" cy="1500198"/>
          </a:xfrm>
          <a:prstGeom prst="rect">
            <a:avLst/>
          </a:prstGeom>
          <a:noFill/>
        </p:spPr>
      </p:pic>
      <p:pic>
        <p:nvPicPr>
          <p:cNvPr id="26" name="Picture 2" descr="Паровоз клипарт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40" t="10946" r="6391" b="12433"/>
          <a:stretch>
            <a:fillRect/>
          </a:stretch>
        </p:blipFill>
        <p:spPr bwMode="auto">
          <a:xfrm>
            <a:off x="4857752" y="2786058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7" name="Объект 3"/>
          <p:cNvSpPr txBox="1"/>
          <p:nvPr/>
        </p:nvSpPr>
        <p:spPr>
          <a:xfrm>
            <a:off x="0" y="750715"/>
            <a:ext cx="9144000" cy="610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114" name="AutoShape 2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0116" name="AutoShape 4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2" name="Picture 10" descr="Маша и медвед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8902" t="6813" r="23444" b="4623"/>
          <a:stretch>
            <a:fillRect/>
          </a:stretch>
        </p:blipFill>
        <p:spPr bwMode="auto">
          <a:xfrm>
            <a:off x="142843" y="2143116"/>
            <a:ext cx="3062675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5824" y="1643050"/>
            <a:ext cx="3101212" cy="328614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4286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sz="2000" smtClean="0"/>
              <a:t>Посчитай игрушки и скажи, сколько неваляшек у Маши, а сколько у снеговика?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sz="2000" smtClean="0"/>
              <a:t>Ответ ребенка: «У Маши одна неваляшка. У Снеговика 3 неваляшки»</a:t>
            </a:r>
          </a:p>
        </p:txBody>
      </p:sp>
      <p:pic>
        <p:nvPicPr>
          <p:cNvPr id="107522" name="Picture 2" descr="Купить Неваляшка малая НАСТЕНЬКА 01647 в магазине развивающих игрушек  Детский сад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80" r="20542"/>
          <a:stretch>
            <a:fillRect/>
          </a:stretch>
        </p:blipFill>
        <p:spPr bwMode="auto">
          <a:xfrm>
            <a:off x="3000364" y="3786190"/>
            <a:ext cx="1143008" cy="1853381"/>
          </a:xfrm>
          <a:prstGeom prst="rect">
            <a:avLst/>
          </a:prstGeom>
          <a:noFill/>
        </p:spPr>
      </p:pic>
      <p:pic>
        <p:nvPicPr>
          <p:cNvPr id="21" name="Picture 2" descr="Купить Неваляшка малая НАСТЕНЬКА 01647 в магазине развивающих игрушек  Детский сад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80" r="20542"/>
          <a:stretch>
            <a:fillRect/>
          </a:stretch>
        </p:blipFill>
        <p:spPr bwMode="auto">
          <a:xfrm>
            <a:off x="5500694" y="1714488"/>
            <a:ext cx="1143008" cy="1853381"/>
          </a:xfrm>
          <a:prstGeom prst="rect">
            <a:avLst/>
          </a:prstGeom>
          <a:noFill/>
        </p:spPr>
      </p:pic>
      <p:pic>
        <p:nvPicPr>
          <p:cNvPr id="23" name="Picture 2" descr="Купить Неваляшка малая НАСТЕНЬКА 01647 в магазине развивающих игрушек  Детский сад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80" r="20542"/>
          <a:stretch>
            <a:fillRect/>
          </a:stretch>
        </p:blipFill>
        <p:spPr bwMode="auto">
          <a:xfrm>
            <a:off x="8000992" y="4429132"/>
            <a:ext cx="1143008" cy="1853381"/>
          </a:xfrm>
          <a:prstGeom prst="rect">
            <a:avLst/>
          </a:prstGeom>
          <a:noFill/>
        </p:spPr>
      </p:pic>
      <p:pic>
        <p:nvPicPr>
          <p:cNvPr id="24" name="Picture 2" descr="Купить Неваляшка малая НАСТЕНЬКА 01647 в магазине развивающих игрушек  Детский сад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80" r="20542"/>
          <a:stretch>
            <a:fillRect/>
          </a:stretch>
        </p:blipFill>
        <p:spPr bwMode="auto">
          <a:xfrm>
            <a:off x="5715008" y="4286256"/>
            <a:ext cx="1143008" cy="18533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6" y="-5928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184576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000" b="1" u="sng"/>
              <a:t>Цель</a:t>
            </a:r>
            <a:r>
              <a:rPr lang="ru-RU" sz="2000" b="1"/>
              <a:t>:</a:t>
            </a:r>
            <a:r>
              <a:rPr lang="ru-RU" sz="2000"/>
              <a:t> Преодоление общего недоразвития речи</a:t>
            </a:r>
            <a:r>
              <a:rPr lang="ru-RU" sz="2000" smtClean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ru-RU" sz="2000"/>
          </a:p>
          <a:p>
            <a:pPr>
              <a:spcBef>
                <a:spcPct val="0"/>
              </a:spcBef>
            </a:pPr>
            <a:r>
              <a:rPr lang="ru-RU" sz="2000" b="1" i="1"/>
              <a:t>Коррекционно-образовательные задачи: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000"/>
              <a:t>1. Закрепление представлений о </a:t>
            </a:r>
            <a:r>
              <a:rPr lang="ru-RU" sz="2000" smtClean="0"/>
              <a:t>праздновании Нового года;</a:t>
            </a:r>
            <a:endParaRPr lang="ru-RU" sz="2000"/>
          </a:p>
          <a:p>
            <a:pPr marL="0" indent="0">
              <a:spcBef>
                <a:spcPct val="0"/>
              </a:spcBef>
              <a:buNone/>
            </a:pPr>
            <a:r>
              <a:rPr lang="ru-RU" sz="2000"/>
              <a:t>2. Уточнение, расширение и активизация словаря по </a:t>
            </a:r>
            <a:r>
              <a:rPr lang="ru-RU" sz="2000" smtClean="0"/>
              <a:t>теме</a:t>
            </a:r>
            <a:r>
              <a:rPr lang="ru-RU" sz="2000"/>
              <a:t> </a:t>
            </a:r>
            <a:r>
              <a:rPr lang="ru-RU" sz="2000" smtClean="0"/>
              <a:t>«Новый год»;</a:t>
            </a:r>
            <a:endParaRPr lang="ru-RU" sz="2000"/>
          </a:p>
          <a:p>
            <a:pPr marL="0" indent="0">
              <a:spcBef>
                <a:spcPct val="0"/>
              </a:spcBef>
              <a:buNone/>
            </a:pPr>
            <a:r>
              <a:rPr lang="ru-RU" sz="2000"/>
              <a:t>3. Совершенствование грамматического строя </a:t>
            </a:r>
            <a:r>
              <a:rPr lang="ru-RU" sz="2000" u="sng"/>
              <a:t>речи</a:t>
            </a:r>
            <a:r>
              <a:rPr lang="ru-RU" sz="2000"/>
              <a:t>: согласование числительных с существительными </a:t>
            </a:r>
            <a:r>
              <a:rPr lang="ru-RU" sz="2000" smtClean="0"/>
              <a:t>; </a:t>
            </a:r>
            <a:r>
              <a:rPr lang="ru-RU" sz="2000"/>
              <a:t>п</a:t>
            </a:r>
            <a:r>
              <a:rPr lang="ru-RU" sz="2000" smtClean="0"/>
              <a:t>равильное употребление предлогов в речи; образование существительных с уменьшительно-ласкательными суффиксами; </a:t>
            </a:r>
            <a:r>
              <a:rPr lang="ru-RU" sz="2000" smtClean="0">
                <a:solidFill>
                  <a:srgbClr val="C00000"/>
                </a:solidFill>
              </a:rPr>
              <a:t> </a:t>
            </a:r>
            <a:r>
              <a:rPr lang="ru-RU" sz="2000" smtClean="0"/>
              <a:t>согласование местоимения «мой», «моя», «мое», «мои» с существительными ; употребление существительных </a:t>
            </a:r>
            <a:r>
              <a:rPr lang="ru-RU" sz="2000"/>
              <a:t>в форме </a:t>
            </a:r>
            <a:r>
              <a:rPr lang="ru-RU" sz="2000" smtClean="0"/>
              <a:t>единственного и множественного  </a:t>
            </a:r>
            <a:r>
              <a:rPr lang="ru-RU" sz="2000"/>
              <a:t>числа </a:t>
            </a:r>
            <a:r>
              <a:rPr lang="ru-RU" sz="2000" smtClean="0"/>
              <a:t>, обогащение словаря словами- признаками. </a:t>
            </a:r>
            <a:endParaRPr lang="ru-RU" sz="2000"/>
          </a:p>
          <a:p>
            <a:pPr marL="0" indent="0">
              <a:spcBef>
                <a:spcPct val="0"/>
              </a:spcBef>
              <a:buNone/>
            </a:pPr>
            <a:endParaRPr lang="ru-RU" sz="2000"/>
          </a:p>
          <a:p>
            <a:pPr>
              <a:spcBef>
                <a:spcPct val="0"/>
              </a:spcBef>
            </a:pPr>
            <a:r>
              <a:rPr lang="ru-RU" sz="2000" b="1" i="1"/>
              <a:t>Коррекционно-развивающие задачи: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000"/>
              <a:t>1. Развитие связной речи;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000"/>
              <a:t>2. Развитие зрительного и слухового внимания и </a:t>
            </a:r>
            <a:r>
              <a:rPr lang="ru-RU" sz="2000" smtClean="0"/>
              <a:t>памяти</a:t>
            </a:r>
            <a:r>
              <a:rPr lang="ru-RU" sz="2000"/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C69B"/>
              </a:clrFrom>
              <a:clrTo>
                <a:srgbClr val="F7C69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Заголовок 2"/>
          <p:cNvSpPr txBox="1"/>
          <p:nvPr/>
        </p:nvSpPr>
        <p:spPr>
          <a:xfrm>
            <a:off x="1367644" y="116632"/>
            <a:ext cx="6408712" cy="63408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/>
              <a:t>«Узнай предмет по описанию»</a:t>
            </a:r>
            <a:endParaRPr lang="ru-RU" b="1"/>
          </a:p>
        </p:txBody>
      </p:sp>
      <p:sp>
        <p:nvSpPr>
          <p:cNvPr id="7" name="Объект 3"/>
          <p:cNvSpPr txBox="1"/>
          <p:nvPr/>
        </p:nvSpPr>
        <p:spPr>
          <a:xfrm>
            <a:off x="0" y="750715"/>
            <a:ext cx="9144000" cy="610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smtClean="0">
                <a:solidFill>
                  <a:srgbClr val="FF0000"/>
                </a:solidFill>
              </a:rPr>
              <a:t>Цель: Развитие мышления, внимания.</a:t>
            </a:r>
            <a:endParaRPr lang="ru-RU" sz="180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114" name="AutoShape 2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0116" name="AutoShape 4" descr="Ёлочная игрушка (красный шар) в png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4" name="Picture 2" descr="МАША И МЕДВЕДЬ. Скачать или распечатать картинку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2285992"/>
            <a:ext cx="2143108" cy="2449267"/>
          </a:xfrm>
          <a:prstGeom prst="rect">
            <a:avLst/>
          </a:prstGeom>
          <a:noFill/>
        </p:spPr>
      </p:pic>
      <p:pic>
        <p:nvPicPr>
          <p:cNvPr id="1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43570" y="1428736"/>
            <a:ext cx="2000232" cy="2996278"/>
          </a:xfrm>
          <a:prstGeom prst="rect">
            <a:avLst/>
          </a:prstGeom>
          <a:noFill/>
        </p:spPr>
      </p:pic>
      <p:pic>
        <p:nvPicPr>
          <p:cNvPr id="11" name="Picture 2" descr="Дед Мороз и Снегурочка png картинки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15074" y="3742775"/>
            <a:ext cx="2738607" cy="3115225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3357562"/>
            <a:ext cx="3101212" cy="32861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1000108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smtClean="0"/>
              <a:t>Отгадай по описанию, какой предмет есть у Маши. Стеклянный, круглый, хрупкий. Его можно повесить на елку. (клик после ответа ребенка). </a:t>
            </a:r>
          </a:p>
          <a:p>
            <a:pPr>
              <a:lnSpc>
                <a:spcPct val="120000"/>
              </a:lnSpc>
            </a:pPr>
            <a:r>
              <a:rPr lang="ru-RU" sz="1400" smtClean="0"/>
              <a:t>Какой предмет есть у Миши? Зеленая, колючая, пушистая.(клик).</a:t>
            </a:r>
          </a:p>
          <a:p>
            <a:r>
              <a:rPr lang="ru-RU" sz="1400" smtClean="0"/>
              <a:t> Какой предмет есть у Снеговика?  Сладкая, вкусная, шоколадная.(клик). </a:t>
            </a:r>
          </a:p>
          <a:p>
            <a:r>
              <a:rPr lang="ru-RU" sz="1400" smtClean="0"/>
              <a:t>Что есть у Деда Мороза со Снегурочкой? Красивые, долгожданные, </a:t>
            </a:r>
          </a:p>
          <a:p>
            <a:r>
              <a:rPr lang="ru-RU" sz="1400" smtClean="0"/>
              <a:t>желанные, приятные, загадочные.</a:t>
            </a:r>
          </a:p>
          <a:p>
            <a:pPr>
              <a:lnSpc>
                <a:spcPct val="120000"/>
              </a:lnSpc>
            </a:pPr>
            <a:endParaRPr lang="ru-RU" sz="1400" smtClean="0"/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z="1400" smtClean="0"/>
          </a:p>
        </p:txBody>
      </p:sp>
      <p:pic>
        <p:nvPicPr>
          <p:cNvPr id="14" name="Picture 22" descr="Стеклянный елочный шар Злата 95 мм, Фабрика Елочк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728" y="2500306"/>
            <a:ext cx="928694" cy="928694"/>
          </a:xfrm>
          <a:prstGeom prst="rect">
            <a:avLst/>
          </a:prstGeom>
          <a:noFill/>
        </p:spPr>
      </p:pic>
      <p:pic>
        <p:nvPicPr>
          <p:cNvPr id="2052" name="Picture 4" descr="Праздничная Рождественская и Новогодняя елка в векторе » Photosop Sклад -  все для фотошоп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</a:blip>
          <a:srcRect l="54762" b="48281"/>
          <a:stretch>
            <a:fillRect/>
          </a:stretch>
        </p:blipFill>
        <p:spPr bwMode="auto">
          <a:xfrm>
            <a:off x="5857884" y="2214554"/>
            <a:ext cx="1357322" cy="2071678"/>
          </a:xfrm>
          <a:prstGeom prst="rect">
            <a:avLst/>
          </a:prstGeom>
          <a:noFill/>
        </p:spPr>
      </p:pic>
      <p:pic>
        <p:nvPicPr>
          <p:cNvPr id="2054" name="Picture 6" descr="Кондитерская фабрика ESSEN начала выпуск конфет Магия ТМ Essenk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71604" y="3286124"/>
            <a:ext cx="3429000" cy="3429000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00694" y="5583826"/>
            <a:ext cx="1761897" cy="12741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C69B"/>
              </a:clrFrom>
              <a:clrTo>
                <a:srgbClr val="F7C69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Заголовок 2"/>
          <p:cNvSpPr txBox="1"/>
          <p:nvPr/>
        </p:nvSpPr>
        <p:spPr>
          <a:xfrm>
            <a:off x="1367644" y="116632"/>
            <a:ext cx="6408712" cy="63408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/>
              <a:t>«Расскажи про Новый год»</a:t>
            </a:r>
            <a:endParaRPr lang="ru-RU" b="1"/>
          </a:p>
        </p:txBody>
      </p:sp>
      <p:sp>
        <p:nvSpPr>
          <p:cNvPr id="7" name="Объект 3"/>
          <p:cNvSpPr txBox="1"/>
          <p:nvPr/>
        </p:nvSpPr>
        <p:spPr>
          <a:xfrm>
            <a:off x="0" y="750715"/>
            <a:ext cx="9144000" cy="61072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smtClean="0">
                <a:solidFill>
                  <a:schemeClr val="tx1"/>
                </a:solidFill>
                <a:latin typeface="+mj-lt"/>
              </a:rPr>
              <a:t>Взрослый читает рассказ</a:t>
            </a:r>
            <a:r>
              <a:rPr lang="ru-RU" sz="180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1800" b="1" smtClean="0">
                <a:solidFill>
                  <a:schemeClr val="tx1"/>
                </a:solidFill>
                <a:latin typeface="+mj-lt"/>
              </a:rPr>
              <a:t>Дети запоминают.</a:t>
            </a:r>
            <a:endParaRPr lang="ru-RU" sz="1800" smtClean="0">
              <a:solidFill>
                <a:schemeClr val="tx1"/>
              </a:solidFill>
            </a:endParaRPr>
          </a:p>
          <a:p>
            <a:pPr algn="just"/>
            <a:r>
              <a:rPr lang="ru-RU" b="1" i="1" smtClean="0">
                <a:solidFill>
                  <a:schemeClr val="tx1"/>
                </a:solidFill>
              </a:rPr>
              <a:t> </a:t>
            </a:r>
            <a:r>
              <a:rPr lang="ru-RU" sz="2400" smtClean="0">
                <a:solidFill>
                  <a:schemeClr val="tx1"/>
                </a:solidFill>
              </a:rPr>
              <a:t>Наступил Новый Год.(клик) </a:t>
            </a:r>
          </a:p>
          <a:p>
            <a:pPr algn="just"/>
            <a:r>
              <a:rPr lang="ru-RU" sz="2400" smtClean="0">
                <a:solidFill>
                  <a:schemeClr val="tx1"/>
                </a:solidFill>
              </a:rPr>
              <a:t>Маша и Медведь нарядили елку.(клик) </a:t>
            </a:r>
          </a:p>
          <a:p>
            <a:pPr algn="just"/>
            <a:endParaRPr lang="ru-RU" sz="2400" smtClean="0">
              <a:solidFill>
                <a:schemeClr val="tx1"/>
              </a:solidFill>
            </a:endParaRPr>
          </a:p>
          <a:p>
            <a:pPr algn="just"/>
            <a:r>
              <a:rPr lang="ru-RU" sz="2400" smtClean="0">
                <a:solidFill>
                  <a:schemeClr val="tx1"/>
                </a:solidFill>
              </a:rPr>
              <a:t>В гости к ним пришли дед Мороз </a:t>
            </a:r>
          </a:p>
          <a:p>
            <a:pPr algn="just"/>
            <a:r>
              <a:rPr lang="ru-RU" sz="2400" smtClean="0">
                <a:solidFill>
                  <a:schemeClr val="tx1"/>
                </a:solidFill>
              </a:rPr>
              <a:t>и Снегурочка. (клик) </a:t>
            </a:r>
          </a:p>
          <a:p>
            <a:pPr algn="just"/>
            <a:endParaRPr lang="ru-RU" sz="2400" smtClean="0">
              <a:solidFill>
                <a:schemeClr val="tx1"/>
              </a:solidFill>
            </a:endParaRPr>
          </a:p>
          <a:p>
            <a:pPr algn="just"/>
            <a:r>
              <a:rPr lang="ru-RU" sz="2400" smtClean="0">
                <a:solidFill>
                  <a:schemeClr val="tx1"/>
                </a:solidFill>
              </a:rPr>
              <a:t>Вместе они веселились,</a:t>
            </a:r>
          </a:p>
          <a:p>
            <a:pPr algn="just"/>
            <a:r>
              <a:rPr lang="ru-RU" sz="2400" smtClean="0">
                <a:solidFill>
                  <a:schemeClr val="tx1"/>
                </a:solidFill>
              </a:rPr>
              <a:t> пели песни и </a:t>
            </a:r>
          </a:p>
          <a:p>
            <a:pPr algn="just"/>
            <a:r>
              <a:rPr lang="ru-RU" sz="2400" smtClean="0">
                <a:solidFill>
                  <a:schemeClr val="tx1"/>
                </a:solidFill>
              </a:rPr>
              <a:t>танцевали.(клик) </a:t>
            </a:r>
          </a:p>
          <a:p>
            <a:pPr algn="just"/>
            <a:endParaRPr lang="ru-RU" sz="2400" smtClean="0">
              <a:solidFill>
                <a:schemeClr val="tx1"/>
              </a:solidFill>
            </a:endParaRPr>
          </a:p>
          <a:p>
            <a:pPr algn="just"/>
            <a:endParaRPr lang="ru-RU" sz="2400" smtClean="0">
              <a:solidFill>
                <a:schemeClr val="tx1"/>
              </a:solidFill>
            </a:endParaRPr>
          </a:p>
          <a:p>
            <a:pPr algn="just"/>
            <a:endParaRPr lang="ru-RU" sz="2400" smtClean="0">
              <a:solidFill>
                <a:schemeClr val="tx1"/>
              </a:solidFill>
            </a:endParaRPr>
          </a:p>
          <a:p>
            <a:pPr algn="just"/>
            <a:r>
              <a:rPr lang="ru-RU" sz="2400" smtClean="0">
                <a:solidFill>
                  <a:schemeClr val="tx1"/>
                </a:solidFill>
              </a:rPr>
              <a:t>А потом Дед Мороз и Снегурочка </a:t>
            </a:r>
          </a:p>
          <a:p>
            <a:pPr algn="just"/>
            <a:r>
              <a:rPr lang="ru-RU" sz="2400" smtClean="0">
                <a:solidFill>
                  <a:schemeClr val="tx1"/>
                </a:solidFill>
              </a:rPr>
              <a:t>подарили Маше и Медведю подарки.(клик)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928670"/>
            <a:ext cx="1285884" cy="1289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1285860"/>
            <a:ext cx="2000264" cy="1851092"/>
          </a:xfrm>
          <a:prstGeom prst="rect">
            <a:avLst/>
          </a:prstGeom>
        </p:spPr>
      </p:pic>
      <p:pic>
        <p:nvPicPr>
          <p:cNvPr id="10" name="Picture 2" descr="Дед Мороз и Снегурочка png картинки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4876" y="2143116"/>
            <a:ext cx="1785950" cy="2031556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4214818"/>
            <a:ext cx="2780128" cy="15716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49" y="4752139"/>
            <a:ext cx="2786051" cy="210586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C69B"/>
              </a:clrFrom>
              <a:clrTo>
                <a:srgbClr val="F7C69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Заголовок 2"/>
          <p:cNvSpPr txBox="1"/>
          <p:nvPr/>
        </p:nvSpPr>
        <p:spPr>
          <a:xfrm>
            <a:off x="1367644" y="116632"/>
            <a:ext cx="6408712" cy="63408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/>
              <a:t>«Расскажи про Новый год»</a:t>
            </a:r>
            <a:endParaRPr lang="ru-RU" b="1"/>
          </a:p>
        </p:txBody>
      </p:sp>
      <p:sp>
        <p:nvSpPr>
          <p:cNvPr id="7" name="Объект 3"/>
          <p:cNvSpPr txBox="1"/>
          <p:nvPr/>
        </p:nvSpPr>
        <p:spPr>
          <a:xfrm>
            <a:off x="0" y="750715"/>
            <a:ext cx="9144000" cy="610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smtClean="0">
                <a:solidFill>
                  <a:srgbClr val="C00000"/>
                </a:solidFill>
              </a:rPr>
              <a:t>Цель: развивать память, внимание. Совершенствовать связную речь.</a:t>
            </a:r>
          </a:p>
          <a:p>
            <a:pPr algn="just"/>
            <a:r>
              <a:rPr lang="ru-RU" sz="1800" smtClean="0">
                <a:solidFill>
                  <a:schemeClr val="tx1"/>
                </a:solidFill>
                <a:latin typeface="+mj-lt"/>
              </a:rPr>
              <a:t>Взрослый предлагает ребенку самостоятельно рассказать Новогоднюю историю с помощью картинок:</a:t>
            </a:r>
            <a:r>
              <a:rPr lang="ru-RU" sz="1800" smtClean="0">
                <a:solidFill>
                  <a:schemeClr val="tx1"/>
                </a:solidFill>
              </a:rPr>
              <a:t>«Ты запомнил, о чем говорилось в рассказе? Расскажи сам, а картинки тебе помогут».</a:t>
            </a:r>
          </a:p>
          <a:p>
            <a:pPr algn="just"/>
            <a:endParaRPr lang="ru-RU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ru-RU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l="7716" t="11538" r="7403" b="11538"/>
          <a:stretch>
            <a:fillRect/>
          </a:stretch>
        </p:blipFill>
        <p:spPr>
          <a:xfrm>
            <a:off x="142844" y="1928802"/>
            <a:ext cx="2436036" cy="22145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000240"/>
            <a:ext cx="2714644" cy="2512195"/>
          </a:xfrm>
          <a:prstGeom prst="rect">
            <a:avLst/>
          </a:prstGeom>
        </p:spPr>
      </p:pic>
      <p:pic>
        <p:nvPicPr>
          <p:cNvPr id="10" name="Picture 2" descr="Дед Мороз и Снегурочка png картинки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6578" y="1857364"/>
            <a:ext cx="1837769" cy="2090503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rcRect l="20351" t="7765" r="16333" b="6587"/>
          <a:stretch>
            <a:fillRect/>
          </a:stretch>
        </p:blipFill>
        <p:spPr>
          <a:xfrm>
            <a:off x="285720" y="4571984"/>
            <a:ext cx="2989406" cy="22860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rcRect l="12968" r="9007"/>
          <a:stretch>
            <a:fillRect/>
          </a:stretch>
        </p:blipFill>
        <p:spPr>
          <a:xfrm>
            <a:off x="6143636" y="4143380"/>
            <a:ext cx="2802219" cy="27146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Зимние новогодние фоны | Началочка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smtClean="0"/>
              <a:t>Деду морозу и Снегурочке очень понравилось гостить у Маши и Медведя. Но им пора собираться домой. С собой они позвали Снеговика. А с нами прощаются до следующего года! До свидания, друзья!</a:t>
            </a:r>
          </a:p>
        </p:txBody>
      </p:sp>
      <p:sp>
        <p:nvSpPr>
          <p:cNvPr id="14338" name="AutoShape 2" descr="Дед Мороз и Снегурочка - Новогодние картинки. Гифка - 57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340" name="AutoShape 4" descr="Дед Мороз и Снегурочка - Новогодние картинки. Гифка - 57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342" name="AutoShape 6" descr="Дед Мороз и Снегурочка - Новогодние картинки. Гифка - 57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4344" name="Picture 8" descr="https://acegif.com/wp-content/gifs/snowman-11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492598"/>
            <a:ext cx="7262810" cy="53654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004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/>
          </a:p>
        </p:txBody>
      </p:sp>
      <p:sp>
        <p:nvSpPr>
          <p:cNvPr id="15" name="Заголовок 1"/>
          <p:cNvSpPr txBox="1"/>
          <p:nvPr/>
        </p:nvSpPr>
        <p:spPr>
          <a:xfrm>
            <a:off x="2987824" y="548681"/>
            <a:ext cx="2736304" cy="504056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/>
              <a:t>Литература</a:t>
            </a:r>
            <a:endParaRPr lang="ru-RU" sz="2400" b="1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1340768"/>
            <a:ext cx="676875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smtClean="0">
              <a:solidFill>
                <a:prstClr val="black"/>
              </a:solidFill>
            </a:endParaRPr>
          </a:p>
          <a:p>
            <a:endParaRPr lang="ru-RU" sz="1600">
              <a:solidFill>
                <a:prstClr val="black"/>
              </a:solidFill>
            </a:endParaRPr>
          </a:p>
          <a:p>
            <a:endParaRPr lang="ru-RU" sz="1600" smtClean="0">
              <a:solidFill>
                <a:prstClr val="black"/>
              </a:solidFill>
            </a:endParaRPr>
          </a:p>
          <a:p>
            <a:r>
              <a:rPr lang="ru-RU" sz="1600" smtClean="0">
                <a:solidFill>
                  <a:prstClr val="black"/>
                </a:solidFill>
              </a:rPr>
              <a:t>1</a:t>
            </a:r>
            <a:r>
              <a:rPr lang="ru-RU" sz="1600">
                <a:solidFill>
                  <a:prstClr val="black"/>
                </a:solidFill>
              </a:rPr>
              <a:t>. Т.А. Воробьёва, О.И. Крупенчук: Логопедические игры. -  СПб.: Литера, 2009 г.</a:t>
            </a:r>
          </a:p>
          <a:p>
            <a:r>
              <a:rPr lang="ru-RU" sz="1600">
                <a:solidFill>
                  <a:prstClr val="black"/>
                </a:solidFill>
              </a:rPr>
              <a:t>2. Н. В. Нищева: Конспекты подгрупповых логопедических занятий в группе компенсирующей направленности ДОО для детей с тяжелыми нарушениями речи с </a:t>
            </a:r>
            <a:r>
              <a:rPr lang="ru-RU" sz="1600" smtClean="0">
                <a:solidFill>
                  <a:prstClr val="black"/>
                </a:solidFill>
              </a:rPr>
              <a:t>6 </a:t>
            </a:r>
            <a:r>
              <a:rPr lang="ru-RU" sz="1600">
                <a:solidFill>
                  <a:prstClr val="black"/>
                </a:solidFill>
              </a:rPr>
              <a:t>до </a:t>
            </a:r>
            <a:r>
              <a:rPr lang="ru-RU" sz="1600" smtClean="0">
                <a:solidFill>
                  <a:prstClr val="black"/>
                </a:solidFill>
              </a:rPr>
              <a:t>7 </a:t>
            </a:r>
            <a:r>
              <a:rPr lang="ru-RU" sz="1600">
                <a:solidFill>
                  <a:prstClr val="black"/>
                </a:solidFill>
              </a:rPr>
              <a:t>лет (старшая группа). –  СПб., ООО  ИЗДАТЕЛЬСТВО «ДЕТСТВО-ПРЕСС», 2016, – 704 с. </a:t>
            </a:r>
          </a:p>
          <a:p>
            <a:r>
              <a:rPr lang="ru-RU" sz="1600">
                <a:solidFill>
                  <a:prstClr val="black"/>
                </a:solidFill>
              </a:rPr>
              <a:t>3. 21.	Нищева Н. В. Современная система коррекционной работы в логопедической группе для детей с ОНР с 3 до 7 лет. – СПб.,  ДЕТСТВО-ПРЕСС, 2016 г. – 624 с.</a:t>
            </a:r>
          </a:p>
          <a:p>
            <a:endParaRPr lang="ru-RU" sz="1600">
              <a:solidFill>
                <a:prstClr val="black"/>
              </a:solidFill>
            </a:endParaRPr>
          </a:p>
          <a:p>
            <a:r>
              <a:rPr lang="ru-RU" sz="1600">
                <a:solidFill>
                  <a:prstClr val="black"/>
                </a:solidFill>
              </a:rPr>
              <a:t>4. Т. Хортиева: Словесные дидактические игры для детей старшего дошкольного возраста с ТНР. -  СПб., Детство-Пресс, 2018 г.  </a:t>
            </a:r>
          </a:p>
          <a:p>
            <a:endParaRPr lang="ru-RU" sz="1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004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143793" y="307299"/>
            <a:ext cx="6856413" cy="143192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2"/>
          <p:cNvSpPr txBox="1"/>
          <p:nvPr/>
        </p:nvSpPr>
        <p:spPr>
          <a:xfrm>
            <a:off x="1475656" y="4367865"/>
            <a:ext cx="712511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Авторы-составители: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Чибискова</a:t>
            </a:r>
            <a:r>
              <a:rPr lang="ru-RU" sz="1600" dirty="0" smtClean="0">
                <a:solidFill>
                  <a:schemeClr val="tx1"/>
                </a:solidFill>
              </a:rPr>
              <a:t> Ю. В., учитель-логопед;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Воргудяева</a:t>
            </a:r>
            <a:r>
              <a:rPr lang="ru-RU" sz="1600" dirty="0" smtClean="0">
                <a:solidFill>
                  <a:schemeClr val="tx1"/>
                </a:solidFill>
              </a:rPr>
              <a:t> И. Д., воспитатель группы для детей с </a:t>
            </a:r>
            <a:r>
              <a:rPr lang="ru-RU" sz="1600" smtClean="0">
                <a:solidFill>
                  <a:schemeClr val="tx1"/>
                </a:solidFill>
              </a:rPr>
              <a:t>ТНР</a:t>
            </a:r>
            <a:r>
              <a:rPr lang="ru-RU" sz="1600" smtClean="0">
                <a:solidFill>
                  <a:schemeClr val="tx1"/>
                </a:solidFill>
              </a:rPr>
              <a:t>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Новогодний домик в деревн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12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9848" y="332656"/>
            <a:ext cx="8606843" cy="70788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airy Tale" panose="02000000000000000000" pitchFamily="2" charset="0"/>
              </a:rPr>
              <a:t>Добро пожаловать в сказку!</a:t>
            </a:r>
            <a:endParaRPr lang="ru-RU" sz="40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airy Tale" panose="02000000000000000000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255601"/>
            <a:ext cx="9572660" cy="72866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374" y="0"/>
            <a:ext cx="8814114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smtClean="0">
                <a:latin typeface="+mj-lt"/>
              </a:rPr>
              <a:t>Взрослый рассказывает: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2400" smtClean="0">
                <a:latin typeface="+mj-lt"/>
              </a:rPr>
              <a:t>«На дворе зима. Скоро наступит Новый Год. Маша и Медведь отправились в лес за елкой. (клик)»           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>
                <a:latin typeface="+mj-lt"/>
              </a:rPr>
              <a:t> </a:t>
            </a:r>
            <a:r>
              <a:rPr lang="ru-RU" smtClean="0">
                <a:latin typeface="+mj-lt"/>
              </a:rPr>
              <a:t>                       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b="1">
                <a:latin typeface="+mj-lt"/>
              </a:rPr>
              <a:t> </a:t>
            </a:r>
            <a:r>
              <a:rPr lang="ru-RU" b="1" smtClean="0">
                <a:latin typeface="+mj-lt"/>
              </a:rPr>
              <a:t>                         </a:t>
            </a:r>
            <a:endParaRPr lang="ru-RU" smtClean="0"/>
          </a:p>
        </p:txBody>
      </p:sp>
      <p:sp>
        <p:nvSpPr>
          <p:cNvPr id="2" name="AutoShape 4" descr="баба яга картинки Школа Семи Гномов #yandeximages | Баба яга, Иллюстрации  лисы, Иллюстрации"/>
          <p:cNvSpPr>
            <a:spLocks noChangeAspect="1" noChangeArrowheads="1"/>
          </p:cNvSpPr>
          <p:nvPr/>
        </p:nvSpPr>
        <p:spPr bwMode="auto">
          <a:xfrm>
            <a:off x="155575" y="-884238"/>
            <a:ext cx="13811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8" descr="Баба Яга, сказка, анимация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" name="Picture 2" descr="Картинка Новый год Маши и медведя » Маша и Медведь картинки (69 штук) -  Картинки 24 » Картинки 24 - скачать картинки бесплатно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500174"/>
            <a:ext cx="9215502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255601"/>
            <a:ext cx="9572660" cy="72866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374" y="0"/>
            <a:ext cx="8814114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smtClean="0">
                <a:latin typeface="+mj-lt"/>
              </a:rPr>
              <a:t>Взрослый рассказывает: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2000" smtClean="0">
                <a:latin typeface="+mj-lt"/>
              </a:rPr>
              <a:t>«В лесу растет много разных елок (клик) : низкие (клик), повыше (клик)  и очень высокие».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2000">
                <a:latin typeface="+mj-lt"/>
              </a:rPr>
              <a:t> </a:t>
            </a:r>
            <a:r>
              <a:rPr lang="ru-RU" sz="2000" smtClean="0">
                <a:latin typeface="+mj-lt"/>
              </a:rPr>
              <a:t>                       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b="1">
                <a:latin typeface="+mj-lt"/>
              </a:rPr>
              <a:t> </a:t>
            </a:r>
            <a:r>
              <a:rPr lang="ru-RU" b="1" smtClean="0">
                <a:latin typeface="+mj-lt"/>
              </a:rPr>
              <a:t>                         </a:t>
            </a:r>
            <a:endParaRPr lang="ru-RU" smtClean="0"/>
          </a:p>
        </p:txBody>
      </p:sp>
      <p:sp>
        <p:nvSpPr>
          <p:cNvPr id="2" name="AutoShape 4" descr="баба яга картинки Школа Семи Гномов #yandeximages | Баба яга, Иллюстрации  лисы, Иллюстрации"/>
          <p:cNvSpPr>
            <a:spLocks noChangeAspect="1" noChangeArrowheads="1"/>
          </p:cNvSpPr>
          <p:nvPr/>
        </p:nvSpPr>
        <p:spPr bwMode="auto">
          <a:xfrm flipH="1" flipV="1">
            <a:off x="1536700" y="-1143031"/>
            <a:ext cx="193428" cy="2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8" descr="Баба Яга, сказка, анимация"/>
          <p:cNvSpPr>
            <a:spLocks noChangeAspect="1" noChangeArrowheads="1"/>
          </p:cNvSpPr>
          <p:nvPr/>
        </p:nvSpPr>
        <p:spPr bwMode="auto">
          <a:xfrm>
            <a:off x="1428718" y="-857250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7021" r="8731" b="3358"/>
          <a:stretch>
            <a:fillRect/>
          </a:stretch>
        </p:blipFill>
        <p:spPr>
          <a:xfrm>
            <a:off x="357158" y="928670"/>
            <a:ext cx="2571768" cy="3571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8333" t="2299" r="8333" b="5748"/>
          <a:stretch>
            <a:fillRect/>
          </a:stretch>
        </p:blipFill>
        <p:spPr>
          <a:xfrm>
            <a:off x="3500430" y="1142984"/>
            <a:ext cx="2857520" cy="57150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8097" r="11857"/>
          <a:stretch>
            <a:fillRect/>
          </a:stretch>
        </p:blipFill>
        <p:spPr>
          <a:xfrm>
            <a:off x="6929454" y="785794"/>
            <a:ext cx="1928826" cy="2338720"/>
          </a:xfrm>
          <a:prstGeom prst="rect">
            <a:avLst/>
          </a:prstGeom>
        </p:spPr>
      </p:pic>
      <p:pic>
        <p:nvPicPr>
          <p:cNvPr id="13" name="Picture 2" descr="МАША И МЕДВЕДЬ. Скачать или распечатать картинку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57950" y="3714752"/>
            <a:ext cx="2562837" cy="2928958"/>
          </a:xfrm>
          <a:prstGeom prst="rect">
            <a:avLst/>
          </a:prstGeom>
          <a:noFill/>
        </p:spPr>
      </p:pic>
      <p:pic>
        <p:nvPicPr>
          <p:cNvPr id="15" name="Picture 2" descr="Клипарт &amp;quot;Маша и медведь&amp;quot;. — 3 ответов | форум Babyblo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357290" y="3500438"/>
            <a:ext cx="2200275" cy="35337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642918"/>
            <a:ext cx="5029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smtClean="0">
                <a:solidFill>
                  <a:srgbClr val="C00000"/>
                </a:solidFill>
              </a:rPr>
              <a:t>Цель: Упражнять в подборе слов-признаков к предмету.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84" y="392906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 </a:t>
            </a:r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3" y="0"/>
            <a:ext cx="357191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45005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9592" y="2439668"/>
            <a:ext cx="678661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20238"/>
            <a:ext cx="5213264" cy="46166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smtClean="0"/>
              <a:t>«Какой? Какая</a:t>
            </a:r>
            <a:r>
              <a:rPr lang="ru-RU" sz="2400" b="1"/>
              <a:t>?</a:t>
            </a:r>
            <a:r>
              <a:rPr lang="ru-RU" sz="2400" b="1" smtClean="0"/>
              <a:t> »</a:t>
            </a:r>
            <a:endParaRPr lang="ru-RU" sz="2400" b="1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928671"/>
            <a:ext cx="8786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smtClean="0"/>
              <a:t> </a:t>
            </a:r>
            <a:r>
              <a:rPr lang="ru-RU" sz="1600" b="1" i="1" smtClean="0"/>
              <a:t>«</a:t>
            </a:r>
            <a:r>
              <a:rPr lang="ru-RU" sz="1600" i="1" smtClean="0"/>
              <a:t>Решили Маша и Медведь украсить елочки шарами</a:t>
            </a:r>
            <a:r>
              <a:rPr lang="ru-RU" sz="1600" smtClean="0"/>
              <a:t>»</a:t>
            </a:r>
            <a:r>
              <a:rPr lang="ru-RU" sz="1600" i="1" smtClean="0"/>
              <a:t> (клик)</a:t>
            </a:r>
            <a:r>
              <a:rPr lang="ru-RU" sz="1600" b="1" i="1" smtClean="0"/>
              <a:t> </a:t>
            </a:r>
          </a:p>
          <a:p>
            <a:r>
              <a:rPr lang="ru-RU" sz="1600" b="1" i="1" smtClean="0"/>
              <a:t>Задание ребенку:</a:t>
            </a:r>
            <a:r>
              <a:rPr lang="ru-RU" sz="1600" smtClean="0"/>
              <a:t> </a:t>
            </a:r>
            <a:r>
              <a:rPr lang="ru-RU" sz="1600" b="1" smtClean="0"/>
              <a:t>Закончи предложение. </a:t>
            </a:r>
            <a:r>
              <a:rPr lang="ru-RU" sz="1600" smtClean="0"/>
              <a:t>На низкую елку повесили ( какой шар?) (клик) </a:t>
            </a:r>
          </a:p>
          <a:p>
            <a:r>
              <a:rPr lang="ru-RU" sz="1600" b="1" i="1" smtClean="0"/>
              <a:t>Самостоятельный ответ ребенка</a:t>
            </a:r>
            <a:r>
              <a:rPr lang="ru-RU" sz="1600" i="1" smtClean="0"/>
              <a:t>: « На низкую елку повесили красный шар»(клик).</a:t>
            </a:r>
            <a:endParaRPr lang="ru-RU" sz="1600" smtClean="0"/>
          </a:p>
          <a:p>
            <a:r>
              <a:rPr lang="ru-RU" sz="1600" smtClean="0"/>
              <a:t>На  елку повыше повесили …(ответ ребенка)  (клик). На высокую елку повесили  (ответ                             ребенка)»</a:t>
            </a:r>
            <a:endParaRPr lang="ru-RU" sz="1600" i="1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82" y="2071678"/>
            <a:ext cx="2242055" cy="2714644"/>
          </a:xfrm>
          <a:prstGeom prst="rect">
            <a:avLst/>
          </a:prstGeom>
        </p:spPr>
      </p:pic>
      <p:pic>
        <p:nvPicPr>
          <p:cNvPr id="11" name="Picture 4" descr="Маша и медведь зимой.&quot;)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4357646"/>
            <a:ext cx="2500354" cy="2500354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240" y="1714488"/>
            <a:ext cx="2680157" cy="51435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074" y="2000240"/>
            <a:ext cx="1766518" cy="1714512"/>
          </a:xfrm>
          <a:prstGeom prst="rect">
            <a:avLst/>
          </a:prstGeom>
        </p:spPr>
      </p:pic>
      <p:pic>
        <p:nvPicPr>
          <p:cNvPr id="15" name="Picture 2" descr="МАША И МЕДВЕДЬ. Скачать или распечатать картинку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43636" y="4000504"/>
            <a:ext cx="1875247" cy="2143140"/>
          </a:xfrm>
          <a:prstGeom prst="rect">
            <a:avLst/>
          </a:prstGeom>
          <a:noFill/>
        </p:spPr>
      </p:pic>
      <p:pic>
        <p:nvPicPr>
          <p:cNvPr id="17" name="Picture 4" descr="Елочный шар Queen, 8 см, синий с логотипом купить в Москве (G-7171.40)"/>
          <p:cNvPicPr>
            <a:picLocks noChangeAspect="1" noChangeArrowheads="1"/>
          </p:cNvPicPr>
          <p:nvPr/>
        </p:nvPicPr>
        <p:blipFill>
          <a:blip r:embed="rId10" cstate="print">
            <a:lum contrast="40000"/>
          </a:blip>
          <a:stretch>
            <a:fillRect/>
          </a:stretch>
        </p:blipFill>
        <p:spPr bwMode="auto">
          <a:xfrm>
            <a:off x="1714480" y="5429264"/>
            <a:ext cx="785818" cy="785818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lum contrast="10000"/>
          </a:blip>
          <a:stretch>
            <a:fillRect/>
          </a:stretch>
        </p:blipFill>
        <p:spPr>
          <a:xfrm>
            <a:off x="6572264" y="4786322"/>
            <a:ext cx="393433" cy="586052"/>
          </a:xfrm>
          <a:prstGeom prst="rect">
            <a:avLst/>
          </a:prstGeom>
        </p:spPr>
      </p:pic>
      <p:pic>
        <p:nvPicPr>
          <p:cNvPr id="16" name="Picture 2" descr="Шар новогодний GLOSS для промоакций под нанесение - материал пластик  (I-61000) - купить оптом | Адверти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 bwMode="auto">
          <a:xfrm>
            <a:off x="785786" y="5929330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0162 L 0.01962 -0.33495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1.75763E-06 C 0.01354 -0.00139 0.02483 -0.00439 0.03802 -0.00763 C 0.04236 -0.01179 0.05 -0.02058 0.05573 -0.02289 C 0.05833 -0.0259 0.06128 -0.02844 0.06337 -0.03214 C 0.06423 -0.03353 0.06458 -0.03561 0.06597 -0.03654 C 0.06805 -0.03885 0.07118 -0.03931 0.07361 -0.04116 C 0.07535 -0.04787 0.08038 -0.05527 0.08489 -0.05943 C 0.08576 -0.06152 0.0868 -0.06337 0.0875 -0.06568 C 0.08837 -0.06868 0.08785 -0.07308 0.0901 -0.0747 C 0.09913 -0.08187 0.08819 -0.07238 0.09757 -0.08395 C 0.1026 -0.08973 0.10833 -0.09574 0.11406 -0.1006 C 0.11719 -0.10777 0.11962 -0.1117 0.1243 -0.11748 C 0.12587 -0.12535 0.12951 -0.13205 0.13316 -0.13876 C 0.13437 -0.14523 0.13646 -0.15009 0.13958 -0.15564 C 0.14045 -0.16165 0.1401 -0.16813 0.14201 -0.17391 C 0.14271 -0.17599 0.14479 -0.17669 0.14583 -0.17831 C 0.14861 -0.18247 0.15347 -0.19056 0.15347 -0.19033 C 0.1559 -0.19935 0.1592 -0.20745 0.16111 -0.21646 C 0.16267 -0.23427 0.16545 -0.25208 0.16753 -0.26966 C 0.16701 -0.30065 0.16753 -0.33187 0.16614 -0.36286 C 0.1658 -0.36956 0.15469 -0.37789 0.15469 -0.37789 C 0.15312 -0.38344 0.14583 -0.39177 0.14583 -0.39153 C 0.1434 -0.40055 0.14635 -0.392 0.1408 -0.4024 C 0.13611 -0.41119 0.13889 -0.41374 0.12934 -0.41767 C 0.1243 -0.42669 0.12066 -0.42946 0.11163 -0.43131 C 0.10955 -0.43177 0.10729 -0.43201 0.10521 -0.4327 C 0.10278 -0.43362 0.09757 -0.43594 0.09757 -0.43571 C 0.09427 -0.43894 0.08993 -0.44079 0.0875 -0.44496 C 0.08663 -0.44658 0.08646 -0.44889 0.08489 -0.44958 C 0.08264 -0.45097 0.07986 -0.45051 0.07726 -0.45097 C 0.06979 -0.45721 0.07656 -0.45282 0.06215 -0.45559 C 0.05903 -0.45629 0.05625 -0.45791 0.0533 -0.4586 C 0.05121 -0.4593 0.04896 -0.45953 0.04687 -0.46022 C 0.04566 -0.46068 0.04305 -0.46161 0.04305 -0.46161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1597 L 0.25972 -0.31736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004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/>
          </a:p>
        </p:txBody>
      </p:sp>
      <p:sp>
        <p:nvSpPr>
          <p:cNvPr id="15" name="TextBox 14"/>
          <p:cNvSpPr txBox="1"/>
          <p:nvPr/>
        </p:nvSpPr>
        <p:spPr>
          <a:xfrm>
            <a:off x="0" y="285729"/>
            <a:ext cx="8707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/>
              <a:t>Взрослый : « </a:t>
            </a:r>
            <a:r>
              <a:rPr lang="ru-RU" sz="2400" smtClean="0"/>
              <a:t>Сейчас все шарики исчезнут» (клик).</a:t>
            </a:r>
          </a:p>
          <a:p>
            <a:endParaRPr lang="ru-RU" sz="20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8447" r="7079"/>
          <a:stretch>
            <a:fillRect/>
          </a:stretch>
        </p:blipFill>
        <p:spPr>
          <a:xfrm>
            <a:off x="1357290" y="1071546"/>
            <a:ext cx="2143140" cy="30718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t="1283" r="9302" b="5053"/>
          <a:stretch>
            <a:fillRect/>
          </a:stretch>
        </p:blipFill>
        <p:spPr>
          <a:xfrm>
            <a:off x="3428992" y="857232"/>
            <a:ext cx="2786082" cy="5214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5929" r="8096"/>
          <a:stretch>
            <a:fillRect/>
          </a:stretch>
        </p:blipFill>
        <p:spPr>
          <a:xfrm>
            <a:off x="6357950" y="1643050"/>
            <a:ext cx="2071702" cy="2338720"/>
          </a:xfrm>
          <a:prstGeom prst="rect">
            <a:avLst/>
          </a:prstGeom>
        </p:spPr>
      </p:pic>
      <p:pic>
        <p:nvPicPr>
          <p:cNvPr id="12" name="Picture 2" descr="МАША И МЕДВЕДЬ. Скачать или распечатать картинку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83032" y="4429132"/>
            <a:ext cx="1937755" cy="2214578"/>
          </a:xfrm>
          <a:prstGeom prst="rect">
            <a:avLst/>
          </a:prstGeom>
          <a:noFill/>
        </p:spPr>
      </p:pic>
      <p:pic>
        <p:nvPicPr>
          <p:cNvPr id="13" name="Picture 4" descr="Елочный шар Queen, 8 см, синий с логотипом купить в Москве (G-7171.40)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 t="-1"/>
          <a:stretch>
            <a:fillRect/>
          </a:stretch>
        </p:blipFill>
        <p:spPr bwMode="auto">
          <a:xfrm>
            <a:off x="4500562" y="3571876"/>
            <a:ext cx="1071570" cy="1071570"/>
          </a:xfrm>
          <a:prstGeom prst="rect">
            <a:avLst/>
          </a:prstGeom>
          <a:noFill/>
        </p:spPr>
      </p:pic>
      <p:pic>
        <p:nvPicPr>
          <p:cNvPr id="14" name="Picture 2" descr="Шар новогодний GLOSS для промоакций под нанесение - материал пластик  (I-61000) - купить оптом | Адверти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 bwMode="auto">
          <a:xfrm>
            <a:off x="1857356" y="2000240"/>
            <a:ext cx="928694" cy="92869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lum contrast="10000"/>
          </a:blip>
          <a:stretch>
            <a:fillRect/>
          </a:stretch>
        </p:blipFill>
        <p:spPr>
          <a:xfrm>
            <a:off x="7215206" y="2428868"/>
            <a:ext cx="585267" cy="871804"/>
          </a:xfrm>
          <a:prstGeom prst="rect">
            <a:avLst/>
          </a:prstGeom>
        </p:spPr>
      </p:pic>
      <p:pic>
        <p:nvPicPr>
          <p:cNvPr id="17" name="Picture 2" descr="Клипарт &amp;quot;Маша и медведь&amp;quot;. — 3 ответов | форум Babyblo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0" y="3324224"/>
            <a:ext cx="2200275" cy="35337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004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/>
          </a:p>
        </p:txBody>
      </p:sp>
      <p:sp>
        <p:nvSpPr>
          <p:cNvPr id="15" name="TextBox 14"/>
          <p:cNvSpPr txBox="1"/>
          <p:nvPr/>
        </p:nvSpPr>
        <p:spPr>
          <a:xfrm>
            <a:off x="0" y="857233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smtClean="0">
                <a:solidFill>
                  <a:srgbClr val="C00000"/>
                </a:solidFill>
              </a:rPr>
              <a:t>Цель: Развивать память. Упражнять детей в составлении  предложений с предлогом НА.</a:t>
            </a:r>
          </a:p>
          <a:p>
            <a:r>
              <a:rPr lang="ru-RU" sz="1400" b="1" i="1" smtClean="0"/>
              <a:t>Взрослый : «</a:t>
            </a:r>
            <a:r>
              <a:rPr lang="ru-RU" sz="1400" smtClean="0"/>
              <a:t>Вспомни, на какой елке висел синий шар? (клик). На какой елке висел красный шар? (клик). На какой елке висел зеленый шар?.</a:t>
            </a:r>
          </a:p>
          <a:p>
            <a:r>
              <a:rPr lang="ru-RU" sz="1400" b="1" i="1" smtClean="0"/>
              <a:t>Самостоятельный ответ ребенка: </a:t>
            </a:r>
            <a:r>
              <a:rPr lang="ru-RU" sz="1400" i="1" smtClean="0"/>
              <a:t>Синий шар висел на высокой елке. Красный шар висел на низкой елке .Зеленый шар висел на  елке повыше</a:t>
            </a:r>
            <a:r>
              <a:rPr lang="ru-RU" sz="1200" i="1" smtClean="0"/>
              <a:t>. </a:t>
            </a:r>
          </a:p>
          <a:p>
            <a:endParaRPr lang="ru-RU" sz="2000"/>
          </a:p>
        </p:txBody>
      </p:sp>
      <p:sp>
        <p:nvSpPr>
          <p:cNvPr id="7" name="TextBox 6"/>
          <p:cNvSpPr txBox="1"/>
          <p:nvPr/>
        </p:nvSpPr>
        <p:spPr>
          <a:xfrm flipH="1">
            <a:off x="1428728" y="293273"/>
            <a:ext cx="5538607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/>
              <a:t>«На какой елке какой шар?»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8447" r="7079"/>
          <a:stretch>
            <a:fillRect/>
          </a:stretch>
        </p:blipFill>
        <p:spPr>
          <a:xfrm>
            <a:off x="1285852" y="1714488"/>
            <a:ext cx="2143140" cy="30718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t="1283" r="9302" b="5053"/>
          <a:stretch>
            <a:fillRect/>
          </a:stretch>
        </p:blipFill>
        <p:spPr>
          <a:xfrm>
            <a:off x="3428992" y="1785926"/>
            <a:ext cx="2786082" cy="49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5929" r="8096"/>
          <a:stretch>
            <a:fillRect/>
          </a:stretch>
        </p:blipFill>
        <p:spPr>
          <a:xfrm>
            <a:off x="6429388" y="2071678"/>
            <a:ext cx="2071702" cy="2338720"/>
          </a:xfrm>
          <a:prstGeom prst="rect">
            <a:avLst/>
          </a:prstGeom>
        </p:spPr>
      </p:pic>
      <p:pic>
        <p:nvPicPr>
          <p:cNvPr id="12" name="Picture 2" descr="МАША И МЕДВЕДЬ. Скачать или распечатать картинку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6578" y="4429132"/>
            <a:ext cx="1937755" cy="2214578"/>
          </a:xfrm>
          <a:prstGeom prst="rect">
            <a:avLst/>
          </a:prstGeom>
          <a:noFill/>
        </p:spPr>
      </p:pic>
      <p:pic>
        <p:nvPicPr>
          <p:cNvPr id="13" name="Picture 4" descr="Елочный шар Queen, 8 см, синий с логотипом купить в Москве (G-7171.40)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 t="-1"/>
          <a:stretch>
            <a:fillRect/>
          </a:stretch>
        </p:blipFill>
        <p:spPr bwMode="auto">
          <a:xfrm>
            <a:off x="4357686" y="4500570"/>
            <a:ext cx="1071570" cy="1071570"/>
          </a:xfrm>
          <a:prstGeom prst="rect">
            <a:avLst/>
          </a:prstGeom>
          <a:noFill/>
        </p:spPr>
      </p:pic>
      <p:pic>
        <p:nvPicPr>
          <p:cNvPr id="14" name="Picture 2" descr="Шар новогодний GLOSS для промоакций под нанесение - материал пластик  (I-61000) - купить оптом | Адверти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 bwMode="auto">
          <a:xfrm>
            <a:off x="1857356" y="2928934"/>
            <a:ext cx="928694" cy="92869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lum contrast="10000"/>
          </a:blip>
          <a:stretch>
            <a:fillRect/>
          </a:stretch>
        </p:blipFill>
        <p:spPr>
          <a:xfrm>
            <a:off x="7215206" y="2928934"/>
            <a:ext cx="585267" cy="871804"/>
          </a:xfrm>
          <a:prstGeom prst="rect">
            <a:avLst/>
          </a:prstGeom>
        </p:spPr>
      </p:pic>
      <p:pic>
        <p:nvPicPr>
          <p:cNvPr id="17" name="Picture 2" descr="Клипарт &amp;quot;Маша и медведь&amp;quot;. — 3 ответов | форум Babyblo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0" y="3324224"/>
            <a:ext cx="2200275" cy="35337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255601"/>
            <a:ext cx="9572660" cy="72866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24288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i="1" smtClean="0">
                <a:latin typeface="+mj-lt"/>
              </a:rPr>
              <a:t>Взрослый рассказывает: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2400" smtClean="0">
                <a:latin typeface="+mj-lt"/>
              </a:rPr>
              <a:t>«В зимнем лесу  Маша и Медведь встретили Деда Мороза и Снегурочку.  Дед Мороз принес мешок с подарками. Большие подарки для Медведя, а маленькие для Маши. Помоги раздать подарки. Маленькие предметы назови ласково»           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>
                <a:latin typeface="+mj-lt"/>
              </a:rPr>
              <a:t> </a:t>
            </a:r>
            <a:r>
              <a:rPr lang="ru-RU" smtClean="0">
                <a:latin typeface="+mj-lt"/>
              </a:rPr>
              <a:t>                       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b="1">
                <a:latin typeface="+mj-lt"/>
              </a:rPr>
              <a:t> </a:t>
            </a:r>
            <a:r>
              <a:rPr lang="ru-RU" b="1" smtClean="0">
                <a:latin typeface="+mj-lt"/>
              </a:rPr>
              <a:t>                         </a:t>
            </a:r>
            <a:endParaRPr lang="ru-RU" smtClean="0"/>
          </a:p>
        </p:txBody>
      </p:sp>
      <p:sp>
        <p:nvSpPr>
          <p:cNvPr id="2" name="AutoShape 4" descr="баба яга картинки Школа Семи Гномов #yandeximages | Баба яга, Иллюстрации  лисы, Иллюстрации"/>
          <p:cNvSpPr>
            <a:spLocks noChangeAspect="1" noChangeArrowheads="1"/>
          </p:cNvSpPr>
          <p:nvPr/>
        </p:nvSpPr>
        <p:spPr bwMode="auto">
          <a:xfrm>
            <a:off x="155575" y="-884238"/>
            <a:ext cx="13811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8" descr="Баба Яга, сказка, анимация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26" name="Picture 2" descr="Дед Мороз и Снегурочка png картинк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61906" y="1285860"/>
            <a:ext cx="4082094" cy="4643470"/>
          </a:xfrm>
          <a:prstGeom prst="rect">
            <a:avLst/>
          </a:prstGeom>
          <a:noFill/>
        </p:spPr>
      </p:pic>
      <p:pic>
        <p:nvPicPr>
          <p:cNvPr id="12" name="Picture 20" descr="Маша и медведь рисунок цветно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78" t="6677" r="6563"/>
          <a:stretch>
            <a:fillRect/>
          </a:stretch>
        </p:blipFill>
        <p:spPr bwMode="auto">
          <a:xfrm>
            <a:off x="2214546" y="1357298"/>
            <a:ext cx="2214578" cy="3994133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05" t="5039"/>
          <a:stretch>
            <a:fillRect/>
          </a:stretch>
        </p:blipFill>
        <p:spPr bwMode="auto">
          <a:xfrm>
            <a:off x="714348" y="3357562"/>
            <a:ext cx="2500330" cy="35004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4823765"/>
            <a:ext cx="1988754" cy="2034235"/>
          </a:xfrm>
          <a:prstGeom prst="rect">
            <a:avLst/>
          </a:prstGeom>
        </p:spPr>
      </p:pic>
      <p:pic>
        <p:nvPicPr>
          <p:cNvPr id="11" name="Picture 2" descr="Дед Мороз и Снегурочка png картинк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628" y="1234661"/>
            <a:ext cx="408209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1119</Words>
  <Application>Microsoft Office PowerPoint</Application>
  <PresentationFormat>Экран (4:3)</PresentationFormat>
  <Paragraphs>145</Paragraphs>
  <Slides>25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Татиана</dc:creator>
  <cp:lastModifiedBy>von</cp:lastModifiedBy>
  <cp:revision>640</cp:revision>
  <dcterms:created xsi:type="dcterms:W3CDTF">2019-01-17T13:26:00Z</dcterms:created>
  <dcterms:modified xsi:type="dcterms:W3CDTF">2024-01-29T08:19:34Z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982D934A90C54E03880371607561F0B4</vt:lpwstr>
  </property>
  <property fmtid="{D5CDD505-2E9C-101B-9397-08002B2CF9AE}" pid="3" name="KSOProductBuildVer">
    <vt:lpwstr>1049-11.2.0.11219</vt:lpwstr>
  </property>
</Properties>
</file>