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</p:sldMasterIdLst>
  <p:sldIdLst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01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8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40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220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526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711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255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437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07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64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70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806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89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7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477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519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196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63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10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59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1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800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1386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778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81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7671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83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784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5956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661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67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45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085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496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21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191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297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840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372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085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037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480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10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1944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155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607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582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801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5313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719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586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970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5274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43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726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812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7752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408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136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857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276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0193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59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445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6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061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867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700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5924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027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135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3940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0902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342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705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8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604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196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412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6515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9830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407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72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776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6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6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7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763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845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085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245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136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200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073A94-4680-4921-B019-281D8C22807E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23.03.2021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2AD97E-3CFE-47E5-9B31-07A091101A7C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63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D99641F-4916-492C-814D-F44A2388ABC4}" type="datetimeFigureOut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23.03.2021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65B6E65-266A-4CAA-AC88-3BF5568F61B1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86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851648" cy="1481336"/>
          </a:xfrm>
          <a:ln w="28575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Обучение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дошкольников 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5-6 лет 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рассказыванию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3933056"/>
            <a:ext cx="5760640" cy="4884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Лексическая тема «Фрукты. Сад»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010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8496944" cy="288032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88900" algn="just">
              <a:spcBef>
                <a:spcPts val="0"/>
              </a:spcBef>
            </a:pPr>
            <a:r>
              <a:rPr lang="ru-RU" sz="1800" b="1" i="1" dirty="0" smtClean="0"/>
              <a:t>Цель</a:t>
            </a:r>
            <a:r>
              <a:rPr lang="ru-RU" sz="1800" b="1" i="1" dirty="0"/>
              <a:t>: </a:t>
            </a:r>
            <a:r>
              <a:rPr lang="ru-RU" sz="1800" dirty="0"/>
              <a:t>побуждать ребенка к речевой деятельности, стимулировать речевую активность; </a:t>
            </a:r>
            <a:r>
              <a:rPr lang="ru-RU" sz="1800" dirty="0" smtClean="0"/>
              <a:t> учить </a:t>
            </a:r>
            <a:r>
              <a:rPr lang="ru-RU" sz="1800" dirty="0"/>
              <a:t>составлять описательный рассказ о фруктах по предложенной </a:t>
            </a:r>
            <a:r>
              <a:rPr lang="ru-RU" sz="1800" dirty="0" smtClean="0"/>
              <a:t>схеме, </a:t>
            </a:r>
            <a:r>
              <a:rPr lang="ru-RU" sz="1800" dirty="0"/>
              <a:t>совершенствовать грамматический строй </a:t>
            </a:r>
            <a:r>
              <a:rPr lang="ru-RU" sz="1800" dirty="0" smtClean="0"/>
              <a:t> речи, активизировать внимание.</a:t>
            </a:r>
            <a:endParaRPr lang="ru-RU" sz="1800" dirty="0"/>
          </a:p>
          <a:p>
            <a:pPr marL="88900" algn="just">
              <a:spcBef>
                <a:spcPts val="0"/>
              </a:spcBef>
            </a:pPr>
            <a:endParaRPr lang="ru-RU" sz="1800" b="1" i="1" dirty="0" smtClean="0"/>
          </a:p>
          <a:p>
            <a:pPr marL="88900" algn="just">
              <a:spcBef>
                <a:spcPts val="0"/>
              </a:spcBef>
            </a:pPr>
            <a:r>
              <a:rPr lang="ru-RU" sz="1800" b="1" i="1" dirty="0" smtClean="0"/>
              <a:t>Ход занятия:</a:t>
            </a:r>
          </a:p>
          <a:p>
            <a:pPr marL="88900" algn="just">
              <a:spcBef>
                <a:spcPts val="0"/>
              </a:spcBef>
            </a:pPr>
            <a:r>
              <a:rPr lang="ru-RU" sz="1800" dirty="0" smtClean="0"/>
              <a:t>Предложите </a:t>
            </a:r>
            <a:r>
              <a:rPr lang="ru-RU" sz="1800" dirty="0" smtClean="0"/>
              <a:t>ребенку составить описательный рассказ о фруктах по предложенной схеме. Можно предложить ребенку составить загадку о любом фрукте, опираясь </a:t>
            </a:r>
            <a:r>
              <a:rPr lang="ru-RU" sz="1800" dirty="0" smtClean="0"/>
              <a:t>на </a:t>
            </a:r>
            <a:r>
              <a:rPr lang="ru-RU" sz="1800" dirty="0" smtClean="0"/>
              <a:t>схему.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15616" y="584684"/>
            <a:ext cx="6912768" cy="46805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prstClr val="black"/>
                </a:solidFill>
                <a:effectLst/>
              </a:rPr>
              <a:t>Составление описательных рассказов о фруктах</a:t>
            </a:r>
            <a:endParaRPr lang="ru-RU" sz="2400" dirty="0">
              <a:solidFill>
                <a:prstClr val="blac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1627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268760"/>
            <a:ext cx="6624736" cy="5289746"/>
          </a:xfrm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88900" algn="just">
              <a:spcBef>
                <a:spcPts val="0"/>
              </a:spcBef>
            </a:pPr>
            <a:endParaRPr lang="ru-RU" sz="1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39"/>
          <a:stretch/>
        </p:blipFill>
        <p:spPr bwMode="auto">
          <a:xfrm>
            <a:off x="971600" y="1052736"/>
            <a:ext cx="7056784" cy="55516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55576" y="260648"/>
            <a:ext cx="7772400" cy="68407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prstClr val="black"/>
                </a:solidFill>
                <a:effectLst/>
              </a:rPr>
              <a:t>Схема для составления описательных рассказов о фруктах</a:t>
            </a:r>
            <a:endParaRPr lang="ru-RU" sz="2400" dirty="0">
              <a:solidFill>
                <a:prstClr val="black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2857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7772400" cy="2088232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424936" cy="3663902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268288" algn="just"/>
            <a:r>
              <a:rPr lang="ru-RU" sz="1800" b="1" dirty="0" smtClean="0">
                <a:solidFill>
                  <a:schemeClr val="tx1"/>
                </a:solidFill>
              </a:rPr>
              <a:t>Цель</a:t>
            </a:r>
            <a:r>
              <a:rPr lang="ru-RU" sz="1800" b="1" dirty="0"/>
              <a:t>: </a:t>
            </a:r>
            <a:r>
              <a:rPr lang="ru-RU" sz="1800" dirty="0"/>
              <a:t>совершенствовать  навык связного последовательного пересказа небольших рассказов с опорой на </a:t>
            </a:r>
            <a:r>
              <a:rPr lang="ru-RU" sz="1800" dirty="0" smtClean="0"/>
              <a:t>серию </a:t>
            </a:r>
            <a:r>
              <a:rPr lang="ru-RU" sz="1800" dirty="0"/>
              <a:t>картинок, развивать активный зрительный и слуховой контроль над последовательностью и полнотой передачи содержания рассказа. </a:t>
            </a:r>
          </a:p>
          <a:p>
            <a:pPr marL="268288" algn="just"/>
            <a:endParaRPr lang="ru-RU" sz="1800" b="1" dirty="0" smtClean="0">
              <a:solidFill>
                <a:schemeClr val="tx1"/>
              </a:solidFill>
            </a:endParaRPr>
          </a:p>
          <a:p>
            <a:pPr marL="268288" algn="just"/>
            <a:r>
              <a:rPr lang="ru-RU" sz="1800" b="1" dirty="0" smtClean="0"/>
              <a:t>Ход занятия:</a:t>
            </a:r>
            <a:endParaRPr lang="ru-RU" sz="1800" b="1" dirty="0"/>
          </a:p>
          <a:p>
            <a:pPr marL="268288" algn="just">
              <a:tabLst>
                <a:tab pos="8158163" algn="l"/>
                <a:tab pos="8337550" algn="l"/>
              </a:tabLst>
            </a:pPr>
            <a:r>
              <a:rPr lang="ru-RU" sz="1800" dirty="0" smtClean="0">
                <a:solidFill>
                  <a:schemeClr val="tx1"/>
                </a:solidFill>
              </a:rPr>
              <a:t>Взрослый предлагает ребенку послушать рассказ:</a:t>
            </a:r>
          </a:p>
          <a:p>
            <a:pPr marL="268288" algn="just"/>
            <a:r>
              <a:rPr lang="ru-RU" sz="1800" dirty="0" smtClean="0">
                <a:solidFill>
                  <a:schemeClr val="tx1"/>
                </a:solidFill>
              </a:rPr>
              <a:t>«Однажды </a:t>
            </a:r>
            <a:r>
              <a:rPr lang="ru-RU" sz="1800" dirty="0" smtClean="0">
                <a:solidFill>
                  <a:schemeClr val="tx1"/>
                </a:solidFill>
              </a:rPr>
              <a:t>осенью ежик пришел </a:t>
            </a:r>
            <a:r>
              <a:rPr lang="ru-RU" sz="1800" dirty="0" smtClean="0">
                <a:solidFill>
                  <a:schemeClr val="tx1"/>
                </a:solidFill>
              </a:rPr>
              <a:t>во </a:t>
            </a:r>
            <a:r>
              <a:rPr lang="ru-RU" sz="1800" dirty="0" smtClean="0">
                <a:solidFill>
                  <a:schemeClr val="tx1"/>
                </a:solidFill>
              </a:rPr>
              <a:t>фруктовый сад. </a:t>
            </a:r>
            <a:r>
              <a:rPr lang="ru-RU" sz="1800" dirty="0" smtClean="0">
                <a:solidFill>
                  <a:schemeClr val="tx1"/>
                </a:solidFill>
              </a:rPr>
              <a:t> В </a:t>
            </a:r>
            <a:r>
              <a:rPr lang="ru-RU" sz="1800" dirty="0" smtClean="0">
                <a:solidFill>
                  <a:schemeClr val="tx1"/>
                </a:solidFill>
              </a:rPr>
              <a:t>саду он увидел яблоню. </a:t>
            </a:r>
          </a:p>
          <a:p>
            <a:pPr marL="268288" algn="just"/>
            <a:r>
              <a:rPr lang="ru-RU" sz="1800" dirty="0" smtClean="0">
                <a:solidFill>
                  <a:schemeClr val="tx1"/>
                </a:solidFill>
              </a:rPr>
              <a:t>На яблоне зрели </a:t>
            </a:r>
            <a:r>
              <a:rPr lang="ru-RU" sz="1800" dirty="0" smtClean="0">
                <a:solidFill>
                  <a:schemeClr val="tx1"/>
                </a:solidFill>
              </a:rPr>
              <a:t>яблоки. Под </a:t>
            </a:r>
            <a:r>
              <a:rPr lang="ru-RU" sz="1800" dirty="0" smtClean="0">
                <a:solidFill>
                  <a:schemeClr val="tx1"/>
                </a:solidFill>
              </a:rPr>
              <a:t>яблоней ежик </a:t>
            </a:r>
            <a:r>
              <a:rPr lang="ru-RU" sz="1800" dirty="0" smtClean="0">
                <a:solidFill>
                  <a:schemeClr val="tx1"/>
                </a:solidFill>
              </a:rPr>
              <a:t>нашел два </a:t>
            </a:r>
            <a:r>
              <a:rPr lang="ru-RU" sz="1800" dirty="0" smtClean="0">
                <a:solidFill>
                  <a:schemeClr val="tx1"/>
                </a:solidFill>
              </a:rPr>
              <a:t>спелых яблока. </a:t>
            </a:r>
          </a:p>
          <a:p>
            <a:pPr marL="268288" algn="just"/>
            <a:r>
              <a:rPr lang="ru-RU" sz="1800" dirty="0" smtClean="0">
                <a:solidFill>
                  <a:schemeClr val="tx1"/>
                </a:solidFill>
              </a:rPr>
              <a:t>Ежик наколол яблоки на иголки </a:t>
            </a:r>
            <a:r>
              <a:rPr lang="ru-RU" sz="1800" dirty="0" smtClean="0">
                <a:solidFill>
                  <a:schemeClr val="tx1"/>
                </a:solidFill>
              </a:rPr>
              <a:t>и </a:t>
            </a:r>
            <a:r>
              <a:rPr lang="ru-RU" sz="1800" dirty="0" smtClean="0">
                <a:solidFill>
                  <a:schemeClr val="tx1"/>
                </a:solidFill>
              </a:rPr>
              <a:t>понес их  домой в лес</a:t>
            </a:r>
            <a:r>
              <a:rPr lang="ru-RU" sz="1800" dirty="0" smtClean="0">
                <a:solidFill>
                  <a:schemeClr val="tx1"/>
                </a:solidFill>
              </a:rPr>
              <a:t>».</a:t>
            </a:r>
          </a:p>
          <a:p>
            <a:pPr marL="268288" algn="just"/>
            <a:r>
              <a:rPr lang="ru-RU" sz="1800" b="1" dirty="0" smtClean="0"/>
              <a:t>Задание ребенку: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marL="268288" algn="just"/>
            <a:r>
              <a:rPr lang="ru-RU" sz="1800" dirty="0" smtClean="0"/>
              <a:t>Рассмотри </a:t>
            </a:r>
            <a:r>
              <a:rPr lang="ru-RU" sz="1800" dirty="0"/>
              <a:t>опорные картинки и составь по ним пересказ.</a:t>
            </a:r>
          </a:p>
          <a:p>
            <a:endParaRPr lang="ru-RU" sz="1800" dirty="0"/>
          </a:p>
          <a:p>
            <a:pPr marL="268288" algn="just"/>
            <a:endParaRPr lang="ru-RU" sz="18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55576" y="830740"/>
            <a:ext cx="7772400" cy="50405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prstClr val="black"/>
                </a:solidFill>
              </a:rPr>
              <a:t>Пересказ рассказа с помощью опорных картинок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841" y="1988840"/>
            <a:ext cx="7772400" cy="2088232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4"/>
          <a:stretch/>
        </p:blipFill>
        <p:spPr bwMode="auto">
          <a:xfrm>
            <a:off x="1979711" y="836710"/>
            <a:ext cx="5215609" cy="5937172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79711" y="188640"/>
            <a:ext cx="5256585" cy="504055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prstClr val="black"/>
                </a:solidFill>
              </a:rPr>
              <a:t>Опорные картинки для пересказа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048" y="1628800"/>
            <a:ext cx="8280920" cy="4536504"/>
          </a:xfrm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179388" algn="l" defTabSz="752475">
              <a:tabLst>
                <a:tab pos="8067675" algn="l"/>
              </a:tabLst>
            </a:pPr>
            <a:r>
              <a:rPr lang="ru-RU" sz="1800" b="1" dirty="0"/>
              <a:t>Цель: </a:t>
            </a:r>
            <a:r>
              <a:rPr lang="ru-RU" sz="1800" b="1" dirty="0" smtClean="0"/>
              <a:t> </a:t>
            </a:r>
            <a:r>
              <a:rPr lang="ru-RU" sz="1800" dirty="0" smtClean="0"/>
              <a:t>совершенствовать  </a:t>
            </a:r>
            <a:r>
              <a:rPr lang="ru-RU" sz="1800" dirty="0"/>
              <a:t>навык связного последовательного пересказа небольших рассказов с опорой на серию картинок, развивать активный зрительный и слуховой контроль над последовательностью и полнотой передачи содержания рассказа. </a:t>
            </a:r>
          </a:p>
          <a:p>
            <a:pPr marL="179388" algn="l" defTabSz="752475">
              <a:tabLst>
                <a:tab pos="8067675" algn="l"/>
              </a:tabLst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marL="179388" algn="l" defTabSz="752475">
              <a:tabLst>
                <a:tab pos="8067675" algn="l"/>
              </a:tabLst>
            </a:pPr>
            <a:r>
              <a:rPr lang="ru-RU" sz="1800" b="1" dirty="0" smtClean="0">
                <a:solidFill>
                  <a:schemeClr val="tx1"/>
                </a:solidFill>
              </a:rPr>
              <a:t>Прочитайте </a:t>
            </a:r>
            <a:r>
              <a:rPr lang="ru-RU" sz="1800" b="1" dirty="0" smtClean="0">
                <a:solidFill>
                  <a:schemeClr val="tx1"/>
                </a:solidFill>
              </a:rPr>
              <a:t>ребенку рассказ:</a:t>
            </a:r>
          </a:p>
          <a:p>
            <a:pPr marL="179388" algn="just" defTabSz="752475">
              <a:tabLst>
                <a:tab pos="8067675" algn="l"/>
              </a:tabLst>
            </a:pPr>
            <a:r>
              <a:rPr lang="ru-RU" sz="1800" dirty="0" smtClean="0">
                <a:solidFill>
                  <a:schemeClr val="tx1"/>
                </a:solidFill>
              </a:rPr>
              <a:t>«В </a:t>
            </a:r>
            <a:r>
              <a:rPr lang="ru-RU" sz="1800" dirty="0" smtClean="0">
                <a:solidFill>
                  <a:schemeClr val="tx1"/>
                </a:solidFill>
              </a:rPr>
              <a:t>конце лета в саду созрели сладкие и сочные сливы. Мама вместе с Машей отправились в сад. Маша помогала маме срывать с дерева крупные синие сливы и укладывала их в кастрюльку. Дома мама решила приготовить из слив кисель. Маша мыла сливы, а мама резала их, удаляла косточки и складывала в кастрюльку. Когда кисель сварился, мама налила его в бокалы. Маша вместе с мамой пили вкусный сливовый </a:t>
            </a:r>
            <a:r>
              <a:rPr lang="ru-RU" sz="1800" dirty="0" smtClean="0">
                <a:solidFill>
                  <a:schemeClr val="tx1"/>
                </a:solidFill>
              </a:rPr>
              <a:t>кисель</a:t>
            </a:r>
            <a:r>
              <a:rPr lang="ru-RU" sz="1800" dirty="0" smtClean="0"/>
              <a:t>». </a:t>
            </a:r>
          </a:p>
          <a:p>
            <a:pPr marL="179388" algn="l" defTabSz="752475">
              <a:tabLst>
                <a:tab pos="8067675" algn="l"/>
              </a:tabLst>
            </a:pPr>
            <a:r>
              <a:rPr lang="ru-RU" sz="1800" b="1" dirty="0" smtClean="0"/>
              <a:t>Задание </a:t>
            </a:r>
            <a:r>
              <a:rPr lang="ru-RU" sz="1800" b="1" dirty="0"/>
              <a:t>ребенку: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Рассмотри картинки. Составь пересказ по картинкам. Расскажи по порядку, что было сначала, что потом и чем все закончилось. </a:t>
            </a:r>
          </a:p>
          <a:p>
            <a:pPr algn="just"/>
            <a:endParaRPr lang="ru-RU" sz="1800" dirty="0" smtClean="0">
              <a:solidFill>
                <a:schemeClr val="tx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649202"/>
            <a:ext cx="8264588" cy="68253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prstClr val="black"/>
                </a:solidFill>
              </a:rPr>
              <a:t>Пересказ рассказа «Как приготовили кисель» с помощью опорных картинок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1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31640" y="332656"/>
            <a:ext cx="6768752" cy="68253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prstClr val="black"/>
                </a:solidFill>
              </a:rPr>
              <a:t>Пересказ рассказа «Как приготовили кисель» </a:t>
            </a:r>
          </a:p>
          <a:p>
            <a:r>
              <a:rPr lang="ru-RU" sz="2400" b="1" dirty="0" smtClean="0">
                <a:solidFill>
                  <a:prstClr val="black"/>
                </a:solidFill>
              </a:rPr>
              <a:t>с помощью опорных картинок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" t="1677" r="2420" b="3968"/>
          <a:stretch/>
        </p:blipFill>
        <p:spPr bwMode="auto">
          <a:xfrm>
            <a:off x="1721768" y="1124744"/>
            <a:ext cx="5408252" cy="5445234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71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548681"/>
            <a:ext cx="2736304" cy="504056"/>
          </a:xfrm>
          <a:ln w="28575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sz="2400" b="1" dirty="0" smtClean="0"/>
              <a:t>Литература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484784"/>
            <a:ext cx="633670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</a:rPr>
              <a:t>1. </a:t>
            </a:r>
            <a:r>
              <a:rPr lang="ru-RU" sz="1600" dirty="0" smtClean="0">
                <a:solidFill>
                  <a:prstClr val="black"/>
                </a:solidFill>
              </a:rPr>
              <a:t>Воробьева</a:t>
            </a:r>
            <a:r>
              <a:rPr lang="ru-RU" sz="1600" dirty="0">
                <a:solidFill>
                  <a:prstClr val="black"/>
                </a:solidFill>
              </a:rPr>
              <a:t>, В.К. Методика развития связной речи у детей с системным недоразвитием речи: Учеб. Пособие / В.К. Воробьева.- М.: АСТ: ХРАНИТЕЛЬ, 2007. 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</a:rPr>
              <a:t>2</a:t>
            </a:r>
            <a:r>
              <a:rPr lang="ru-RU" sz="1600" dirty="0">
                <a:solidFill>
                  <a:prstClr val="black"/>
                </a:solidFill>
              </a:rPr>
              <a:t>. </a:t>
            </a:r>
            <a:r>
              <a:rPr lang="ru-RU" sz="1600" dirty="0">
                <a:solidFill>
                  <a:prstClr val="black"/>
                </a:solidFill>
              </a:rPr>
              <a:t>Н. В. </a:t>
            </a:r>
            <a:r>
              <a:rPr lang="ru-RU" sz="1600" dirty="0" err="1">
                <a:solidFill>
                  <a:prstClr val="black"/>
                </a:solidFill>
              </a:rPr>
              <a:t>Нищева</a:t>
            </a:r>
            <a:r>
              <a:rPr lang="ru-RU" sz="1600" dirty="0">
                <a:solidFill>
                  <a:prstClr val="black"/>
                </a:solidFill>
              </a:rPr>
              <a:t>:</a:t>
            </a:r>
            <a:r>
              <a:rPr lang="ru-RU" sz="1600" dirty="0">
                <a:solidFill>
                  <a:prstClr val="black"/>
                </a:solidFill>
              </a:rPr>
              <a:t> Конспекты подгрупповых логопедических занятий в группе компенсирующей направленности ДОО для детей с тяжелыми нарушениями речи с 5 до 6 лет (старшая группа). </a:t>
            </a:r>
            <a:r>
              <a:rPr lang="ru-RU" sz="1600" dirty="0">
                <a:solidFill>
                  <a:prstClr val="black"/>
                </a:solidFill>
              </a:rPr>
              <a:t>–  СПб., </a:t>
            </a:r>
            <a:r>
              <a:rPr lang="ru-RU" sz="1600" dirty="0" smtClean="0">
                <a:solidFill>
                  <a:prstClr val="black"/>
                </a:solidFill>
              </a:rPr>
              <a:t>«</a:t>
            </a:r>
            <a:r>
              <a:rPr lang="ru-RU" sz="1600" dirty="0">
                <a:solidFill>
                  <a:prstClr val="black"/>
                </a:solidFill>
              </a:rPr>
              <a:t>ДЕТСТВО-ПРЕСС», 2016, – 704 с. 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</a:rPr>
              <a:t>3. </a:t>
            </a:r>
            <a:r>
              <a:rPr lang="ru-RU" sz="1600" dirty="0" err="1">
                <a:solidFill>
                  <a:prstClr val="black"/>
                </a:solidFill>
              </a:rPr>
              <a:t>Нищева</a:t>
            </a:r>
            <a:r>
              <a:rPr lang="ru-RU" sz="1600" dirty="0">
                <a:solidFill>
                  <a:prstClr val="black"/>
                </a:solidFill>
              </a:rPr>
              <a:t> Н.В. Формирование навыка пересказа  у детей дошкольного возраста</a:t>
            </a:r>
            <a:r>
              <a:rPr lang="ru-RU" sz="1600" dirty="0" smtClean="0">
                <a:solidFill>
                  <a:prstClr val="black"/>
                </a:solidFill>
              </a:rPr>
              <a:t>. -  СПб.,  </a:t>
            </a:r>
            <a:r>
              <a:rPr lang="ru-RU" sz="1600" dirty="0">
                <a:solidFill>
                  <a:prstClr val="black"/>
                </a:solidFill>
              </a:rPr>
              <a:t>ДЕТСТВО-ПРЕСС, 2012. 	</a:t>
            </a:r>
            <a:endParaRPr lang="ru-RU" sz="1600" dirty="0" smtClean="0">
              <a:solidFill>
                <a:prstClr val="black"/>
              </a:solidFill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</a:rPr>
              <a:t>4. </a:t>
            </a:r>
            <a:r>
              <a:rPr lang="ru-RU" sz="1600" dirty="0" err="1" smtClean="0">
                <a:solidFill>
                  <a:prstClr val="black"/>
                </a:solidFill>
              </a:rPr>
              <a:t>Нищева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>
                <a:solidFill>
                  <a:prstClr val="black"/>
                </a:solidFill>
              </a:rPr>
              <a:t>Н. </a:t>
            </a:r>
            <a:r>
              <a:rPr lang="ru-RU" sz="1600" dirty="0">
                <a:solidFill>
                  <a:prstClr val="black"/>
                </a:solidFill>
              </a:rPr>
              <a:t>В. Современная система коррекционной работы в логопедической группе для детей с ОНР с 3 до 7 лет. – СПб.,  ДЕТСТВО-ПРЕСС, 2016 г. – 624 с.</a:t>
            </a:r>
          </a:p>
          <a:p>
            <a:pPr algn="just"/>
            <a:endParaRPr lang="ru-RU" sz="1600" dirty="0">
              <a:solidFill>
                <a:prstClr val="black"/>
              </a:solidFill>
            </a:endParaRPr>
          </a:p>
          <a:p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41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3501" y="2780928"/>
            <a:ext cx="7125112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Авторы-составители:</a:t>
            </a:r>
          </a:p>
          <a:p>
            <a:pPr marL="0" indent="0">
              <a:buNone/>
            </a:pPr>
            <a:r>
              <a:rPr lang="ru-RU" sz="1600" dirty="0" err="1" smtClean="0">
                <a:solidFill>
                  <a:schemeClr val="tx1"/>
                </a:solidFill>
              </a:rPr>
              <a:t>Чибискова</a:t>
            </a:r>
            <a:r>
              <a:rPr lang="ru-RU" sz="1600" dirty="0" smtClean="0">
                <a:solidFill>
                  <a:schemeClr val="tx1"/>
                </a:solidFill>
              </a:rPr>
              <a:t> Ю. В., учитель-логопед;</a:t>
            </a:r>
          </a:p>
          <a:p>
            <a:pPr marL="0" indent="0">
              <a:buNone/>
            </a:pPr>
            <a:r>
              <a:rPr lang="ru-RU" sz="1600" dirty="0" err="1" smtClean="0">
                <a:solidFill>
                  <a:schemeClr val="tx1"/>
                </a:solidFill>
              </a:rPr>
              <a:t>Воргудяева</a:t>
            </a:r>
            <a:r>
              <a:rPr lang="ru-RU" sz="1600" dirty="0" smtClean="0">
                <a:solidFill>
                  <a:schemeClr val="tx1"/>
                </a:solidFill>
              </a:rPr>
              <a:t> И. Д., воспитатель группы для детей с ТНР.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851" y="368806"/>
            <a:ext cx="685641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17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Spring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433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Поток</vt:lpstr>
      <vt:lpstr>1_Поток</vt:lpstr>
      <vt:lpstr>2_Поток</vt:lpstr>
      <vt:lpstr>3_Поток</vt:lpstr>
      <vt:lpstr>4_Поток</vt:lpstr>
      <vt:lpstr>5_Поток</vt:lpstr>
      <vt:lpstr>6_Поток</vt:lpstr>
      <vt:lpstr>6_Spring</vt:lpstr>
      <vt:lpstr>Обучение дошкольников  5-6 лет  рассказыванию</vt:lpstr>
      <vt:lpstr>Презентация PowerPoint</vt:lpstr>
      <vt:lpstr>Презентация PowerPoint</vt:lpstr>
      <vt:lpstr> </vt:lpstr>
      <vt:lpstr> </vt:lpstr>
      <vt:lpstr>Презентация PowerPoint</vt:lpstr>
      <vt:lpstr>Презентация PowerPoint</vt:lpstr>
      <vt:lpstr>Литература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дошкольников  5-6 лет  рассказыванию</dc:title>
  <dc:creator>Ирина</dc:creator>
  <cp:lastModifiedBy>Ирина</cp:lastModifiedBy>
  <cp:revision>2</cp:revision>
  <dcterms:created xsi:type="dcterms:W3CDTF">2021-03-23T15:21:18Z</dcterms:created>
  <dcterms:modified xsi:type="dcterms:W3CDTF">2021-03-23T15:32:29Z</dcterms:modified>
</cp:coreProperties>
</file>