
<file path=[Content_Types].xml><?xml version="1.0" encoding="utf-8"?>
<Types xmlns="http://schemas.openxmlformats.org/package/2006/content-types">
  <Default ContentType="image/png" Extension="png"/>
  <Default ContentType="image/x-emf" Extension="emf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theme+xml" PartName="/ppt/theme/theme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theme+xml" PartName="/ppt/theme/theme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theme+xml" PartName="/ppt/theme/theme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theme+xml" PartName="/ppt/theme/theme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theme+xml" PartName="/ppt/theme/theme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7" r:id="rId8"/>
    <p:sldId id="259" r:id="rId9"/>
    <p:sldId id="258" r:id="rId10"/>
    <p:sldId id="264" r:id="rId11"/>
    <p:sldId id="265" r:id="rId12"/>
    <p:sldId id="260" r:id="rId13"/>
    <p:sldId id="261" r:id="rId14"/>
    <p:sldId id="262" r:id="rId15"/>
    <p:sldId id="263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0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4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3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15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13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31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26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71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41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46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30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1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27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06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95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18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28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06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0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27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15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1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3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68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13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344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68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52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420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436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400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20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192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3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800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00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584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68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00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541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60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742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675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687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8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009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34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587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61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348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100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799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607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742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675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6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901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840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349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587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618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348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10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799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880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868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3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210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239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110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230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925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516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377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785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8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1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6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6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2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1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7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2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2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9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6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13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6891225" cy="1152127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b="1" dirty="0" lang="ru-RU" smtClean="0" sz="3800"/>
              <a:t>«Играем с Незнайкой </a:t>
            </a:r>
            <a:br>
              <a:rPr b="1" dirty="0" lang="ru-RU" smtClean="0" sz="3800"/>
            </a:br>
            <a:r>
              <a:rPr b="1" dirty="0" lang="ru-RU" smtClean="0" sz="3800"/>
              <a:t>и его друзьями»</a:t>
            </a:r>
            <a:endParaRPr b="1" dirty="0" lang="ru-RU" sz="3800"/>
          </a:p>
        </p:txBody>
      </p:sp>
      <p:pic>
        <p:nvPicPr>
          <p:cNvPr descr="C:\Users\Ирина\Desktop\02.png" id="4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r="183"/>
          <a:stretch/>
        </p:blipFill>
        <p:spPr bwMode="auto">
          <a:xfrm flipH="1">
            <a:off x="179141" y="1048833"/>
            <a:ext cx="1660268" cy="254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Ирина\Desktop\neznaika10.png" id="5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8720"/>
            <a:ext cx="1541088" cy="238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2195736" y="2111001"/>
            <a:ext cx="5112568" cy="170742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b="1" dirty="0" lang="ru-RU" smtClean="0" sz="1600"/>
              <a:t>РЕЧЕВЫЕ ИГРЫ </a:t>
            </a:r>
          </a:p>
          <a:p>
            <a:pPr algn="ctr">
              <a:lnSpc>
                <a:spcPct val="120000"/>
              </a:lnSpc>
            </a:pPr>
            <a:r>
              <a:rPr b="1" dirty="0" lang="ru-RU" smtClean="0" sz="1600"/>
              <a:t>ПО ЛЕКСИЧЕСКОЙ ТЕМЕ «ФРУКТЫ. САД» </a:t>
            </a:r>
          </a:p>
          <a:p>
            <a:pPr algn="ctr">
              <a:lnSpc>
                <a:spcPct val="120000"/>
              </a:lnSpc>
            </a:pPr>
            <a:r>
              <a:rPr b="1" dirty="0" lang="ru-RU" smtClean="0" sz="1600"/>
              <a:t>ДЛЯ ДОШКОЛЬНИКОВ 5 – 6 ЛЕТ С ТНР</a:t>
            </a:r>
          </a:p>
          <a:p>
            <a:pPr algn="ctr"/>
            <a:r>
              <a:rPr b="1" dirty="0" lang="ru-RU" smtClean="0" sz="1600"/>
              <a:t>Часть 1. </a:t>
            </a:r>
            <a:endParaRPr b="1" dirty="0" lang="ru-RU" sz="1600"/>
          </a:p>
        </p:txBody>
      </p:sp>
      <p:pic>
        <p:nvPicPr>
          <p:cNvPr descr="C:\Users\Ирина\Desktop\69614780_10.png" id="6" name="Picture 2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615" y="4124281"/>
            <a:ext cx="1464295" cy="257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Ирина\Desktop\neznaika03.png" id="7" name="Picture 2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5" t="120"/>
          <a:stretch/>
        </p:blipFill>
        <p:spPr bwMode="auto">
          <a:xfrm>
            <a:off x="539552" y="3843802"/>
            <a:ext cx="1209234" cy="268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Ирина\Desktop\neznaika02.png" id="8" name="Picture 3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818421"/>
            <a:ext cx="1234666" cy="257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Ирина\Desktop\neznaika18.png" id="10" name="Picture 3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1429775" cy="270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7971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48681"/>
            <a:ext cx="2736304" cy="504056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sz="2400" b="1" dirty="0" smtClean="0"/>
              <a:t>Литература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340768"/>
            <a:ext cx="633670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1. Т.А. Воробьёва, О.И. </a:t>
            </a:r>
            <a:r>
              <a:rPr lang="ru-RU" sz="1600" dirty="0" err="1" smtClean="0"/>
              <a:t>Крупенчук</a:t>
            </a:r>
            <a:r>
              <a:rPr lang="ru-RU" sz="1600" dirty="0" smtClean="0"/>
              <a:t>: Логопедические игры. -  СПб.: Литера, 2009 г.</a:t>
            </a:r>
          </a:p>
          <a:p>
            <a:r>
              <a:rPr lang="ru-RU" sz="1600" dirty="0" smtClean="0"/>
              <a:t>2. Н. В. </a:t>
            </a:r>
            <a:r>
              <a:rPr lang="ru-RU" sz="1600" dirty="0" err="1" smtClean="0"/>
              <a:t>Нищева</a:t>
            </a:r>
            <a:r>
              <a:rPr lang="ru-RU" sz="1600" dirty="0"/>
              <a:t>:</a:t>
            </a:r>
            <a:r>
              <a:rPr lang="ru-RU" sz="1600" dirty="0" smtClean="0"/>
              <a:t> Конспекты подгрупповых логопедических занятий в группе компенсирующей направленности ДОО для детей с тяжелыми нарушениями речи с 5 до 6 лет (старшая группа). –  СПб., «ДЕТСТВО-ПРЕСС», 2016, – 704 с. </a:t>
            </a:r>
          </a:p>
          <a:p>
            <a:r>
              <a:rPr lang="ru-RU" sz="1600" dirty="0" smtClean="0"/>
              <a:t>3. </a:t>
            </a:r>
            <a:r>
              <a:rPr lang="ru-RU" sz="1600" dirty="0" err="1" smtClean="0"/>
              <a:t>Нищева</a:t>
            </a:r>
            <a:r>
              <a:rPr lang="ru-RU" sz="1600" dirty="0" smtClean="0"/>
              <a:t> Н. В. Современная система коррекционной работы в логопедической группе для детей с ОНР с 3 до 7 лет. – СПб.,  ДЕТСТВО-ПРЕСС, 2016 г. – 624 с.</a:t>
            </a:r>
          </a:p>
          <a:p>
            <a:r>
              <a:rPr lang="ru-RU" sz="1600" dirty="0" smtClean="0"/>
              <a:t>4</a:t>
            </a:r>
            <a:r>
              <a:rPr lang="ru-RU" sz="1600" dirty="0" smtClean="0"/>
              <a:t>. Т. </a:t>
            </a:r>
            <a:r>
              <a:rPr lang="ru-RU" sz="1600" dirty="0" err="1" smtClean="0"/>
              <a:t>Хортиева</a:t>
            </a:r>
            <a:r>
              <a:rPr lang="ru-RU" sz="1600" dirty="0" smtClean="0"/>
              <a:t>: Словесные дидактические игры для детей старшего дошкольного возраста с ТНР. -  СПб., Детство-Пресс, 2018 г.  </a:t>
            </a:r>
          </a:p>
          <a:p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40098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501" y="2780928"/>
            <a:ext cx="7125112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С</a:t>
            </a:r>
            <a:r>
              <a:rPr lang="ru-RU" sz="1600" dirty="0" smtClean="0">
                <a:solidFill>
                  <a:schemeClr val="tx1"/>
                </a:solidFill>
              </a:rPr>
              <a:t>оставители</a:t>
            </a:r>
            <a:r>
              <a:rPr lang="ru-RU" sz="16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1600" dirty="0" err="1" smtClean="0">
                <a:solidFill>
                  <a:schemeClr val="tx1"/>
                </a:solidFill>
              </a:rPr>
              <a:t>Чибискова</a:t>
            </a:r>
            <a:r>
              <a:rPr lang="ru-RU" sz="1600" dirty="0" smtClean="0">
                <a:solidFill>
                  <a:schemeClr val="tx1"/>
                </a:solidFill>
              </a:rPr>
              <a:t> Ю. В., учитель-логопед;</a:t>
            </a:r>
          </a:p>
          <a:p>
            <a:pPr marL="0" indent="0">
              <a:buNone/>
            </a:pPr>
            <a:r>
              <a:rPr lang="ru-RU" sz="1600" dirty="0" err="1" smtClean="0">
                <a:solidFill>
                  <a:schemeClr val="tx1"/>
                </a:solidFill>
              </a:rPr>
              <a:t>Воргудяева</a:t>
            </a:r>
            <a:r>
              <a:rPr lang="ru-RU" sz="1600" dirty="0" smtClean="0">
                <a:solidFill>
                  <a:schemeClr val="tx1"/>
                </a:solidFill>
              </a:rPr>
              <a:t> И. Д., воспитатель группы для детей с ТНР.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51" y="368806"/>
            <a:ext cx="68564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3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420" y="152621"/>
            <a:ext cx="5112568" cy="593036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sz="2400" b="1" dirty="0" smtClean="0"/>
              <a:t>Игра «Узнай и назови» 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758" y="908720"/>
            <a:ext cx="8064896" cy="5760640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 smtClean="0"/>
              <a:t>Цель </a:t>
            </a:r>
            <a:r>
              <a:rPr lang="ru-RU" sz="1600" b="1" i="1" dirty="0"/>
              <a:t>игры:</a:t>
            </a:r>
            <a:r>
              <a:rPr lang="ru-RU" sz="16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актуализировать </a:t>
            </a:r>
            <a:r>
              <a:rPr lang="ru-RU" sz="1600" dirty="0"/>
              <a:t>словарный запас по лексической теме «фрукты»; </a:t>
            </a:r>
            <a:endParaRPr lang="ru-RU" sz="16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уточнить </a:t>
            </a:r>
            <a:r>
              <a:rPr lang="ru-RU" sz="1600" dirty="0"/>
              <a:t>обобщенное понятие «фрукты</a:t>
            </a:r>
            <a:r>
              <a:rPr lang="ru-RU" sz="1600" dirty="0" smtClean="0"/>
              <a:t>»;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развивать </a:t>
            </a:r>
            <a:r>
              <a:rPr lang="ru-RU" sz="1600" dirty="0"/>
              <a:t>зрительное </a:t>
            </a:r>
            <a:r>
              <a:rPr lang="ru-RU" sz="1600" dirty="0" smtClean="0"/>
              <a:t>внимание.</a:t>
            </a:r>
            <a:endParaRPr lang="ru-RU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 smtClean="0"/>
              <a:t>Ход игры: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Предложите ребенку помочь Незнайке назвать, что изображено на картинках. </a:t>
            </a:r>
            <a:r>
              <a:rPr lang="ru-RU" sz="1600" dirty="0"/>
              <a:t>Спросите у ребенка: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 smtClean="0"/>
              <a:t>Как назвать всё одним словом?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- Почему </a:t>
            </a:r>
            <a:r>
              <a:rPr lang="ru-RU" sz="1600" dirty="0"/>
              <a:t>ты думаешь, что это </a:t>
            </a:r>
            <a:r>
              <a:rPr lang="ru-RU" sz="1600" dirty="0" smtClean="0"/>
              <a:t>фрукты?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- Где </a:t>
            </a:r>
            <a:r>
              <a:rPr lang="ru-RU" sz="1600" dirty="0"/>
              <a:t>они растут? </a:t>
            </a:r>
            <a:r>
              <a:rPr lang="ru-RU" sz="1600" dirty="0" smtClean="0"/>
              <a:t>(</a:t>
            </a:r>
            <a:r>
              <a:rPr lang="ru-RU" sz="1600" dirty="0"/>
              <a:t>О</a:t>
            </a:r>
            <a:r>
              <a:rPr lang="ru-RU" sz="1600" dirty="0" smtClean="0"/>
              <a:t>ни </a:t>
            </a:r>
            <a:r>
              <a:rPr lang="ru-RU" sz="1600" dirty="0"/>
              <a:t>все растут не на земле, а на деревьях, в </a:t>
            </a:r>
            <a:r>
              <a:rPr lang="ru-RU" sz="1600" dirty="0" smtClean="0"/>
              <a:t>саду).</a:t>
            </a:r>
            <a:endParaRPr lang="ru-RU" sz="1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 smtClean="0"/>
              <a:t>Кто </a:t>
            </a:r>
            <a:r>
              <a:rPr lang="ru-RU" sz="1600" dirty="0"/>
              <a:t>их посадил? </a:t>
            </a:r>
            <a:r>
              <a:rPr lang="ru-RU" sz="1600" dirty="0" smtClean="0"/>
              <a:t>(Человек).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 smtClean="0"/>
              <a:t>Могут </a:t>
            </a:r>
            <a:r>
              <a:rPr lang="ru-RU" sz="1600" dirty="0"/>
              <a:t>ли они вырасти без ухода, полива? </a:t>
            </a:r>
            <a:endParaRPr lang="ru-RU" sz="16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 smtClean="0"/>
              <a:t>Что </a:t>
            </a:r>
            <a:r>
              <a:rPr lang="ru-RU" sz="1600" dirty="0"/>
              <a:t>люди делают с ними? </a:t>
            </a:r>
            <a:r>
              <a:rPr lang="ru-RU" sz="1600" dirty="0" smtClean="0"/>
              <a:t>(Едят).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 smtClean="0"/>
              <a:t>Значит</a:t>
            </a:r>
            <a:r>
              <a:rPr lang="ru-RU" sz="1600" dirty="0"/>
              <a:t>, они похожи тем, что они какие? </a:t>
            </a:r>
            <a:r>
              <a:rPr lang="ru-RU" sz="1600" dirty="0" smtClean="0"/>
              <a:t>(Съедобные).</a:t>
            </a:r>
            <a:endParaRPr lang="ru-RU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После </a:t>
            </a:r>
            <a:r>
              <a:rPr lang="ru-RU" sz="1600" dirty="0"/>
              <a:t>обсуждения сделайте с </a:t>
            </a:r>
            <a:r>
              <a:rPr lang="ru-RU" sz="1600" dirty="0" smtClean="0"/>
              <a:t>ребенком </a:t>
            </a:r>
            <a:r>
              <a:rPr lang="ru-RU" sz="1600" dirty="0"/>
              <a:t>вывод о том, что на всех </a:t>
            </a:r>
            <a:r>
              <a:rPr lang="ru-RU" sz="1600" dirty="0" smtClean="0"/>
              <a:t>картинках </a:t>
            </a:r>
            <a:r>
              <a:rPr lang="ru-RU" sz="1600" dirty="0"/>
              <a:t>изображены растения — фрукты. И еще раз обговорите главные признаки фруктов. Фрукты это растения, </a:t>
            </a:r>
            <a:r>
              <a:rPr lang="ru-RU" sz="1600" dirty="0" smtClean="0"/>
              <a:t>они </a:t>
            </a:r>
            <a:r>
              <a:rPr lang="ru-RU" sz="1600" dirty="0"/>
              <a:t>растут в саду, их посадил и выращивает </a:t>
            </a:r>
            <a:r>
              <a:rPr lang="ru-RU" sz="1600" dirty="0" smtClean="0"/>
              <a:t>человек. Люди  употребляют фрукты в пищу.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0963" y="116632"/>
            <a:ext cx="1830787" cy="279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8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Ирина\Desktop\mandarin_PNG37.png" id="5" name="Picture 3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310" y="2213673"/>
            <a:ext cx="1663429" cy="114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Ирина\Desktop\banana_PNG827.png" id="6" name="Picture 5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82753" y="542902"/>
            <a:ext cx="1850502" cy="119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Ирина\Desktop\lemon_PNG3874.png" id="7" name="Picture 9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60000">
            <a:off x="541516" y="2148646"/>
            <a:ext cx="987600" cy="127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Ирина\Desktop\pineapple_PNG2743.png" id="8" name="Picture 6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50" y="4854837"/>
            <a:ext cx="1045169" cy="174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Ирина\Desktop\avocado_PNG15510.png" id="9" name="Picture 7"/>
          <p:cNvPicPr>
            <a:picLocks noChangeArrowheads="1"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243" t="309"/>
          <a:stretch/>
        </p:blipFill>
        <p:spPr bwMode="auto">
          <a:xfrm>
            <a:off x="4709305" y="3824788"/>
            <a:ext cx="1531900" cy="112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5171459"/>
            <a:ext cx="1333311" cy="123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Users\Ирина\Desktop\kiwi_PNG4030.png" id="11" name="Picture 7"/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310" y="532358"/>
            <a:ext cx="1176723" cy="12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Ирина\Desktop\pear_PNG3441.png" id="12290" name="Picture 2"/>
          <p:cNvPicPr>
            <a:picLocks noChangeArrowheads="1"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77" y="2091888"/>
            <a:ext cx="1638671" cy="142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0" y="3758239"/>
            <a:ext cx="1477311" cy="112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Users\Ирина\Desktop\grapefruit_PNG15256.png" id="14" name="Picture 11"/>
          <p:cNvPicPr>
            <a:picLocks noChangeArrowheads="1"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" l="37" t="453"/>
          <a:stretch/>
        </p:blipFill>
        <p:spPr bwMode="auto">
          <a:xfrm>
            <a:off x="6744214" y="3615348"/>
            <a:ext cx="1758429" cy="11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Ирина\Desktop\cherry_PNG635.png" id="15" name="Picture 5"/>
          <p:cNvPicPr>
            <a:picLocks noChangeArrowheads="1" noChangeAspect="1"/>
          </p:cNvPicPr>
          <p:nvPr/>
        </p:nvPicPr>
        <p:blipFill>
          <a:blip cstate="print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26" y="5056139"/>
            <a:ext cx="1465189" cy="146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rrowheads="1" noChangeAspect="1"/>
          </p:cNvPicPr>
          <p:nvPr/>
        </p:nvPicPr>
        <p:blipFill>
          <a:blip cstate="print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93" y="532358"/>
            <a:ext cx="1137236" cy="117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Users\Ирина\Desktop\MangoTransparentPNG-vi.png" id="17" name="Picture 14"/>
          <p:cNvPicPr>
            <a:picLocks noChangeArrowheads="1" noChangeAspect="1"/>
          </p:cNvPicPr>
          <p:nvPr/>
        </p:nvPicPr>
        <p:blipFill>
          <a:blip cstate="print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45613"/>
            <a:ext cx="1146006" cy="11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5" y="476672"/>
            <a:ext cx="1174191" cy="106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013868"/>
            <a:ext cx="1046165" cy="128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rrowheads="1"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493" y="3813745"/>
            <a:ext cx="1472312" cy="10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690394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7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1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3250"/>
                            </p:stCondLst>
                            <p:childTnLst>
                              <p:par>
                                <p:cTn fill="hold" id="12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250" fill="hold" id="1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250" id="1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>
                            <p:stCondLst>
                              <p:cond delay="6250"/>
                            </p:stCondLst>
                            <p:childTnLst>
                              <p:par>
                                <p:cTn fill="hold" id="19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25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25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>
                            <p:stCondLst>
                              <p:cond delay="9250"/>
                            </p:stCondLst>
                            <p:childTnLst>
                              <p:par>
                                <p:cTn fill="hold" id="26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25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25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12250"/>
                            </p:stCondLst>
                            <p:childTnLst>
                              <p:par>
                                <p:cTn fill="hold" id="33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25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250" id="3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>
                            <p:stCondLst>
                              <p:cond delay="15250"/>
                            </p:stCondLst>
                            <p:childTnLst>
                              <p:par>
                                <p:cTn fill="hold" id="40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250" fill="hold" id="42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43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44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250" id="45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>
                            <p:stCondLst>
                              <p:cond delay="18250"/>
                            </p:stCondLst>
                            <p:childTnLst>
                              <p:par>
                                <p:cTn fill="hold" id="47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250" fill="hold" id="4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5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250" id="5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>
                            <p:stCondLst>
                              <p:cond delay="21250"/>
                            </p:stCondLst>
                            <p:childTnLst>
                              <p:par>
                                <p:cTn fill="hold" id="54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250" fill="hold" id="56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57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58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250" id="59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>
                            <p:stCondLst>
                              <p:cond delay="24250"/>
                            </p:stCondLst>
                            <p:childTnLst>
                              <p:par>
                                <p:cTn fill="hold" id="61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250" fill="hold" id="6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6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65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250" id="6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>
                            <p:stCondLst>
                              <p:cond delay="27250"/>
                            </p:stCondLst>
                            <p:childTnLst>
                              <p:par>
                                <p:cTn fill="hold" id="68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250" fill="hold" id="7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7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72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250" id="73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>
                            <p:stCondLst>
                              <p:cond delay="30250"/>
                            </p:stCondLst>
                            <p:childTnLst>
                              <p:par>
                                <p:cTn fill="hold" id="75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250" fill="hold" id="7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7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79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250" id="8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>
                            <p:stCondLst>
                              <p:cond delay="33250"/>
                            </p:stCondLst>
                            <p:childTnLst>
                              <p:par>
                                <p:cTn fill="hold" id="82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250" fill="hold" id="8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8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86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250" id="8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>
                            <p:stCondLst>
                              <p:cond delay="36250"/>
                            </p:stCondLst>
                            <p:childTnLst>
                              <p:par>
                                <p:cTn fill="hold" id="89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250" fill="hold" id="9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9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93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250" id="9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>
                            <p:stCondLst>
                              <p:cond delay="39250"/>
                            </p:stCondLst>
                            <p:childTnLst>
                              <p:par>
                                <p:cTn fill="hold" id="96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250" fill="hold" id="9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9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250" id="10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>
                            <p:stCondLst>
                              <p:cond delay="42250"/>
                            </p:stCondLst>
                            <p:childTnLst>
                              <p:par>
                                <p:cTn fill="hold" id="103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250" fill="hold" id="10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10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107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250" id="10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>
                            <p:stCondLst>
                              <p:cond delay="45250"/>
                            </p:stCondLst>
                            <p:childTnLst>
                              <p:par>
                                <p:cTn fill="hold" id="110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250" fill="hold" id="1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1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1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250" id="1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332656"/>
            <a:ext cx="4968552" cy="576064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b="1" dirty="0" lang="ru-RU" smtClean="0" sz="2400"/>
              <a:t>Игра «Будь внимателен»</a:t>
            </a:r>
            <a:endParaRPr b="1" dirty="0" lang="ru-RU" sz="2400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2915816" y="2996952"/>
            <a:ext cx="5609437" cy="3240360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dirty="0" i="1" lang="ru-RU" sz="2100"/>
              <a:t>Цель игры</a:t>
            </a:r>
            <a:r>
              <a:rPr b="1" dirty="0" i="1" lang="ru-RU" smtClean="0" sz="2100"/>
              <a:t>:</a:t>
            </a:r>
            <a:r>
              <a:rPr dirty="0" lang="ru-RU" sz="2100"/>
              <a:t> </a:t>
            </a:r>
            <a:endParaRPr dirty="0" lang="ru-RU" smtClean="0" sz="2100"/>
          </a:p>
          <a:p>
            <a:pPr indent="-285750" marL="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charset="2" panose="05000000000000000000" pitchFamily="2" typeface="Wingdings"/>
              <a:buChar char="Ø"/>
            </a:pPr>
            <a:r>
              <a:rPr dirty="0" lang="ru-RU" smtClean="0" sz="2100"/>
              <a:t>актуализировать </a:t>
            </a:r>
            <a:r>
              <a:rPr dirty="0" lang="ru-RU" sz="2100"/>
              <a:t>словарный запас по лексической теме «фрукты</a:t>
            </a:r>
            <a:r>
              <a:rPr dirty="0" lang="ru-RU" smtClean="0" sz="2100"/>
              <a:t>»;</a:t>
            </a:r>
          </a:p>
          <a:p>
            <a:pPr indent="-285750" marL="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charset="2" panose="05000000000000000000" pitchFamily="2" typeface="Wingdings"/>
              <a:buChar char="Ø"/>
            </a:pPr>
            <a:r>
              <a:rPr dirty="0" lang="ru-RU" smtClean="0" sz="2100"/>
              <a:t>развивать слуховое внимание.</a:t>
            </a:r>
          </a:p>
          <a:p>
            <a:pPr indent="-285750" marL="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charset="2" panose="05000000000000000000" pitchFamily="2" typeface="Wingdings"/>
              <a:buChar char="Ø"/>
            </a:pPr>
            <a:endParaRPr dirty="0" lang="ru-RU" sz="21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dirty="0" i="1" lang="ru-RU" smtClean="0" sz="2100"/>
              <a:t>Ход игры: </a:t>
            </a:r>
            <a:endParaRPr dirty="0" i="1" lang="ru-RU" smtClean="0" sz="21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dirty="0" lang="ru-RU" smtClean="0" sz="2100"/>
              <a:t>Предложите ребенку </a:t>
            </a:r>
            <a:r>
              <a:rPr dirty="0" lang="ru-RU" sz="2100"/>
              <a:t>послушать </a:t>
            </a:r>
            <a:r>
              <a:rPr dirty="0" lang="ru-RU" smtClean="0" sz="2100"/>
              <a:t>стихотворение.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dirty="0" lang="ru-RU" smtClean="0" sz="21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dirty="0" lang="ru-RU" smtClean="0" sz="2100"/>
              <a:t>Скажите: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dirty="0" lang="ru-RU" smtClean="0" sz="2100"/>
              <a:t>- Поэт Цветик спрятал </a:t>
            </a:r>
            <a:r>
              <a:rPr dirty="0" lang="ru-RU" sz="2100"/>
              <a:t>фрукты в стихотворении. </a:t>
            </a:r>
            <a:endParaRPr dirty="0" lang="ru-RU" smtClean="0" sz="21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dirty="0" lang="ru-RU" smtClean="0" sz="2100"/>
              <a:t>Слушай </a:t>
            </a:r>
            <a:r>
              <a:rPr dirty="0" lang="ru-RU" sz="2100"/>
              <a:t>внимательно. </a:t>
            </a:r>
            <a:r>
              <a:rPr dirty="0" lang="ru-RU" smtClean="0" sz="2100"/>
              <a:t>Хлопни </a:t>
            </a:r>
            <a:r>
              <a:rPr dirty="0" lang="ru-RU" sz="2100"/>
              <a:t>в ладоши, если </a:t>
            </a:r>
            <a:r>
              <a:rPr dirty="0" lang="ru-RU" smtClean="0" sz="2100"/>
              <a:t>услышишь </a:t>
            </a:r>
            <a:r>
              <a:rPr dirty="0" lang="ru-RU" sz="2100"/>
              <a:t>название </a:t>
            </a:r>
            <a:r>
              <a:rPr dirty="0" lang="ru-RU" smtClean="0" sz="2100"/>
              <a:t>фрукта.</a:t>
            </a:r>
            <a:endParaRPr dirty="0" lang="ru-RU" sz="2100"/>
          </a:p>
          <a:p>
            <a:endParaRPr dirty="0" lang="ru-RU" smtClean="0"/>
          </a:p>
        </p:txBody>
      </p:sp>
      <p:pic>
        <p:nvPicPr>
          <p:cNvPr descr="C:\Users\Ирина\Desktop\0003-007-.png" id="9219" name="Picture 3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" r="324" t="1187"/>
          <a:stretch/>
        </p:blipFill>
        <p:spPr bwMode="auto">
          <a:xfrm>
            <a:off x="230070" y="1052736"/>
            <a:ext cx="2737067" cy="376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885107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467544" y="404664"/>
            <a:ext cx="5616624" cy="5226243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dirty="0" lang="ru-RU" smtClean="0"/>
              <a:t>Фрукты </a:t>
            </a:r>
            <a:r>
              <a:rPr dirty="0" lang="ru-RU"/>
              <a:t>растут на деревьях в </a:t>
            </a:r>
            <a:r>
              <a:rPr dirty="0" lang="ru-RU" smtClean="0"/>
              <a:t>саду.</a:t>
            </a:r>
            <a:endParaRPr dirty="0" lang="ru-RU"/>
          </a:p>
          <a:p>
            <a:r>
              <a:rPr dirty="0" lang="ru-RU"/>
              <a:t>Яркие фрукты у всех на виду.</a:t>
            </a:r>
          </a:p>
          <a:p>
            <a:r>
              <a:rPr dirty="0" lang="ru-RU"/>
              <a:t>Вот среди веток – груши бочок.</a:t>
            </a:r>
          </a:p>
          <a:p>
            <a:r>
              <a:rPr dirty="0" lang="ru-RU"/>
              <a:t>Груша зеленая, как кабачок.</a:t>
            </a:r>
          </a:p>
          <a:p>
            <a:r>
              <a:rPr dirty="0" lang="ru-RU"/>
              <a:t>Яблоки красные, синие сливы.</a:t>
            </a:r>
          </a:p>
          <a:p>
            <a:r>
              <a:rPr dirty="0" lang="ru-RU"/>
              <a:t>Спелые сливы вкусны и красивы.</a:t>
            </a:r>
          </a:p>
          <a:p>
            <a:r>
              <a:rPr dirty="0" lang="ru-RU"/>
              <a:t>Персик румяный укрылся листком.</a:t>
            </a:r>
          </a:p>
          <a:p>
            <a:r>
              <a:rPr dirty="0" lang="ru-RU"/>
              <a:t>Ты с этим фруктом, конечно, знаком?</a:t>
            </a:r>
          </a:p>
          <a:p>
            <a:r>
              <a:rPr dirty="0" lang="ru-RU"/>
              <a:t>Солнечным соком лимон </a:t>
            </a:r>
            <a:r>
              <a:rPr dirty="0" lang="ru-RU" smtClean="0"/>
              <a:t>напоен,</a:t>
            </a:r>
            <a:endParaRPr dirty="0" lang="ru-RU"/>
          </a:p>
          <a:p>
            <a:r>
              <a:rPr dirty="0" lang="ru-RU"/>
              <a:t>Светится золотом желтый лимон.</a:t>
            </a:r>
          </a:p>
          <a:p>
            <a:r>
              <a:rPr dirty="0" lang="ru-RU"/>
              <a:t>В кроне зеленой висят апельсины,</a:t>
            </a:r>
          </a:p>
          <a:p>
            <a:r>
              <a:rPr dirty="0" lang="ru-RU"/>
              <a:t>Солнцу подставив рыжие спины. </a:t>
            </a:r>
            <a:endParaRPr dirty="0" lang="ru-RU" smtClean="0"/>
          </a:p>
          <a:p>
            <a:pPr algn="r"/>
            <a:r>
              <a:rPr dirty="0" i="1" lang="ru-RU" smtClean="0"/>
              <a:t>Н</a:t>
            </a:r>
            <a:r>
              <a:rPr dirty="0" i="1" lang="ru-RU"/>
              <a:t>. </a:t>
            </a:r>
            <a:r>
              <a:rPr dirty="0" err="1" i="1" lang="ru-RU" smtClean="0"/>
              <a:t>Нищева</a:t>
            </a:r>
            <a:r>
              <a:rPr dirty="0" i="1" lang="ru-RU" smtClean="0"/>
              <a:t> </a:t>
            </a:r>
            <a:r>
              <a:rPr dirty="0" i="1" lang="ru-RU"/>
              <a:t>«Фрукты»</a:t>
            </a:r>
          </a:p>
        </p:txBody>
      </p:sp>
      <p:pic>
        <p:nvPicPr>
          <p:cNvPr descr="C:\Users\Ирина\Desktop\0003-007-.png" id="9219" name="Picture 3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" r="777" t="63"/>
          <a:stretch/>
        </p:blipFill>
        <p:spPr bwMode="auto">
          <a:xfrm flipH="1">
            <a:off x="6387008" y="2852936"/>
            <a:ext cx="2724654" cy="382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885107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937089" cy="576064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sz="2400" b="1" dirty="0" smtClean="0"/>
              <a:t>Игра «Маленький волшебник»</a:t>
            </a:r>
            <a:endParaRPr lang="ru-RU" sz="2400" b="1" dirty="0"/>
          </a:p>
        </p:txBody>
      </p:sp>
      <p:pic>
        <p:nvPicPr>
          <p:cNvPr id="6146" name="Picture 2" descr="C:\Users\Ирина\Desktop\neznaika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169144" cy="381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340768"/>
            <a:ext cx="6186838" cy="5020872"/>
          </a:xfrm>
          <a:ln w="28575">
            <a:solidFill>
              <a:schemeClr val="bg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 smtClean="0"/>
              <a:t>Цель </a:t>
            </a:r>
            <a:r>
              <a:rPr lang="ru-RU" sz="1600" b="1" i="1" dirty="0"/>
              <a:t>игры</a:t>
            </a:r>
            <a:r>
              <a:rPr lang="ru-RU" sz="1600" b="1" i="1" dirty="0" smtClean="0"/>
              <a:t>: </a:t>
            </a:r>
            <a:r>
              <a:rPr lang="ru-RU" sz="1600" dirty="0" smtClean="0"/>
              <a:t>упражнять  в образовании имен существительных </a:t>
            </a:r>
            <a:r>
              <a:rPr lang="ru-RU" sz="1600" dirty="0"/>
              <a:t>и </a:t>
            </a:r>
            <a:r>
              <a:rPr lang="ru-RU" sz="1600" dirty="0" smtClean="0"/>
              <a:t>прилагательных </a:t>
            </a:r>
            <a:r>
              <a:rPr lang="ru-RU" sz="1600" dirty="0"/>
              <a:t>с уменьшительно-ласкательными </a:t>
            </a:r>
            <a:r>
              <a:rPr lang="ru-RU" sz="1600" dirty="0" smtClean="0"/>
              <a:t>суффиксами.</a:t>
            </a:r>
            <a:endParaRPr lang="ru-RU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 smtClean="0"/>
              <a:t>Ход игры: </a:t>
            </a:r>
            <a:endParaRPr lang="ru-RU" sz="1600" b="1" i="1" dirty="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 err="1" smtClean="0">
                <a:solidFill>
                  <a:schemeClr val="tx1"/>
                </a:solidFill>
              </a:rPr>
              <a:t>Стекляшкин</a:t>
            </a:r>
            <a:r>
              <a:rPr lang="ru-RU" sz="1600" dirty="0">
                <a:solidFill>
                  <a:schemeClr val="tx1"/>
                </a:solidFill>
              </a:rPr>
              <a:t>,</a:t>
            </a:r>
            <a:r>
              <a:rPr lang="ru-RU" sz="1600" dirty="0" smtClean="0">
                <a:solidFill>
                  <a:schemeClr val="tx1"/>
                </a:solidFill>
              </a:rPr>
              <a:t> как настоящий волшебник, умеет превращать большие фрукты в маленькие. Попробуй и </a:t>
            </a:r>
            <a:r>
              <a:rPr lang="ru-RU" sz="1600" dirty="0">
                <a:solidFill>
                  <a:schemeClr val="tx1"/>
                </a:solidFill>
              </a:rPr>
              <a:t>ты. </a:t>
            </a:r>
            <a:r>
              <a:rPr lang="ru-RU" sz="1600" dirty="0" smtClean="0">
                <a:solidFill>
                  <a:schemeClr val="tx1"/>
                </a:solidFill>
              </a:rPr>
              <a:t> Говори так: «Это большой лимон</a:t>
            </a:r>
            <a:r>
              <a:rPr lang="ru-RU" sz="1600" dirty="0">
                <a:solidFill>
                  <a:schemeClr val="tx1"/>
                </a:solidFill>
              </a:rPr>
              <a:t>. Я превращаю его в </a:t>
            </a:r>
            <a:r>
              <a:rPr lang="ru-RU" sz="1600" dirty="0" smtClean="0">
                <a:solidFill>
                  <a:schemeClr val="tx1"/>
                </a:solidFill>
              </a:rPr>
              <a:t>маленький лимончик»…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Большой мандарин – </a:t>
            </a:r>
            <a:r>
              <a:rPr lang="ru-RU" sz="1600" dirty="0" smtClean="0">
                <a:solidFill>
                  <a:schemeClr val="tx1"/>
                </a:solidFill>
              </a:rPr>
              <a:t>маленький мандаринчик.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Большой абрикос – маленький </a:t>
            </a:r>
            <a:r>
              <a:rPr lang="ru-RU" sz="1600" dirty="0" err="1" smtClean="0">
                <a:solidFill>
                  <a:schemeClr val="tx1"/>
                </a:solidFill>
              </a:rPr>
              <a:t>абрикосик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Большое яблоко – маленькое яблочко.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Большой грейпфрут – маленький </a:t>
            </a:r>
            <a:r>
              <a:rPr lang="ru-RU" sz="1600" dirty="0" err="1" smtClean="0">
                <a:solidFill>
                  <a:schemeClr val="tx1"/>
                </a:solidFill>
              </a:rPr>
              <a:t>грейпфрутик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Большой банан – маленький </a:t>
            </a:r>
            <a:r>
              <a:rPr lang="ru-RU" sz="1600" dirty="0" err="1" smtClean="0">
                <a:solidFill>
                  <a:schemeClr val="tx1"/>
                </a:solidFill>
              </a:rPr>
              <a:t>бананчик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- Большая груша – маленькая </a:t>
            </a:r>
            <a:r>
              <a:rPr lang="ru-RU" sz="1600" dirty="0" err="1" smtClean="0">
                <a:solidFill>
                  <a:schemeClr val="tx1"/>
                </a:solidFill>
              </a:rPr>
              <a:t>грушка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solidFill>
                <a:prstClr val="black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854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" l="156" r="363" t="31"/>
          <a:stretch/>
        </p:blipFill>
        <p:spPr bwMode="auto">
          <a:xfrm>
            <a:off x="275787" y="210483"/>
            <a:ext cx="1271620" cy="152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619498" y="970031"/>
            <a:ext cx="864269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8" name="Picture 4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77" y="558198"/>
            <a:ext cx="630966" cy="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99011" y="214348"/>
            <a:ext cx="1415614" cy="131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107" y="623999"/>
            <a:ext cx="757189" cy="70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Users\Ирина\Desktop\apricot_PNG12652.png" id="26632" name="Picture 8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" l="20" r="259" t="128"/>
          <a:stretch/>
        </p:blipFill>
        <p:spPr bwMode="auto">
          <a:xfrm>
            <a:off x="349186" y="1981035"/>
            <a:ext cx="1124822" cy="138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77" y="2384563"/>
            <a:ext cx="601727" cy="73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Прямая со стрелкой 24"/>
          <p:cNvCxnSpPr/>
          <p:nvPr/>
        </p:nvCxnSpPr>
        <p:spPr>
          <a:xfrm>
            <a:off x="5626761" y="938690"/>
            <a:ext cx="864269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619498" y="2671266"/>
            <a:ext cx="864269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Ирина\Desktop\grapefruit_PNG15256.png" id="26635" name="Picture 11"/>
          <p:cNvPicPr>
            <a:picLocks noChangeArrowheads="1"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" l="37" t="453"/>
          <a:stretch/>
        </p:blipFill>
        <p:spPr bwMode="auto">
          <a:xfrm>
            <a:off x="189693" y="3883781"/>
            <a:ext cx="1823556" cy="122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>
            <a:off x="2101195" y="4509118"/>
            <a:ext cx="864269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6" name="Picture 12"/>
          <p:cNvPicPr>
            <a:picLocks noChangeArrowheads="1"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966" y="4249012"/>
            <a:ext cx="918684" cy="61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Users\Ирина\Desktop\apple_PNG12477.png" id="26637" name="Picture 13"/>
          <p:cNvPicPr>
            <a:picLocks noChangeArrowheads="1" noChangeAspect="1"/>
          </p:cNvPicPr>
          <p:nvPr/>
        </p:nvPicPr>
        <p:blipFill rotWithShape="1"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"/>
          <a:stretch/>
        </p:blipFill>
        <p:spPr bwMode="auto">
          <a:xfrm>
            <a:off x="3981650" y="2761421"/>
            <a:ext cx="1325801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31"/>
          <p:cNvCxnSpPr/>
          <p:nvPr/>
        </p:nvCxnSpPr>
        <p:spPr>
          <a:xfrm>
            <a:off x="5436096" y="3372857"/>
            <a:ext cx="864269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8" name="Picture 14"/>
          <p:cNvPicPr>
            <a:picLocks noChangeArrowheads="1"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65" y="3153903"/>
            <a:ext cx="674703" cy="61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Users\Ирина\Desktop\neznaika35.png" id="6146" name="Picture 2"/>
          <p:cNvPicPr>
            <a:picLocks noChangeArrowheads="1" noChangeAspect="1"/>
          </p:cNvPicPr>
          <p:nvPr/>
        </p:nvPicPr>
        <p:blipFill>
          <a:blip cstate="print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5068" y="1600477"/>
            <a:ext cx="2017845" cy="35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82" y="5495861"/>
            <a:ext cx="185261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027" y="5976242"/>
            <a:ext cx="1139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rrowheads="1"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46698"/>
            <a:ext cx="1163766" cy="7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39" y="5167669"/>
            <a:ext cx="163988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rrowheads="1"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030" y="5902515"/>
            <a:ext cx="1139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rrowheads="1" noChangeAspect="1"/>
          </p:cNvPicPr>
          <p:nvPr/>
        </p:nvPicPr>
        <p:blipFill>
          <a:blip cstate="print"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681487"/>
            <a:ext cx="1016779" cy="88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574770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14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15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16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17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>
                            <p:stCondLst>
                              <p:cond delay="2750"/>
                            </p:stCondLst>
                            <p:childTnLst>
                              <p:par>
                                <p:cTn fill="hold" id="1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21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22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23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24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>
                            <p:stCondLst>
                              <p:cond delay="4500"/>
                            </p:stCondLst>
                            <p:childTnLst>
                              <p:par>
                                <p:cTn fill="hold" id="2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3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6250"/>
                            </p:stCondLst>
                            <p:childTnLst>
                              <p:par>
                                <p:cTn fill="hold" id="33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35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36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37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38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>
                            <p:stCondLst>
                              <p:cond delay="8750"/>
                            </p:stCondLst>
                            <p:childTnLst>
                              <p:par>
                                <p:cTn fill="hold" id="40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42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43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44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45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>
                            <p:stCondLst>
                              <p:cond delay="11250"/>
                            </p:stCondLst>
                            <p:childTnLst>
                              <p:par>
                                <p:cTn fill="hold" id="47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5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5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>
                            <p:stCondLst>
                              <p:cond delay="13750"/>
                            </p:stCondLst>
                            <p:childTnLst>
                              <p:par>
                                <p:cTn fill="hold" id="54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56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57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58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59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>
                            <p:stCondLst>
                              <p:cond delay="16250"/>
                            </p:stCondLst>
                            <p:childTnLst>
                              <p:par>
                                <p:cTn fill="hold" id="61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63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64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65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66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>
                            <p:stCondLst>
                              <p:cond delay="18750"/>
                            </p:stCondLst>
                            <p:childTnLst>
                              <p:par>
                                <p:cTn fill="hold" id="68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7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7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72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7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>
                            <p:stCondLst>
                              <p:cond delay="21250"/>
                            </p:stCondLst>
                            <p:childTnLst>
                              <p:par>
                                <p:cTn fill="hold" id="75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77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78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79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8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>
                            <p:stCondLst>
                              <p:cond delay="23750"/>
                            </p:stCondLst>
                            <p:childTnLst>
                              <p:par>
                                <p:cTn fill="hold" id="82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84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85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86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87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>
                            <p:stCondLst>
                              <p:cond delay="26250"/>
                            </p:stCondLst>
                            <p:childTnLst>
                              <p:par>
                                <p:cTn fill="hold" id="89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9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9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93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9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>
                            <p:stCondLst>
                              <p:cond delay="28750"/>
                            </p:stCondLst>
                            <p:childTnLst>
                              <p:par>
                                <p:cTn fill="hold" id="96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98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99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1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101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>
                            <p:stCondLst>
                              <p:cond delay="31250"/>
                            </p:stCondLst>
                            <p:childTnLst>
                              <p:par>
                                <p:cTn fill="hold" id="103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105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106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107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108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>
                            <p:stCondLst>
                              <p:cond delay="33750"/>
                            </p:stCondLst>
                            <p:childTnLst>
                              <p:par>
                                <p:cTn fill="hold" id="110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112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113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114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115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>
                            <p:stCondLst>
                              <p:cond delay="36250"/>
                            </p:stCondLst>
                            <p:childTnLst>
                              <p:par>
                                <p:cTn fill="hold" id="117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119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12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121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122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>
                            <p:stCondLst>
                              <p:cond delay="38750"/>
                            </p:stCondLst>
                            <p:childTnLst>
                              <p:par>
                                <p:cTn fill="hold" id="124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126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127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128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129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0">
                            <p:stCondLst>
                              <p:cond delay="41250"/>
                            </p:stCondLst>
                            <p:childTnLst>
                              <p:par>
                                <p:cTn fill="hold" id="131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133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134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135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136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7">
                            <p:stCondLst>
                              <p:cond delay="43750"/>
                            </p:stCondLst>
                            <p:childTnLst>
                              <p:par>
                                <p:cTn fill="hold" id="138" nodeType="after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14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141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142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143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60173"/>
            <a:ext cx="5904656" cy="665044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b="1" dirty="0" lang="ru-RU" smtClean="0" sz="2400"/>
              <a:t>Игра «Закончи </a:t>
            </a:r>
            <a:r>
              <a:rPr b="1" dirty="0" lang="ru-RU" sz="2400"/>
              <a:t>предложение»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556792"/>
            <a:ext cx="5002715" cy="4896544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dirty="0" i="1" lang="ru-RU" sz="1600"/>
              <a:t>Цель игры</a:t>
            </a:r>
            <a:r>
              <a:rPr b="1" dirty="0" i="1" lang="ru-RU" smtClean="0" sz="1600"/>
              <a:t>:</a:t>
            </a:r>
            <a:r>
              <a:rPr dirty="0" lang="ru-RU" smtClean="0" sz="1600"/>
              <a:t> упражнять </a:t>
            </a:r>
            <a:r>
              <a:rPr dirty="0" lang="ru-RU" sz="1600"/>
              <a:t>в образовании множественного числа существительных в именительном и родительном </a:t>
            </a:r>
            <a:r>
              <a:rPr dirty="0" lang="ru-RU" smtClean="0" sz="1600"/>
              <a:t>падежах.</a:t>
            </a:r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 lang="ru-RU" sz="1600"/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dirty="0" i="1" lang="ru-RU" smtClean="0" sz="1600"/>
              <a:t>Ход игры</a:t>
            </a:r>
            <a:r>
              <a:rPr b="1" dirty="0" i="1" lang="ru-RU" sz="1600"/>
              <a:t>: </a:t>
            </a:r>
            <a:r>
              <a:rPr b="1" dirty="0" i="1" lang="ru-RU" smtClean="0" sz="1600"/>
              <a:t> </a:t>
            </a:r>
            <a:r>
              <a:rPr dirty="0" lang="ru-RU" smtClean="0" sz="1600"/>
              <a:t>Предложите ребенку помочь </a:t>
            </a:r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lang="ru-RU" smtClean="0" sz="1600"/>
              <a:t>Незнайке </a:t>
            </a:r>
            <a:r>
              <a:rPr dirty="0" lang="ru-RU" sz="1600"/>
              <a:t>и Гуньке закончить </a:t>
            </a:r>
            <a:r>
              <a:rPr dirty="0" lang="ru-RU" smtClean="0" sz="1600"/>
              <a:t>предложения, вставив </a:t>
            </a:r>
            <a:r>
              <a:rPr dirty="0" lang="ru-RU" sz="1600"/>
              <a:t>нужное </a:t>
            </a:r>
            <a:r>
              <a:rPr dirty="0" lang="ru-RU" smtClean="0" sz="1600"/>
              <a:t>слово:</a:t>
            </a:r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lang="ru-RU" sz="1600"/>
              <a:t> Мы съели все </a:t>
            </a:r>
            <a:r>
              <a:rPr dirty="0" lang="ru-RU" smtClean="0" sz="1600"/>
              <a:t>… (яблоки).                       </a:t>
            </a:r>
            <a:r>
              <a:rPr dirty="0" lang="ru-RU" sz="1600"/>
              <a:t>.</a:t>
            </a:r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lang="ru-RU" smtClean="0" sz="1600"/>
              <a:t>На </a:t>
            </a:r>
            <a:r>
              <a:rPr dirty="0" lang="ru-RU" sz="1600"/>
              <a:t>тарелке не осталось ни </a:t>
            </a:r>
            <a:r>
              <a:rPr dirty="0" lang="ru-RU" smtClean="0" sz="1600"/>
              <a:t>одного… (яблока</a:t>
            </a:r>
            <a:r>
              <a:rPr dirty="0" lang="ru-RU" sz="1600"/>
              <a:t>). </a:t>
            </a:r>
            <a:endParaRPr dirty="0" lang="ru-RU" smtClean="0" sz="1600"/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lang="ru-RU" smtClean="0" sz="1600"/>
              <a:t>Мы </a:t>
            </a:r>
            <a:r>
              <a:rPr dirty="0" lang="ru-RU" sz="1600"/>
              <a:t>съели все </a:t>
            </a:r>
            <a:r>
              <a:rPr dirty="0" lang="ru-RU" smtClean="0" sz="1600"/>
              <a:t>… (груши).                  </a:t>
            </a:r>
            <a:r>
              <a:rPr dirty="0" lang="ru-RU" sz="1600"/>
              <a:t>.</a:t>
            </a:r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lang="ru-RU" smtClean="0" sz="1600"/>
              <a:t>На </a:t>
            </a:r>
            <a:r>
              <a:rPr dirty="0" lang="ru-RU" sz="1600"/>
              <a:t>тарелке не осталось ни одной </a:t>
            </a:r>
            <a:r>
              <a:rPr dirty="0" lang="ru-RU" smtClean="0" sz="1600"/>
              <a:t>… (груши).    </a:t>
            </a:r>
            <a:endParaRPr dirty="0" lang="ru-RU" sz="1600"/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lang="ru-RU" sz="1600"/>
              <a:t>Мы съели </a:t>
            </a:r>
            <a:r>
              <a:rPr dirty="0" lang="ru-RU" smtClean="0" sz="1600"/>
              <a:t>все… (бананы).                      </a:t>
            </a:r>
            <a:r>
              <a:rPr dirty="0" lang="ru-RU" sz="1600"/>
              <a:t>.  </a:t>
            </a:r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lang="ru-RU" smtClean="0" sz="1600"/>
              <a:t>На </a:t>
            </a:r>
            <a:r>
              <a:rPr dirty="0" lang="ru-RU" sz="1600"/>
              <a:t>тарелке не осталось ни </a:t>
            </a:r>
            <a:r>
              <a:rPr dirty="0" lang="ru-RU" smtClean="0" sz="1600"/>
              <a:t>одного… (банана). </a:t>
            </a:r>
            <a:endParaRPr dirty="0" lang="ru-RU" sz="1600"/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lang="ru-RU" smtClean="0" sz="1600"/>
              <a:t>Мы </a:t>
            </a:r>
            <a:r>
              <a:rPr dirty="0" lang="ru-RU" sz="1600"/>
              <a:t>съели все </a:t>
            </a:r>
            <a:r>
              <a:rPr dirty="0" lang="ru-RU" smtClean="0" sz="1600"/>
              <a:t>(вишни).                  </a:t>
            </a:r>
            <a:endParaRPr dirty="0" lang="ru-RU" sz="1600"/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lang="ru-RU" smtClean="0" sz="1600"/>
              <a:t>На </a:t>
            </a:r>
            <a:r>
              <a:rPr dirty="0" lang="ru-RU" sz="1600"/>
              <a:t>тарелке не осталось ни одной </a:t>
            </a:r>
            <a:r>
              <a:rPr dirty="0" lang="ru-RU" smtClean="0" sz="1600"/>
              <a:t>… (вишни).     </a:t>
            </a:r>
            <a:endParaRPr dirty="0" lang="ru-RU" sz="1600"/>
          </a:p>
        </p:txBody>
      </p:sp>
      <p:pic>
        <p:nvPicPr>
          <p:cNvPr descr="C:\Users\Ирина\Desktop\neznaika12.png" id="10243" name="Picture 3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116632"/>
            <a:ext cx="2217693" cy="31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Ирина\Desktop\02.png" id="6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r="183"/>
          <a:stretch/>
        </p:blipFill>
        <p:spPr bwMode="auto">
          <a:xfrm flipH="1">
            <a:off x="-1690" y="3068960"/>
            <a:ext cx="2282869" cy="34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218361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551630"/>
            <a:ext cx="6408712" cy="5973714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lang="ru-RU" smtClean="0" sz="1600"/>
              <a:t>Мама </a:t>
            </a:r>
            <a:r>
              <a:rPr dirty="0" lang="ru-RU" sz="1600"/>
              <a:t>купила фрукты, вымыла, положила в тарелку. </a:t>
            </a:r>
            <a:r>
              <a:rPr dirty="0" lang="ru-RU" smtClean="0" sz="1600"/>
              <a:t>Мы </a:t>
            </a:r>
            <a:r>
              <a:rPr dirty="0" lang="ru-RU" sz="1600"/>
              <a:t>их с удовольствием ели. </a:t>
            </a:r>
            <a:endParaRPr dirty="0" lang="ru-RU" smtClean="0" sz="1600"/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 lang="ru-RU" smtClean="0" sz="1600"/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lang="ru-RU" smtClean="0" sz="1600"/>
              <a:t>Мы </a:t>
            </a:r>
            <a:r>
              <a:rPr dirty="0" lang="ru-RU" sz="1600"/>
              <a:t>съели </a:t>
            </a:r>
            <a:r>
              <a:rPr dirty="0" lang="ru-RU" smtClean="0" sz="1600"/>
              <a:t>все                       .</a:t>
            </a:r>
            <a:endParaRPr dirty="0" lang="ru-RU" sz="1600"/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 lang="ru-RU" smtClean="0" sz="1600"/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lang="ru-RU" smtClean="0" sz="1600"/>
              <a:t>На </a:t>
            </a:r>
            <a:r>
              <a:rPr dirty="0" lang="ru-RU" sz="1600"/>
              <a:t>тарелке не осталось ни </a:t>
            </a:r>
            <a:r>
              <a:rPr dirty="0" lang="ru-RU" smtClean="0" sz="1600"/>
              <a:t>одного       . </a:t>
            </a:r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 lang="ru-RU" smtClean="0" sz="1600"/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 lang="ru-RU" smtClean="0" sz="1600"/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lang="ru-RU" smtClean="0" sz="1600"/>
              <a:t>Мы </a:t>
            </a:r>
            <a:r>
              <a:rPr dirty="0" lang="ru-RU" sz="1600"/>
              <a:t>съели </a:t>
            </a:r>
            <a:r>
              <a:rPr dirty="0" lang="ru-RU" smtClean="0" sz="1600"/>
              <a:t>все                  .</a:t>
            </a:r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 lang="ru-RU" smtClean="0" sz="1600"/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lang="ru-RU" smtClean="0" sz="1600"/>
              <a:t>На </a:t>
            </a:r>
            <a:r>
              <a:rPr dirty="0" lang="ru-RU" sz="1600"/>
              <a:t>тарелке не </a:t>
            </a:r>
            <a:r>
              <a:rPr dirty="0" lang="ru-RU" smtClean="0" sz="1600"/>
              <a:t>осталось ни одной      .         </a:t>
            </a:r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 lang="ru-RU" smtClean="0" sz="1600"/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 lang="ru-RU" smtClean="0" sz="1600"/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lang="ru-RU" smtClean="0" sz="1600"/>
              <a:t>Мы съели все                          .  </a:t>
            </a:r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 lang="ru-RU" smtClean="0" sz="1600"/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lang="ru-RU" smtClean="0" sz="1600"/>
              <a:t>На </a:t>
            </a:r>
            <a:r>
              <a:rPr dirty="0" lang="ru-RU" sz="1600"/>
              <a:t>тарелке не осталось ни </a:t>
            </a:r>
            <a:r>
              <a:rPr dirty="0" lang="ru-RU" smtClean="0" sz="1600"/>
              <a:t>одного            .       </a:t>
            </a:r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 lang="ru-RU" smtClean="0" sz="1600"/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 lang="ru-RU" smtClean="0" sz="1600"/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lang="ru-RU" smtClean="0" sz="1600"/>
              <a:t>Мы </a:t>
            </a:r>
            <a:r>
              <a:rPr dirty="0" lang="ru-RU" sz="1600"/>
              <a:t>съели </a:t>
            </a:r>
            <a:r>
              <a:rPr dirty="0" lang="ru-RU" smtClean="0" sz="1600"/>
              <a:t>все                            .                  </a:t>
            </a:r>
            <a:endParaRPr dirty="0" lang="ru-RU" sz="1600"/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 lang="ru-RU" smtClean="0" sz="1600"/>
          </a:p>
          <a:p>
            <a:pPr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lang="ru-RU" smtClean="0" sz="1600"/>
              <a:t>На </a:t>
            </a:r>
            <a:r>
              <a:rPr dirty="0" lang="ru-RU" sz="1600"/>
              <a:t>тарелке не осталось ни </a:t>
            </a:r>
            <a:r>
              <a:rPr dirty="0" lang="ru-RU" smtClean="0" sz="1600"/>
              <a:t>одной     .</a:t>
            </a:r>
          </a:p>
        </p:txBody>
      </p:sp>
      <p:pic>
        <p:nvPicPr>
          <p:cNvPr id="7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41" y="1398268"/>
            <a:ext cx="473700" cy="4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572" y="1953083"/>
            <a:ext cx="444437" cy="40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66" y="2608127"/>
            <a:ext cx="373108" cy="50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630" y="1416839"/>
            <a:ext cx="464190" cy="42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181" y="1416839"/>
            <a:ext cx="469128" cy="42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Users\Ирина\Desktop\cherry_PNG635.png" id="17" name="Picture 5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197" y="5205329"/>
            <a:ext cx="566955" cy="5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599" y="2635867"/>
            <a:ext cx="352075" cy="48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92" y="2637761"/>
            <a:ext cx="352075" cy="48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Users\Ирина\Desktop\banana_PNG827.png" id="22" name="Picture 5"/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3197" y="4029459"/>
            <a:ext cx="796065" cy="51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05" y="4509948"/>
            <a:ext cx="791207" cy="51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16"/>
          <p:cNvPicPr>
            <a:picLocks noChangeArrowheads="1"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165"/>
          <a:stretch/>
        </p:blipFill>
        <p:spPr bwMode="auto">
          <a:xfrm>
            <a:off x="4905025" y="5766846"/>
            <a:ext cx="285013" cy="5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17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025" y="3166243"/>
            <a:ext cx="355306" cy="48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62" y="4029459"/>
            <a:ext cx="791207" cy="5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549" y="5205329"/>
            <a:ext cx="5667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51" y="5203684"/>
            <a:ext cx="5667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644498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id="6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>
                      <p:stCondLst>
                        <p:cond delay="indefinite"/>
                      </p:stCondLst>
                      <p:childTnLst>
                        <p:par>
                          <p:cTn fill="hold" id="66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id="7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id="7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>
                      <p:stCondLst>
                        <p:cond delay="indefinite"/>
                      </p:stCondLst>
                      <p:childTnLst>
                        <p:par>
                          <p:cTn fill="hold" id="78">
                            <p:stCondLst>
                              <p:cond delay="0"/>
                            </p:stCondLst>
                            <p:childTnLst>
                              <p:par>
                                <p:cTn fill="hold" id="7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id="8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pring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pring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pring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pring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pring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pring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728</Words>
  <Application>Microsoft Office PowerPoint</Application>
  <PresentationFormat>Экран (4:3)</PresentationFormat>
  <Paragraphs>97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Spring</vt:lpstr>
      <vt:lpstr>1_Spring</vt:lpstr>
      <vt:lpstr>2_Spring</vt:lpstr>
      <vt:lpstr>3_Spring</vt:lpstr>
      <vt:lpstr>4_Spring</vt:lpstr>
      <vt:lpstr>5_Spring</vt:lpstr>
      <vt:lpstr>6_Spring</vt:lpstr>
      <vt:lpstr>«Играем с Незнайкой  и его друзьями»</vt:lpstr>
      <vt:lpstr>Игра «Узнай и назови»  </vt:lpstr>
      <vt:lpstr>Презентация PowerPoint</vt:lpstr>
      <vt:lpstr>Игра «Будь внимателен»</vt:lpstr>
      <vt:lpstr>Презентация PowerPoint</vt:lpstr>
      <vt:lpstr>Игра «Маленький волшебник»</vt:lpstr>
      <vt:lpstr>Презентация PowerPoint</vt:lpstr>
      <vt:lpstr>Игра «Закончи предложение» </vt:lpstr>
      <vt:lpstr>Презентация PowerPoint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«Играем с Незнайкой  и его друзьями»</dc:title>
  <dc:creator>Ирина</dc:creator>
  <cp:lastModifiedBy>Ирина</cp:lastModifiedBy>
  <cp:revision>26</cp:revision>
  <dcterms:created xsi:type="dcterms:W3CDTF">2021-03-23T07:47:54Z</dcterms:created>
  <dcterms:modified xsi:type="dcterms:W3CDTF">2021-03-23T15:35:03Z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2309210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