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6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87471-3150-4E71-BA76-3576A94A813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6430F-C99C-497B-AB06-E51EAB4C2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6430F-C99C-497B-AB06-E51EAB4C27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4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2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3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5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8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8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1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1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26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1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38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6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57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19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86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6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1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6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48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13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91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87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58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49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0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8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71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4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1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31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18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38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1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36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2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5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37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78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694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1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72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8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7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891225" cy="1152127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b="1" dirty="0" lang="ru-RU" smtClean="0" sz="3800"/>
              <a:t>«Играем с Незнайкой </a:t>
            </a:r>
            <a:br>
              <a:rPr b="1" dirty="0" lang="ru-RU" smtClean="0" sz="3800"/>
            </a:br>
            <a:r>
              <a:rPr b="1" dirty="0" lang="ru-RU" smtClean="0" sz="3800"/>
              <a:t>и его друзьями»</a:t>
            </a:r>
            <a:endParaRPr b="1" dirty="0" lang="ru-RU" sz="3800"/>
          </a:p>
        </p:txBody>
      </p:sp>
      <p:pic>
        <p:nvPicPr>
          <p:cNvPr descr="C:\Users\Ирина\Desktop\02.png" id="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83"/>
          <a:stretch/>
        </p:blipFill>
        <p:spPr bwMode="auto">
          <a:xfrm flipH="1">
            <a:off x="179141" y="1048833"/>
            <a:ext cx="1660268" cy="25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10.png" id="5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541088" cy="23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2195736" y="2111001"/>
            <a:ext cx="5112568" cy="17074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b="1" dirty="0" lang="ru-RU" smtClean="0" sz="1600"/>
              <a:t>РЕЧЕВЫЕ ИГРЫ </a:t>
            </a:r>
          </a:p>
          <a:p>
            <a:pPr algn="ctr">
              <a:lnSpc>
                <a:spcPct val="120000"/>
              </a:lnSpc>
            </a:pPr>
            <a:r>
              <a:rPr b="1" dirty="0" lang="ru-RU" smtClean="0" sz="1600"/>
              <a:t>ПО ЛЕКСИЧЕСКОЙ ТЕМЕ «ФРУКТЫ. САД» </a:t>
            </a:r>
          </a:p>
          <a:p>
            <a:pPr algn="ctr">
              <a:lnSpc>
                <a:spcPct val="120000"/>
              </a:lnSpc>
            </a:pPr>
            <a:r>
              <a:rPr b="1" dirty="0" lang="ru-RU" smtClean="0" sz="1600"/>
              <a:t>ДЛЯ ДОШКОЛЬНИКОВ </a:t>
            </a:r>
            <a:r>
              <a:rPr b="1" dirty="0" lang="ru-RU" sz="1600"/>
              <a:t> </a:t>
            </a:r>
            <a:r>
              <a:rPr b="1" dirty="0" lang="ru-RU" smtClean="0" sz="1600"/>
              <a:t>6 - 7</a:t>
            </a:r>
            <a:r>
              <a:rPr b="1" dirty="0" lang="ru-RU" smtClean="0" sz="1600"/>
              <a:t> </a:t>
            </a:r>
            <a:r>
              <a:rPr b="1" dirty="0" lang="ru-RU" smtClean="0" sz="1600"/>
              <a:t>ЛЕТ С </a:t>
            </a:r>
            <a:r>
              <a:rPr b="1" dirty="0" lang="ru-RU" smtClean="0" sz="1600"/>
              <a:t>ТНР</a:t>
            </a:r>
            <a:endParaRPr b="1" dirty="0" lang="ru-RU" smtClean="0" sz="1600"/>
          </a:p>
        </p:txBody>
      </p:sp>
      <p:pic>
        <p:nvPicPr>
          <p:cNvPr descr="C:\Users\Ирина\Desktop\69614780_10.png" id="6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15" y="4157817"/>
            <a:ext cx="1464295" cy="25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03.png" id="7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5" t="120"/>
          <a:stretch/>
        </p:blipFill>
        <p:spPr bwMode="auto">
          <a:xfrm>
            <a:off x="539552" y="3843802"/>
            <a:ext cx="1209234" cy="2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02.png" id="8" name="Picture 3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18421"/>
            <a:ext cx="1234666" cy="25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18.png" id="10" name="Picture 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1429775" cy="27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232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01" y="2780928"/>
            <a:ext cx="712511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оставители: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Чибискова</a:t>
            </a:r>
            <a:r>
              <a:rPr lang="ru-RU" sz="1600" dirty="0" smtClean="0">
                <a:solidFill>
                  <a:schemeClr val="tx1"/>
                </a:solidFill>
              </a:rPr>
              <a:t> Ю. В., учитель-логопед;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Воргудяева</a:t>
            </a:r>
            <a:r>
              <a:rPr lang="ru-RU" sz="1600" dirty="0" smtClean="0">
                <a:solidFill>
                  <a:schemeClr val="tx1"/>
                </a:solidFill>
              </a:rPr>
              <a:t> И. Д., воспитатель группы для детей с ТНР.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51" y="368806"/>
            <a:ext cx="68564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5382"/>
            <a:ext cx="6840760" cy="648072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sz="2400" b="1" dirty="0" smtClean="0"/>
              <a:t>Игра «Что </a:t>
            </a:r>
            <a:r>
              <a:rPr lang="ru-RU" sz="2400" b="1" dirty="0" smtClean="0"/>
              <a:t>снаружи – что внутри»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1340768"/>
            <a:ext cx="7056784" cy="4968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Цель игры: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упражнять в составлении предложений по образцу; построении сложносочиненного предложения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союзом «а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»;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согласовании прилагательных с существительными в роде и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числе.</a:t>
            </a:r>
            <a:endParaRPr lang="ru-RU" sz="16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endParaRPr lang="ru-RU" sz="16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Ход игры: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Знайка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учит Незнайку составлять предложения о фруктах.  Давай поможем Незнайке».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Взрослый предлагает ребенку ответить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 вопросы: 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Чем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фрукты покрыты снаружи? 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Что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 них внутри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Tx/>
              <a:buChar char="-"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Задание ребенку:</a:t>
            </a:r>
            <a:endParaRPr lang="ru-RU" sz="16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Составь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предложения по образцу: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Персик снаружи покрыт тонкой бархатистой кожицей. Внутри у него большая коричневая косточка.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Сравни пары фруктов между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собой </a:t>
            </a: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(слива – лайм, киви – авокадо, абрикос – ананас)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Составь предложения по образцу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None/>
            </a:pP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Персик </a:t>
            </a: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снаружи покрыт тонкой бархатистой </a:t>
            </a: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кожицей, </a:t>
            </a: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а</a:t>
            </a: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банан – толстой кожурой</a:t>
            </a: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Внутри у него большая коричневая </a:t>
            </a: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косточка, а у банана внутри желтоватая мякоть.</a:t>
            </a:r>
          </a:p>
        </p:txBody>
      </p:sp>
    </p:spTree>
    <p:extLst>
      <p:ext uri="{BB962C8B-B14F-4D97-AF65-F5344CB8AC3E}">
        <p14:creationId xmlns:p14="http://schemas.microsoft.com/office/powerpoint/2010/main" val="381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Ирина\Desktop\plum_PNG8673.png" id="1433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83" y="1766183"/>
            <a:ext cx="1476412" cy="11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avocado_PNG15505.png" id="1433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 t="4902"/>
          <a:stretch/>
        </p:blipFill>
        <p:spPr bwMode="auto">
          <a:xfrm>
            <a:off x="5160834" y="3445104"/>
            <a:ext cx="1413510" cy="9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kiwi_PNG4030.png" id="7" name="Picture 7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3890" y="3397856"/>
            <a:ext cx="1070731" cy="11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pineapple_PNG2754.png" id="14340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3160" y="4773898"/>
            <a:ext cx="1288867" cy="16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peach_PNG4838.png" id="14341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50" y="188640"/>
            <a:ext cx="1402080" cy="10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lime_PNG44.png" id="10" name="Picture 6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" t="56"/>
          <a:stretch/>
        </p:blipFill>
        <p:spPr bwMode="auto">
          <a:xfrm>
            <a:off x="5009587" y="1837705"/>
            <a:ext cx="1428528" cy="10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banana_PNG823.png" id="14342" name="Picture 6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1524" y="-104638"/>
            <a:ext cx="877826" cy="150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apricot_PNG12653.png" id="14343" name="Picture 7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82" y="5085184"/>
            <a:ext cx="1109624" cy="110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74642" y="2975833"/>
            <a:ext cx="1316142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Слива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47885" y="4603173"/>
            <a:ext cx="1148401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Киви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6546" y="2982420"/>
            <a:ext cx="1301569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Лайм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20980" y="4354589"/>
            <a:ext cx="1333374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Авокадо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25333" y="6330689"/>
            <a:ext cx="1329148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Абрикос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61797" y="1213175"/>
            <a:ext cx="1341624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Персик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32656" y="1202405"/>
            <a:ext cx="1442115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Банан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49523" y="6385980"/>
            <a:ext cx="1316142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dirty="0" lang="ru-RU" sz="1600">
                <a:solidFill>
                  <a:prstClr val="black"/>
                </a:solidFill>
              </a:rPr>
              <a:t>Ананас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0" y="421568"/>
            <a:ext cx="1339895" cy="29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511045"/>
            <a:ext cx="1947292" cy="297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3866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300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6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6000"/>
                            </p:stCondLst>
                            <p:childTnLst>
                              <p:par>
                                <p:cTn fill="hold" id="33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0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9000"/>
                            </p:stCondLst>
                            <p:childTnLst>
                              <p:par>
                                <p:cTn fill="hold" id="47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54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1200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68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>
                            <p:stCondLst>
                              <p:cond delay="15000"/>
                            </p:stCondLst>
                            <p:childTnLst>
                              <p:par>
                                <p:cTn fill="hold" id="75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8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17500"/>
                            </p:stCondLst>
                            <p:childTnLst>
                              <p:par>
                                <p:cTn fill="hold" id="89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>
                            <p:stCondLst>
                              <p:cond delay="19000"/>
                            </p:stCondLst>
                            <p:childTnLst>
                              <p:par>
                                <p:cTn fill="hold" grpId="0" id="96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>
                            <p:stCondLst>
                              <p:cond delay="20500"/>
                            </p:stCondLst>
                            <p:childTnLst>
                              <p:par>
                                <p:cTn fill="hold" id="103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>
                            <p:stCondLst>
                              <p:cond delay="22000"/>
                            </p:stCondLst>
                            <p:childTnLst>
                              <p:par>
                                <p:cTn fill="hold" grpId="0" id="110" nodeType="after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4"/>
      <p:bldP animBg="1" grpId="0" spid="15"/>
      <p:bldP animBg="1" grpId="0" spid="16"/>
      <p:bldP animBg="1" grpId="0" spid="17"/>
      <p:bldP animBg="1" grpId="0" spid="18"/>
      <p:bldP animBg="1" grpId="0" spid="19"/>
      <p:bldP animBg="1" grpId="0" spid="20"/>
      <p:bldP animBg="1" grpId="0" spid="21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400599" cy="449020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b="1" dirty="0" lang="ru-RU" sz="2400"/>
              <a:t>"</a:t>
            </a:r>
            <a:r>
              <a:rPr b="1" dirty="0" lang="ru-RU" smtClean="0" sz="2400"/>
              <a:t>Какими станут </a:t>
            </a:r>
            <a:r>
              <a:rPr b="1" dirty="0" lang="ru-RU" sz="2400"/>
              <a:t>фрукты?"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628800"/>
            <a:ext cx="5976664" cy="464742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b="1" dirty="0" i="1" lang="ru-RU" sz="1600">
                <a:solidFill>
                  <a:prstClr val="black"/>
                </a:solidFill>
              </a:rPr>
              <a:t>Цель игры: </a:t>
            </a:r>
            <a:r>
              <a:rPr dirty="0" lang="ru-RU" smtClean="0" sz="1600">
                <a:solidFill>
                  <a:prstClr val="black"/>
                </a:solidFill>
              </a:rPr>
              <a:t>упражнять </a:t>
            </a:r>
            <a:r>
              <a:rPr dirty="0" lang="ru-RU" sz="1600">
                <a:solidFill>
                  <a:prstClr val="black"/>
                </a:solidFill>
              </a:rPr>
              <a:t>в образовании отглагольных </a:t>
            </a:r>
            <a:r>
              <a:rPr dirty="0" lang="ru-RU" smtClean="0" sz="1600">
                <a:solidFill>
                  <a:prstClr val="black"/>
                </a:solidFill>
              </a:rPr>
              <a:t>прилагательных.</a:t>
            </a:r>
          </a:p>
          <a:p>
            <a:pPr algn="just"/>
            <a:endParaRPr dirty="0" lang="ru-RU" sz="1600">
              <a:solidFill>
                <a:prstClr val="black"/>
              </a:solidFill>
            </a:endParaRPr>
          </a:p>
          <a:p>
            <a:pPr algn="just"/>
            <a:r>
              <a:rPr b="1" dirty="0" i="1" lang="ru-RU" smtClean="0" sz="1600">
                <a:solidFill>
                  <a:prstClr val="black"/>
                </a:solidFill>
              </a:rPr>
              <a:t>Ход игры:</a:t>
            </a:r>
            <a:endParaRPr b="1" dirty="0" i="1" lang="ru-RU" sz="1600">
              <a:solidFill>
                <a:prstClr val="black"/>
              </a:solidFill>
            </a:endParaRPr>
          </a:p>
          <a:p>
            <a:pPr algn="just"/>
            <a:r>
              <a:rPr dirty="0" lang="ru-RU" smtClean="0" sz="1600">
                <a:solidFill>
                  <a:prstClr val="black"/>
                </a:solidFill>
              </a:rPr>
              <a:t>Помоги Пчелке ответить на вопросы </a:t>
            </a:r>
            <a:r>
              <a:rPr dirty="0" err="1" lang="ru-RU" smtClean="0" sz="1600">
                <a:solidFill>
                  <a:prstClr val="black"/>
                </a:solidFill>
              </a:rPr>
              <a:t>Знайки</a:t>
            </a:r>
            <a:r>
              <a:rPr dirty="0" lang="ru-RU" smtClean="0" sz="160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dirty="0" lang="ru-RU" smtClean="0" sz="1600">
                <a:solidFill>
                  <a:prstClr val="black"/>
                </a:solidFill>
              </a:rPr>
              <a:t>Подумай </a:t>
            </a:r>
            <a:r>
              <a:rPr dirty="0" lang="ru-RU" sz="1600">
                <a:solidFill>
                  <a:prstClr val="black"/>
                </a:solidFill>
              </a:rPr>
              <a:t>и ответь</a:t>
            </a:r>
            <a:r>
              <a:rPr dirty="0" lang="ru-RU" smtClean="0" sz="1600">
                <a:solidFill>
                  <a:prstClr val="black"/>
                </a:solidFill>
              </a:rPr>
              <a:t>: «Какими станут фрукты?»</a:t>
            </a:r>
            <a:endParaRPr dirty="0" lang="ru-RU" sz="1600">
              <a:solidFill>
                <a:prstClr val="black"/>
              </a:solidFill>
            </a:endParaRPr>
          </a:p>
          <a:p>
            <a:pPr algn="just"/>
            <a:endParaRPr dirty="0" lang="ru-RU" sz="1600">
              <a:solidFill>
                <a:prstClr val="black"/>
              </a:solidFill>
            </a:endParaRPr>
          </a:p>
          <a:p>
            <a:pPr algn="just"/>
            <a:endParaRPr dirty="0" lang="ru-RU" sz="1600">
              <a:solidFill>
                <a:prstClr val="black"/>
              </a:solidFill>
            </a:endParaRPr>
          </a:p>
          <a:p>
            <a:pPr algn="just" indent="-285750" marL="285750">
              <a:lnSpc>
                <a:spcPct val="150000"/>
              </a:lnSpc>
              <a:buFont charset="2" panose="05000000000000000000" pitchFamily="2" typeface="Wingdings"/>
              <a:buChar char="v"/>
            </a:pPr>
            <a:r>
              <a:rPr dirty="0" lang="ru-RU" sz="1600">
                <a:solidFill>
                  <a:prstClr val="black"/>
                </a:solidFill>
              </a:rPr>
              <a:t>Если </a:t>
            </a:r>
            <a:r>
              <a:rPr dirty="0" lang="ru-RU" smtClean="0" sz="1600">
                <a:solidFill>
                  <a:prstClr val="black"/>
                </a:solidFill>
              </a:rPr>
              <a:t>фрукты </a:t>
            </a:r>
            <a:r>
              <a:rPr dirty="0" lang="ru-RU" sz="1600">
                <a:solidFill>
                  <a:prstClr val="black"/>
                </a:solidFill>
              </a:rPr>
              <a:t>сварить, то они будут - вареные.</a:t>
            </a:r>
          </a:p>
          <a:p>
            <a:pPr algn="just" indent="-285750" marL="285750">
              <a:lnSpc>
                <a:spcPct val="150000"/>
              </a:lnSpc>
              <a:buFont charset="2" panose="05000000000000000000" pitchFamily="2" typeface="Wingdings"/>
              <a:buChar char="v"/>
            </a:pPr>
            <a:r>
              <a:rPr dirty="0" lang="ru-RU" sz="1600">
                <a:solidFill>
                  <a:prstClr val="black"/>
                </a:solidFill>
              </a:rPr>
              <a:t>Если </a:t>
            </a:r>
            <a:r>
              <a:rPr dirty="0" lang="ru-RU" sz="1600">
                <a:solidFill>
                  <a:prstClr val="black"/>
                </a:solidFill>
              </a:rPr>
              <a:t>фрукты заморозить, то они станут ...</a:t>
            </a:r>
          </a:p>
          <a:p>
            <a:pPr algn="just" indent="-285750" marL="285750">
              <a:lnSpc>
                <a:spcPct val="150000"/>
              </a:lnSpc>
              <a:buFont charset="2" panose="05000000000000000000" pitchFamily="2" typeface="Wingdings"/>
              <a:buChar char="v"/>
            </a:pPr>
            <a:r>
              <a:rPr dirty="0" lang="ru-RU" sz="1600">
                <a:solidFill>
                  <a:prstClr val="black"/>
                </a:solidFill>
              </a:rPr>
              <a:t>Если </a:t>
            </a:r>
            <a:r>
              <a:rPr dirty="0" lang="ru-RU" sz="1600">
                <a:solidFill>
                  <a:prstClr val="black"/>
                </a:solidFill>
              </a:rPr>
              <a:t>яблоки запечь, тогда они получатся ...</a:t>
            </a:r>
          </a:p>
          <a:p>
            <a:pPr algn="just" indent="-285750" marL="285750">
              <a:lnSpc>
                <a:spcPct val="150000"/>
              </a:lnSpc>
              <a:buFont charset="2" panose="05000000000000000000" pitchFamily="2" typeface="Wingdings"/>
              <a:buChar char="v"/>
            </a:pPr>
            <a:r>
              <a:rPr dirty="0" lang="ru-RU" sz="1600">
                <a:solidFill>
                  <a:prstClr val="black"/>
                </a:solidFill>
              </a:rPr>
              <a:t>Если </a:t>
            </a:r>
            <a:r>
              <a:rPr dirty="0" lang="ru-RU" sz="1600">
                <a:solidFill>
                  <a:prstClr val="black"/>
                </a:solidFill>
              </a:rPr>
              <a:t>груши посушить, тогда они станут ...</a:t>
            </a:r>
          </a:p>
          <a:p>
            <a:pPr algn="just" indent="-285750" marL="285750">
              <a:lnSpc>
                <a:spcPct val="150000"/>
              </a:lnSpc>
              <a:buFont charset="2" panose="05000000000000000000" pitchFamily="2" typeface="Wingdings"/>
              <a:buChar char="v"/>
            </a:pPr>
            <a:r>
              <a:rPr dirty="0" lang="ru-RU" sz="1600">
                <a:solidFill>
                  <a:prstClr val="black"/>
                </a:solidFill>
              </a:rPr>
              <a:t>Если сливы сварить, тогда они станут</a:t>
            </a:r>
            <a:r>
              <a:rPr dirty="0" lang="ru-RU" smtClean="0" sz="1600">
                <a:solidFill>
                  <a:prstClr val="black"/>
                </a:solidFill>
              </a:rPr>
              <a:t>…</a:t>
            </a:r>
          </a:p>
          <a:p>
            <a:pPr algn="just" indent="-285750" marL="285750">
              <a:lnSpc>
                <a:spcPct val="150000"/>
              </a:lnSpc>
              <a:buFont charset="2" panose="05000000000000000000" pitchFamily="2" typeface="Wingdings"/>
              <a:buChar char="v"/>
            </a:pPr>
            <a:r>
              <a:rPr dirty="0" lang="ru-RU" smtClean="0" sz="1600">
                <a:solidFill>
                  <a:prstClr val="black"/>
                </a:solidFill>
              </a:rPr>
              <a:t>Если яблоки натереть на терке, то они станут…</a:t>
            </a:r>
            <a:endParaRPr dirty="0" lang="ru-RU" sz="160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endParaRPr b="1" dirty="0" lang="ru-RU" sz="1600">
              <a:solidFill>
                <a:prstClr val="black"/>
              </a:solidFill>
            </a:endParaRPr>
          </a:p>
        </p:txBody>
      </p:sp>
      <p:pic>
        <p:nvPicPr>
          <p:cNvPr descr="C:\Users\Ирина\Desktop\neznaika03.png" id="4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67" t="23"/>
          <a:stretch/>
        </p:blipFill>
        <p:spPr bwMode="auto">
          <a:xfrm flipH="1">
            <a:off x="7164288" y="2650138"/>
            <a:ext cx="182247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18.png" id="6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1"/>
            <a:ext cx="1948264" cy="36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6791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426653" cy="593036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400" b="1" dirty="0" smtClean="0"/>
              <a:t>«Угадай, какой фрукт»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7"/>
            <a:ext cx="6408712" cy="5522789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b="1" i="1" dirty="0" smtClean="0"/>
              <a:t>Цель </a:t>
            </a:r>
            <a:r>
              <a:rPr lang="ru-RU" sz="1600" b="1" i="1" dirty="0"/>
              <a:t>игры: </a:t>
            </a:r>
            <a:r>
              <a:rPr lang="ru-RU" sz="1600" dirty="0"/>
              <a:t>актуализировать словарный запас по лексической теме «фрукты</a:t>
            </a:r>
            <a:r>
              <a:rPr lang="ru-RU" sz="1600" dirty="0" smtClean="0"/>
              <a:t>», обогащать </a:t>
            </a:r>
            <a:r>
              <a:rPr lang="ru-RU" sz="1600" dirty="0"/>
              <a:t>речь детей прилагательными, характеризующими свойства и качества фруктов. </a:t>
            </a:r>
            <a:r>
              <a:rPr lang="ru-RU" sz="1600" dirty="0" smtClean="0"/>
              <a:t>развивать </a:t>
            </a:r>
            <a:r>
              <a:rPr lang="ru-RU" sz="1600" dirty="0"/>
              <a:t>мышление. </a:t>
            </a:r>
            <a:r>
              <a:rPr lang="ru-RU" sz="1600" dirty="0" smtClean="0"/>
              <a:t>Расширять </a:t>
            </a:r>
            <a:r>
              <a:rPr lang="ru-RU" sz="1600" dirty="0"/>
              <a:t>знания детей о фруктах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b="1" i="1" dirty="0" smtClean="0"/>
              <a:t>Ход игры: </a:t>
            </a:r>
            <a:endParaRPr lang="ru-RU" sz="1600" b="1" i="1" dirty="0"/>
          </a:p>
          <a:p>
            <a:pPr algn="just">
              <a:buFontTx/>
              <a:buChar char="-"/>
            </a:pPr>
            <a:r>
              <a:rPr lang="ru-RU" sz="1600" dirty="0" err="1" smtClean="0"/>
              <a:t>Пилюлькин</a:t>
            </a:r>
            <a:r>
              <a:rPr lang="ru-RU" sz="1600" dirty="0" smtClean="0"/>
              <a:t> </a:t>
            </a:r>
            <a:r>
              <a:rPr lang="ru-RU" sz="1600" dirty="0" smtClean="0"/>
              <a:t>загадал друзьям загадки. Попробуй отгадать, про какой фрукт загадка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dirty="0" smtClean="0"/>
              <a:t>Лексический материал:</a:t>
            </a:r>
            <a:endParaRPr lang="ru-RU" sz="16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Кислый</a:t>
            </a:r>
            <a:r>
              <a:rPr lang="ru-RU" sz="1600" dirty="0"/>
              <a:t>, жёлтый, овальный, полезный, </a:t>
            </a:r>
            <a:r>
              <a:rPr lang="ru-RU" sz="1600" dirty="0" smtClean="0"/>
              <a:t>сочный …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/>
              <a:t>Сочное, сладкое, спелое, твёрдое, </a:t>
            </a:r>
            <a:r>
              <a:rPr lang="ru-RU" sz="1600" dirty="0" smtClean="0"/>
              <a:t>зеленое </a:t>
            </a:r>
            <a:r>
              <a:rPr lang="ru-RU" sz="1600" dirty="0" smtClean="0"/>
              <a:t>… </a:t>
            </a:r>
            <a:endParaRPr lang="ru-RU" sz="16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/>
              <a:t>Вкусная, полезная, мягкая, синяя, овальная, сладкая, </a:t>
            </a:r>
            <a:r>
              <a:rPr lang="ru-RU" sz="1600" dirty="0" smtClean="0"/>
              <a:t>сочная…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Вкусный</a:t>
            </a:r>
            <a:r>
              <a:rPr lang="ru-RU" sz="1600" dirty="0"/>
              <a:t>, оранжевый, круглый, полезный, сочный, </a:t>
            </a:r>
            <a:r>
              <a:rPr lang="ru-RU" sz="1600" dirty="0" smtClean="0"/>
              <a:t>крупный</a:t>
            </a:r>
            <a:r>
              <a:rPr lang="ru-RU" sz="1600" dirty="0" smtClean="0"/>
              <a:t>…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Маленький</a:t>
            </a:r>
            <a:r>
              <a:rPr lang="ru-RU" sz="1600" dirty="0"/>
              <a:t>, круглый, оранжевый, </a:t>
            </a:r>
            <a:r>
              <a:rPr lang="ru-RU" sz="1600" dirty="0" smtClean="0"/>
              <a:t>спелый, </a:t>
            </a:r>
            <a:r>
              <a:rPr lang="ru-RU" sz="1600" dirty="0"/>
              <a:t>сочный …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Длинный</a:t>
            </a:r>
            <a:r>
              <a:rPr lang="ru-RU" sz="1600" dirty="0"/>
              <a:t>, крупный, мягкий, сочный, жёлтый, полезный…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600" dirty="0"/>
          </a:p>
        </p:txBody>
      </p:sp>
      <p:pic>
        <p:nvPicPr>
          <p:cNvPr id="8194" name="Picture 2" descr="C:\Users\Ирина\Desktop\neznaika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04" y="2852936"/>
            <a:ext cx="2469996" cy="38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neznaika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79189"/>
            <a:ext cx="1955414" cy="30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178" y="476672"/>
            <a:ext cx="5616624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Кислый, жёлтый, овальный, полезный, сочный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58" y="43702"/>
            <a:ext cx="1300877" cy="14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586751"/>
            <a:ext cx="5184576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Сочное, сладкое, спелое, твёрдое, зеленое… </a:t>
            </a:r>
            <a:endParaRPr lang="ru-RU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81" y="1259140"/>
            <a:ext cx="10969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166" y="2741998"/>
            <a:ext cx="5832648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Маленький, круглый, оранжевый, спелый, сочный …</a:t>
            </a:r>
            <a:endParaRPr lang="ru-RU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80" y="2252917"/>
            <a:ext cx="1399885" cy="90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79856" y="3679189"/>
            <a:ext cx="5229001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Крупный, оранжевый, круглый, полезный…</a:t>
            </a:r>
            <a:endParaRPr lang="ru-RU" sz="16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28" y="3153618"/>
            <a:ext cx="1098473" cy="101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28543" y="4830157"/>
            <a:ext cx="4572000" cy="584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Вкусная, полезная, мягкая, синяя, овальная, сладкая, сочная…</a:t>
            </a:r>
            <a:endParaRPr lang="ru-RU" sz="1600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134361"/>
            <a:ext cx="1401592" cy="11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00744" y="5947189"/>
            <a:ext cx="4572000" cy="584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600" dirty="0"/>
              <a:t>Длинный, крупный, мягкий, сочный, жёлтый, полезный…</a:t>
            </a:r>
            <a:endParaRPr lang="ru-RU" sz="16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73" y="5661243"/>
            <a:ext cx="1641369" cy="95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9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75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25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75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25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75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25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750"/>
                            </p:stCondLst>
                            <p:childTnLst>
                              <p:par>
                                <p:cTn id="164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6250"/>
                            </p:stCondLst>
                            <p:childTnLst>
                              <p:par>
                                <p:cTn id="181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968552" cy="576064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b="1" dirty="0" lang="ru-RU" sz="2400"/>
              <a:t>И</a:t>
            </a:r>
            <a:r>
              <a:rPr b="1" dirty="0" lang="ru-RU" smtClean="0" sz="2400"/>
              <a:t>гра «Посчитаем» </a:t>
            </a:r>
            <a:endParaRPr b="1" dirty="0" lang="ru-RU" sz="240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07171" y="1196752"/>
            <a:ext cx="5241093" cy="2585966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just" indent="0" marL="0">
              <a:buNone/>
            </a:pPr>
            <a:r>
              <a:rPr b="1" dirty="0" i="1" lang="ru-RU" smtClean="0" sz="2100"/>
              <a:t>Цель: </a:t>
            </a:r>
            <a:r>
              <a:rPr dirty="0" lang="ru-RU" smtClean="0" sz="2100"/>
              <a:t>Совершенствовать </a:t>
            </a:r>
            <a:r>
              <a:rPr dirty="0" lang="ru-RU" sz="2100"/>
              <a:t>умение </a:t>
            </a:r>
            <a:r>
              <a:rPr dirty="0" lang="ru-RU" smtClean="0" sz="2100"/>
              <a:t>согласовывать </a:t>
            </a:r>
            <a:r>
              <a:rPr dirty="0" lang="ru-RU" sz="2100"/>
              <a:t>существительные с порядковыми числительными</a:t>
            </a:r>
            <a:r>
              <a:rPr dirty="0" lang="ru-RU" smtClean="0" sz="2100"/>
              <a:t>. </a:t>
            </a:r>
          </a:p>
          <a:p>
            <a:pPr algn="just" indent="0" marL="0">
              <a:buNone/>
            </a:pPr>
            <a:endParaRPr dirty="0" lang="ru-RU" smtClean="0" sz="2100"/>
          </a:p>
          <a:p>
            <a:pPr algn="just" indent="0" marL="0">
              <a:buNone/>
            </a:pPr>
            <a:r>
              <a:rPr b="1" dirty="0" i="1" lang="ru-RU" smtClean="0" sz="2100"/>
              <a:t>Ход игры:</a:t>
            </a:r>
          </a:p>
          <a:p>
            <a:pPr algn="just" indent="0" marL="0">
              <a:buNone/>
            </a:pPr>
            <a:r>
              <a:rPr dirty="0" lang="ru-RU" smtClean="0" sz="2100"/>
              <a:t>Незнайка </a:t>
            </a:r>
            <a:r>
              <a:rPr dirty="0" lang="ru-RU" smtClean="0" sz="2100"/>
              <a:t>с друзьями собираются в зоопарк. </a:t>
            </a:r>
            <a:r>
              <a:rPr dirty="0" lang="ru-RU" smtClean="0" sz="2100"/>
              <a:t> Они решили угостить обитателей зоопарка фруктами.  Помоги друзьям сложить фрукты в корзину и   посчитать их по порядку.</a:t>
            </a:r>
            <a:endParaRPr dirty="0" lang="ru-RU" sz="2100"/>
          </a:p>
        </p:txBody>
      </p:sp>
      <p:pic>
        <p:nvPicPr>
          <p:cNvPr descr="C:\Users\Ирина\Desktop\monkey_PNG18735.png" id="21520" name="Picture 16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06769"/>
            <a:ext cx="1723686" cy="22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32 (1).png" id="1126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501008"/>
            <a:ext cx="1080364" cy="29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neznaika25.png" id="11267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3933056"/>
            <a:ext cx="1818513" cy="27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Ирина\Desktop\02.png" id="14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83"/>
          <a:stretch/>
        </p:blipFill>
        <p:spPr bwMode="auto">
          <a:xfrm>
            <a:off x="6953527" y="188640"/>
            <a:ext cx="1992322" cy="3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5628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Ирина\Desktop\pear_PNG34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5" y="614518"/>
            <a:ext cx="832352" cy="11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Ирина\Desktop\banana_PNG8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9693" y="5095424"/>
            <a:ext cx="1480776" cy="9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Ирина\Desktop\pineapple_PNG27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14095" y="50730"/>
            <a:ext cx="1299135" cy="20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Ирина\Desktop\apple_PNG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" y="3526577"/>
            <a:ext cx="892954" cy="9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:\Users\Ирина\Desktop\MangoTransparentPNG-v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18" y="2167541"/>
            <a:ext cx="1146006" cy="11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:\Users\Ирина\Desktop\plum_PNG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5" y="2210894"/>
            <a:ext cx="1037478" cy="10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38274" y="1181889"/>
            <a:ext cx="994635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первый</a:t>
            </a:r>
            <a:r>
              <a:rPr lang="ru-RU" sz="1600" dirty="0" smtClean="0"/>
              <a:t> </a:t>
            </a:r>
            <a:endParaRPr lang="ru-RU" sz="16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1836888" y="3833797"/>
            <a:ext cx="994635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третье </a:t>
            </a:r>
            <a:endParaRPr lang="ru-RU" sz="160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1927290" y="2579809"/>
            <a:ext cx="994635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вторая </a:t>
            </a:r>
            <a:endParaRPr lang="ru-RU" sz="16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1823787" y="5468473"/>
            <a:ext cx="1423610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четвертый </a:t>
            </a:r>
            <a:endParaRPr lang="ru-RU" sz="16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2573971"/>
            <a:ext cx="994635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шестое </a:t>
            </a:r>
            <a:endParaRPr lang="ru-RU" sz="16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702974" y="1181889"/>
            <a:ext cx="994635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пятая </a:t>
            </a:r>
            <a:endParaRPr lang="ru-RU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" y="4671406"/>
            <a:ext cx="11271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24" y="3548239"/>
            <a:ext cx="18224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58341" y="4013061"/>
            <a:ext cx="1354675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седьмой</a:t>
            </a:r>
            <a:r>
              <a:rPr lang="ru-RU" sz="1600" dirty="0" smtClean="0"/>
              <a:t> </a:t>
            </a:r>
            <a:endParaRPr lang="ru-RU" sz="16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7010740" y="5368608"/>
            <a:ext cx="1354675" cy="33855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восьмой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7292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1"/>
            <a:ext cx="2736304" cy="504056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400" b="1" dirty="0" smtClean="0"/>
              <a:t>Литература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6336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Т.А. Воробьёва, О.И. </a:t>
            </a:r>
            <a:r>
              <a:rPr lang="ru-RU" sz="1600" dirty="0" err="1" smtClean="0"/>
              <a:t>Крупенчук</a:t>
            </a:r>
            <a:r>
              <a:rPr lang="ru-RU" sz="1600" dirty="0" smtClean="0"/>
              <a:t>: Логопедические игры. -  СПб.: Литера, 2009 г.</a:t>
            </a:r>
          </a:p>
          <a:p>
            <a:r>
              <a:rPr lang="ru-RU" sz="1600" dirty="0" smtClean="0"/>
              <a:t>2. Н. В. </a:t>
            </a:r>
            <a:r>
              <a:rPr lang="ru-RU" sz="1600" dirty="0" err="1" smtClean="0"/>
              <a:t>Нищева</a:t>
            </a:r>
            <a:r>
              <a:rPr lang="ru-RU" sz="1600" dirty="0"/>
              <a:t>:</a:t>
            </a:r>
            <a:r>
              <a:rPr lang="ru-RU" sz="1600" dirty="0" smtClean="0"/>
              <a:t> Конспекты подгрупповых логопедических занятий в группе компенсирующей направленности ДОО для детей с тяжелыми нарушениями речи с 5 до 6 лет (старшая группа). –  СПб., «ДЕТСТВО-ПРЕСС», 2016, – 704 с. 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Нищева</a:t>
            </a:r>
            <a:r>
              <a:rPr lang="ru-RU" sz="1600" dirty="0" smtClean="0"/>
              <a:t> Н. В. Современная система коррекционной работы в логопедической группе для детей с ОНР с 3 до 7 лет. – СПб.,  ДЕТСТВО-ПРЕСС, 2016 г. – 624 с.</a:t>
            </a:r>
          </a:p>
          <a:p>
            <a:r>
              <a:rPr lang="ru-RU" sz="1600" dirty="0" smtClean="0"/>
              <a:t>4. Т. </a:t>
            </a:r>
            <a:r>
              <a:rPr lang="ru-RU" sz="1600" dirty="0" err="1" smtClean="0"/>
              <a:t>Хортиева</a:t>
            </a:r>
            <a:r>
              <a:rPr lang="ru-RU" sz="1600" dirty="0" smtClean="0"/>
              <a:t>: Словесные дидактические игры для детей старшего дошкольного возраста с ТНР. -  СПб., Детство-Пресс, 2018 г.  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2413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647</Words>
  <Application>Microsoft Office PowerPoint</Application>
  <PresentationFormat>Экран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Spring</vt:lpstr>
      <vt:lpstr>1_Spring</vt:lpstr>
      <vt:lpstr>2_Spring</vt:lpstr>
      <vt:lpstr>3_Spring</vt:lpstr>
      <vt:lpstr>4_Spring</vt:lpstr>
      <vt:lpstr>«Играем с Незнайкой  и его друзьями»</vt:lpstr>
      <vt:lpstr>Игра «Что снаружи – что внутри»</vt:lpstr>
      <vt:lpstr>Презентация PowerPoint</vt:lpstr>
      <vt:lpstr>"Какими станут фрукты?" </vt:lpstr>
      <vt:lpstr>«Угадай, какой фрукт»</vt:lpstr>
      <vt:lpstr>Презентация PowerPoint</vt:lpstr>
      <vt:lpstr>Игра «Посчитаем» 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17</cp:revision>
  <dcterms:created xsi:type="dcterms:W3CDTF">2021-03-24T00:13:57Z</dcterms:created>
  <dcterms:modified xsi:type="dcterms:W3CDTF">2021-03-24T03:05:17Z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2199617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