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77" r:id="rId3"/>
    <p:sldId id="279" r:id="rId4"/>
    <p:sldId id="280" r:id="rId5"/>
    <p:sldId id="290" r:id="rId6"/>
    <p:sldId id="281" r:id="rId7"/>
    <p:sldId id="282" r:id="rId8"/>
    <p:sldId id="287" r:id="rId9"/>
    <p:sldId id="289" r:id="rId10"/>
    <p:sldId id="291" r:id="rId11"/>
    <p:sldId id="29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3297" autoAdjust="0"/>
  </p:normalViewPr>
  <p:slideViewPr>
    <p:cSldViewPr>
      <p:cViewPr varScale="1">
        <p:scale>
          <a:sx n="73" d="100"/>
          <a:sy n="73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lip.cookdiary.net/sites/default/files/wallpaper/railway-station-clipart/176015/railway-station-clipart-train-travel-176015-2476339.jpg" TargetMode="External"/><Relationship Id="rId3" Type="http://schemas.openxmlformats.org/officeDocument/2006/relationships/hyperlink" Target="https://u-stena.ru/upload/iblock/a05/a053a83431f0dc2120a809629c7148ca.jpg" TargetMode="External"/><Relationship Id="rId7" Type="http://schemas.openxmlformats.org/officeDocument/2006/relationships/hyperlink" Target="https://securecdn.pymnts.com/wp-content/uploads/2017/05/grocery-tracker-51517.jpg" TargetMode="External"/><Relationship Id="rId2" Type="http://schemas.openxmlformats.org/officeDocument/2006/relationships/hyperlink" Target="http://arte1.ru/images/detailed/2/149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bhar.ru/wp-content/uploads/2019/10/proekt.jpg" TargetMode="External"/><Relationship Id="rId5" Type="http://schemas.openxmlformats.org/officeDocument/2006/relationships/hyperlink" Target="http://rykovodstvo.ru/pars_docs/refs/58/57349/57349_html_m3726c1a5.jpg" TargetMode="External"/><Relationship Id="rId10" Type="http://schemas.openxmlformats.org/officeDocument/2006/relationships/hyperlink" Target="https://pickimage.ru/wp-content/uploads/images/detskie/car/mashini3.jpg" TargetMode="External"/><Relationship Id="rId4" Type="http://schemas.openxmlformats.org/officeDocument/2006/relationships/hyperlink" Target="https://ks-region69.com/wp-content/uploads/2018/01/bol-nittsa.jpg" TargetMode="External"/><Relationship Id="rId9" Type="http://schemas.openxmlformats.org/officeDocument/2006/relationships/hyperlink" Target="https://i.ytimg.com/vi/dJ8rsBDacQg/maxresdefault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7.png"/><Relationship Id="rId7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9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Возраст: 4—5 лет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Тема «Город»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655" b="23655"/>
          <a:stretch>
            <a:fillRect/>
          </a:stretch>
        </p:blipFill>
        <p:spPr>
          <a:xfrm>
            <a:off x="467544" y="188640"/>
            <a:ext cx="8208912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rgbClr val="C00000"/>
                </a:solidFill>
              </a:rPr>
              <a:t>«Посчитай-ка»</a:t>
            </a: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Цель: согласование имён существительных  с </a:t>
            </a:r>
            <a:r>
              <a:rPr lang="ru-RU" sz="1600" dirty="0" smtClean="0">
                <a:solidFill>
                  <a:schemeClr val="tx1"/>
                </a:solidFill>
              </a:rPr>
              <a:t>числительными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Задание: Сосчитай, сколько предметов (один фонтан, два фонтана, три фонтана,…..</a:t>
            </a:r>
            <a:r>
              <a:rPr lang="ru-RU" sz="1600" dirty="0" smtClean="0">
                <a:solidFill>
                  <a:schemeClr val="tx1"/>
                </a:solidFill>
              </a:rPr>
              <a:t>,  дорога, вокзал)</a:t>
            </a:r>
            <a:endParaRPr lang="ru-RU" sz="1600" dirty="0"/>
          </a:p>
        </p:txBody>
      </p:sp>
      <p:pic>
        <p:nvPicPr>
          <p:cNvPr id="4" name="Picture 6" descr="C:\Users\user\Desktop\Лиханова\fuente-la-casa-el-jardin-109658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844824"/>
            <a:ext cx="1512168" cy="1388368"/>
          </a:xfrm>
          <a:prstGeom prst="rect">
            <a:avLst/>
          </a:prstGeom>
          <a:noFill/>
        </p:spPr>
      </p:pic>
      <p:pic>
        <p:nvPicPr>
          <p:cNvPr id="4098" name="Picture 2" descr="C:\Users\user\Desktop\Лиханова И.П. Григорьева Н.С., 90\Лиханова\иркутск-россия-ое-марта-автомобили-около-здания-железнодорожного-94866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45224"/>
            <a:ext cx="1738378" cy="1152128"/>
          </a:xfrm>
          <a:prstGeom prst="rect">
            <a:avLst/>
          </a:prstGeom>
          <a:noFill/>
        </p:spPr>
      </p:pic>
      <p:pic>
        <p:nvPicPr>
          <p:cNvPr id="5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1512168" cy="1388368"/>
          </a:xfrm>
          <a:prstGeom prst="rect">
            <a:avLst/>
          </a:prstGeom>
          <a:noFill/>
        </p:spPr>
      </p:pic>
      <p:pic>
        <p:nvPicPr>
          <p:cNvPr id="6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44824"/>
            <a:ext cx="1512168" cy="1388368"/>
          </a:xfrm>
          <a:prstGeom prst="rect">
            <a:avLst/>
          </a:prstGeom>
          <a:noFill/>
        </p:spPr>
      </p:pic>
      <p:pic>
        <p:nvPicPr>
          <p:cNvPr id="7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72816"/>
            <a:ext cx="1512168" cy="1388368"/>
          </a:xfrm>
          <a:prstGeom prst="rect">
            <a:avLst/>
          </a:prstGeom>
          <a:noFill/>
        </p:spPr>
      </p:pic>
      <p:pic>
        <p:nvPicPr>
          <p:cNvPr id="8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772816"/>
            <a:ext cx="1512168" cy="1388368"/>
          </a:xfrm>
          <a:prstGeom prst="rect">
            <a:avLst/>
          </a:prstGeom>
          <a:noFill/>
        </p:spPr>
      </p:pic>
      <p:pic>
        <p:nvPicPr>
          <p:cNvPr id="1026" name="Picture 2" descr="C:\Users\user\Desktop\Лиханова И.П. Григорьева Н.С., 90\Лиханова\0006-009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1296144" cy="1413754"/>
          </a:xfrm>
          <a:prstGeom prst="rect">
            <a:avLst/>
          </a:prstGeom>
          <a:noFill/>
        </p:spPr>
      </p:pic>
      <p:pic>
        <p:nvPicPr>
          <p:cNvPr id="10" name="Picture 2" descr="C:\Users\user\Desktop\Лиханова И.П. Григорьева Н.С., 90\Лиханова\0006-009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645024"/>
            <a:ext cx="1296144" cy="1413754"/>
          </a:xfrm>
          <a:prstGeom prst="rect">
            <a:avLst/>
          </a:prstGeom>
          <a:noFill/>
        </p:spPr>
      </p:pic>
      <p:pic>
        <p:nvPicPr>
          <p:cNvPr id="11" name="Picture 2" descr="C:\Users\user\Desktop\Лиханова И.П. Григорьева Н.С., 90\Лиханова\иркутск-россия-ое-марта-автомобили-около-здания-железнодорожного-94866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445224"/>
            <a:ext cx="1738378" cy="1152128"/>
          </a:xfrm>
          <a:prstGeom prst="rect">
            <a:avLst/>
          </a:prstGeom>
          <a:noFill/>
        </p:spPr>
      </p:pic>
      <p:pic>
        <p:nvPicPr>
          <p:cNvPr id="12" name="Picture 2" descr="C:\Users\user\Desktop\Лиханова И.П. Григорьева Н.С., 90\Лиханова\иркутск-россия-ое-марта-автомобили-около-здания-железнодорожного-94866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45224"/>
            <a:ext cx="173837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http://arte1.ru/images/detailed/2/1495.jpg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https://u-stena.ru/upload/iblock/a05/a053a83431f0dc2120a809629c7148ca.jpg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4"/>
              </a:rPr>
              <a:t>https://ks-region69.com/wp-content/uploads/2018/01/bol-nittsa.jpg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5"/>
              </a:rPr>
              <a:t>http://rykovodstvo.ru/pars_docs/refs/58/57349/57349_html_m3726c1a5.jpg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6"/>
              </a:rPr>
              <a:t>https://sibhar.ru/wp-content/uploads/2019/10/proekt.jpg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7"/>
              </a:rPr>
              <a:t>https://securecdn.pymnts.com/wp-content/uploads/2017/05/grocery-tracker-51517.jpg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8"/>
              </a:rPr>
              <a:t>https://clip.cookdiary.net/sites/default/files/wallpaper/railway-station-clipart/176015/railway-station-clipart-train-travel-176015-2476339.jpg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9"/>
              </a:rPr>
              <a:t>https://i.ytimg.com/vi/dJ8rsBDacQg/maxresdefault.jpg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10"/>
              </a:rPr>
              <a:t>https://pickimage.ru/wp-content/uploads/images/detskie/car/mashini3.jpg</a:t>
            </a:r>
            <a:endParaRPr lang="ru-RU" smtClean="0">
              <a:solidFill>
                <a:schemeClr val="tx1"/>
              </a:solidFill>
            </a:endParaRPr>
          </a:p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 </a:t>
            </a:r>
            <a:r>
              <a:rPr lang="ru-RU" sz="3100" dirty="0" smtClean="0">
                <a:solidFill>
                  <a:srgbClr val="C00000"/>
                </a:solidFill>
              </a:rPr>
              <a:t>«Четвертый лишний»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600" dirty="0" smtClean="0">
                <a:solidFill>
                  <a:schemeClr val="tx1"/>
                </a:solidFill>
              </a:rPr>
              <a:t>Цель: активизация словаря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Задание : что лишнее? (дом, нора, магазин. транспорт)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user\Desktop\Лиханова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096344" cy="2160240"/>
          </a:xfrm>
          <a:prstGeom prst="rect">
            <a:avLst/>
          </a:prstGeom>
          <a:noFill/>
        </p:spPr>
      </p:pic>
      <p:pic>
        <p:nvPicPr>
          <p:cNvPr id="1030" name="Picture 6" descr="C:\Users\user\Desktop\Лиханова\Page_0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65104"/>
            <a:ext cx="3096344" cy="2132856"/>
          </a:xfrm>
          <a:prstGeom prst="rect">
            <a:avLst/>
          </a:prstGeom>
          <a:noFill/>
        </p:spPr>
      </p:pic>
      <p:pic>
        <p:nvPicPr>
          <p:cNvPr id="3" name="Picture 2" descr="C:\Users\user\Desktop\на площадку\Лиханова\Картинки-домик-с-окошками-для-детей-02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3259401" cy="2458334"/>
          </a:xfrm>
          <a:prstGeom prst="rect">
            <a:avLst/>
          </a:prstGeom>
          <a:noFill/>
        </p:spPr>
      </p:pic>
      <p:pic>
        <p:nvPicPr>
          <p:cNvPr id="4" name="Picture 3" descr="C:\Users\user\Desktop\на площадку\Лиханова\транспор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509120"/>
            <a:ext cx="3168352" cy="178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«Четвертый лишний»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dirty="0" smtClean="0">
                <a:solidFill>
                  <a:schemeClr val="tx1"/>
                </a:solidFill>
              </a:rPr>
              <a:t>Цель: активизация словаря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 : что лишнее? (машина, детская площадка, огород, фонтан)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user\Desktop\Лиханова\park-4257026_19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528392" cy="2376264"/>
          </a:xfrm>
          <a:prstGeom prst="rect">
            <a:avLst/>
          </a:prstGeom>
          <a:noFill/>
        </p:spPr>
      </p:pic>
      <p:pic>
        <p:nvPicPr>
          <p:cNvPr id="2051" name="Picture 3" descr="C:\Users\user\Desktop\Лиханова\0004-007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3048000" cy="2268215"/>
          </a:xfrm>
          <a:prstGeom prst="rect">
            <a:avLst/>
          </a:prstGeom>
          <a:noFill/>
        </p:spPr>
      </p:pic>
      <p:pic>
        <p:nvPicPr>
          <p:cNvPr id="2052" name="Picture 4" descr="C:\Users\user\Desktop\Лиханова\fuente-ornament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93096"/>
            <a:ext cx="3384376" cy="2232248"/>
          </a:xfrm>
          <a:prstGeom prst="rect">
            <a:avLst/>
          </a:prstGeom>
          <a:noFill/>
        </p:spPr>
      </p:pic>
      <p:pic>
        <p:nvPicPr>
          <p:cNvPr id="1026" name="Picture 2" descr="C:\Users\user\Desktop\Лиханова И.П. Григорьева Н.С., 90\Лиханова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00808"/>
            <a:ext cx="295232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«Четвертый лишний</a:t>
            </a:r>
            <a:r>
              <a:rPr lang="ru-RU" sz="2000" dirty="0" smtClean="0">
                <a:solidFill>
                  <a:srgbClr val="C00000"/>
                </a:solidFill>
              </a:rPr>
              <a:t>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dirty="0" smtClean="0">
                <a:solidFill>
                  <a:schemeClr val="tx1"/>
                </a:solidFill>
              </a:rPr>
              <a:t>Цель: активизация словаря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 :что лишнее? (памятник, светофор, дома, теплица)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\Desktop\Лиханова\traffic-light-clip-art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44824"/>
            <a:ext cx="2448272" cy="2232248"/>
          </a:xfrm>
          <a:prstGeom prst="rect">
            <a:avLst/>
          </a:prstGeom>
          <a:noFill/>
        </p:spPr>
      </p:pic>
      <p:pic>
        <p:nvPicPr>
          <p:cNvPr id="3076" name="Picture 4" descr="C:\Users\user\Desktop\Лиханова\83288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2376264" cy="2520280"/>
          </a:xfrm>
          <a:prstGeom prst="rect">
            <a:avLst/>
          </a:prstGeom>
          <a:noFill/>
        </p:spPr>
      </p:pic>
      <p:pic>
        <p:nvPicPr>
          <p:cNvPr id="3077" name="Picture 5" descr="C:\Users\user\Desktop\Лиханова\i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293096"/>
            <a:ext cx="2836912" cy="2364093"/>
          </a:xfrm>
          <a:prstGeom prst="rect">
            <a:avLst/>
          </a:prstGeom>
          <a:noFill/>
        </p:spPr>
      </p:pic>
      <p:pic>
        <p:nvPicPr>
          <p:cNvPr id="3" name="Picture 2" descr="C:\Users\user\Desktop\на площадку\Лиханова\big-58ae5c7fff936728ec02896d-58be2252cba4a-1cbs8ij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72816"/>
            <a:ext cx="2828735" cy="1892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rgbClr val="C00000"/>
                </a:solidFill>
              </a:rPr>
              <a:t>«Один-много»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Цель: образование множественного числа существительных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Задание: Назови предмет  (светофор</a:t>
            </a:r>
            <a:r>
              <a:rPr lang="ru-RU" sz="1400" dirty="0" smtClean="0">
                <a:solidFill>
                  <a:schemeClr val="tx1"/>
                </a:solidFill>
              </a:rPr>
              <a:t>). </a:t>
            </a:r>
            <a:r>
              <a:rPr lang="ru-RU" sz="1400" dirty="0" smtClean="0">
                <a:solidFill>
                  <a:schemeClr val="tx1"/>
                </a:solidFill>
              </a:rPr>
              <a:t>А </a:t>
            </a:r>
            <a:r>
              <a:rPr lang="ru-RU" sz="1400" dirty="0" smtClean="0">
                <a:solidFill>
                  <a:schemeClr val="tx1"/>
                </a:solidFill>
              </a:rPr>
              <a:t>это что? </a:t>
            </a: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ru-RU" sz="1400" dirty="0" smtClean="0">
                <a:solidFill>
                  <a:schemeClr val="tx1"/>
                </a:solidFill>
              </a:rPr>
              <a:t>светофоры, </a:t>
            </a:r>
            <a:r>
              <a:rPr lang="ru-RU" sz="1400" dirty="0" smtClean="0">
                <a:solidFill>
                  <a:schemeClr val="tx1"/>
                </a:solidFill>
              </a:rPr>
              <a:t>машины, остановки)</a:t>
            </a:r>
            <a:endParaRPr lang="ru-RU" sz="1400" dirty="0"/>
          </a:p>
        </p:txBody>
      </p:sp>
      <p:pic>
        <p:nvPicPr>
          <p:cNvPr id="4" name="Picture 3" descr="C:\Users\user\Desktop\Лиханова\traffic-light-clip-art-2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1467989" cy="1338387"/>
          </a:xfrm>
          <a:prstGeom prst="rect">
            <a:avLst/>
          </a:prstGeom>
          <a:noFill/>
        </p:spPr>
      </p:pic>
      <p:pic>
        <p:nvPicPr>
          <p:cNvPr id="3074" name="Picture 2" descr="C:\Users\user\Desktop\Лиханова И.П. Григорьева Н.С., 90\Лиханова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1584176" cy="1584176"/>
          </a:xfrm>
          <a:prstGeom prst="rect">
            <a:avLst/>
          </a:prstGeom>
          <a:noFill/>
        </p:spPr>
      </p:pic>
      <p:pic>
        <p:nvPicPr>
          <p:cNvPr id="3075" name="Picture 3" descr="C:\Users\user\Desktop\Лиханова И.П. Григорьева Н.С., 90\Лиханова\bus-stop_58433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13176"/>
            <a:ext cx="1973213" cy="1481485"/>
          </a:xfrm>
          <a:prstGeom prst="rect">
            <a:avLst/>
          </a:prstGeom>
          <a:noFill/>
        </p:spPr>
      </p:pic>
      <p:pic>
        <p:nvPicPr>
          <p:cNvPr id="7" name="Picture 3" descr="C:\Users\user\Desktop\Лиханова\traffic-light-clip-art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72816"/>
            <a:ext cx="1467989" cy="1338387"/>
          </a:xfrm>
          <a:prstGeom prst="rect">
            <a:avLst/>
          </a:prstGeom>
          <a:noFill/>
        </p:spPr>
      </p:pic>
      <p:pic>
        <p:nvPicPr>
          <p:cNvPr id="8" name="Picture 3" descr="C:\Users\user\Desktop\Лиханова\traffic-light-clip-art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772816"/>
            <a:ext cx="1467989" cy="1338387"/>
          </a:xfrm>
          <a:prstGeom prst="rect">
            <a:avLst/>
          </a:prstGeom>
          <a:noFill/>
        </p:spPr>
      </p:pic>
      <p:pic>
        <p:nvPicPr>
          <p:cNvPr id="9" name="Picture 2" descr="C:\Users\user\Desktop\Лиханова И.П. Григорьева Н.С., 90\Лиханова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140968"/>
            <a:ext cx="1584176" cy="1584176"/>
          </a:xfrm>
          <a:prstGeom prst="rect">
            <a:avLst/>
          </a:prstGeom>
          <a:noFill/>
        </p:spPr>
      </p:pic>
      <p:pic>
        <p:nvPicPr>
          <p:cNvPr id="10" name="Picture 2" descr="C:\Users\user\Desktop\Лиханова И.П. Григорьева Н.С., 90\Лиханова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140968"/>
            <a:ext cx="1584176" cy="1584176"/>
          </a:xfrm>
          <a:prstGeom prst="rect">
            <a:avLst/>
          </a:prstGeom>
          <a:noFill/>
        </p:spPr>
      </p:pic>
      <p:pic>
        <p:nvPicPr>
          <p:cNvPr id="11" name="Picture 3" descr="C:\Users\user\Desktop\Лиханова И.П. Григорьева Н.С., 90\Лиханова\bus-stop_58433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157192"/>
            <a:ext cx="1973213" cy="1481485"/>
          </a:xfrm>
          <a:prstGeom prst="rect">
            <a:avLst/>
          </a:prstGeom>
          <a:noFill/>
        </p:spPr>
      </p:pic>
      <p:pic>
        <p:nvPicPr>
          <p:cNvPr id="12" name="Picture 3" descr="C:\Users\user\Desktop\Лиханова И.П. Григорьева Н.С., 90\Лиханова\bus-stop_58433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085184"/>
            <a:ext cx="1973213" cy="1481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«Продолжи ряд»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solidFill>
                  <a:schemeClr val="tx1"/>
                </a:solidFill>
              </a:rPr>
              <a:t>Цель: словоизменение имён существительных в винительном падеже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Задание: назови, что и кого увидим в городе на прогулке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Лиханова\0004-007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140968"/>
            <a:ext cx="2100064" cy="1458656"/>
          </a:xfrm>
          <a:prstGeom prst="rect">
            <a:avLst/>
          </a:prstGeom>
          <a:noFill/>
        </p:spPr>
      </p:pic>
      <p:pic>
        <p:nvPicPr>
          <p:cNvPr id="4099" name="Picture 3" descr="C:\Users\user\Desktop\Лиханова\83288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1187127" cy="1666083"/>
          </a:xfrm>
          <a:prstGeom prst="rect">
            <a:avLst/>
          </a:prstGeom>
          <a:noFill/>
        </p:spPr>
      </p:pic>
      <p:pic>
        <p:nvPicPr>
          <p:cNvPr id="4100" name="Picture 4" descr="C:\Users\user\Desktop\Лиханова\транспо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941168"/>
            <a:ext cx="2448272" cy="1548172"/>
          </a:xfrm>
          <a:prstGeom prst="rect">
            <a:avLst/>
          </a:prstGeom>
          <a:noFill/>
        </p:spPr>
      </p:pic>
      <p:pic>
        <p:nvPicPr>
          <p:cNvPr id="4101" name="Picture 5" descr="C:\Users\user\Desktop\Лиханова\hello_html_m489f26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245795"/>
            <a:ext cx="1800200" cy="161220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941168"/>
            <a:ext cx="16561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Desktop\на площадку\Лиханова\0006-009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725144"/>
            <a:ext cx="1962559" cy="1944216"/>
          </a:xfrm>
          <a:prstGeom prst="rect">
            <a:avLst/>
          </a:prstGeom>
          <a:noFill/>
        </p:spPr>
      </p:pic>
      <p:pic>
        <p:nvPicPr>
          <p:cNvPr id="2050" name="Picture 2" descr="C:\Users\user\Desktop\Лиханова И.П. Григорьева Н.С., 90\Лиханова\3ee39f5c839928383ef95f870372127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2996952"/>
            <a:ext cx="1800200" cy="1590177"/>
          </a:xfrm>
          <a:prstGeom prst="rect">
            <a:avLst/>
          </a:prstGeom>
          <a:noFill/>
        </p:spPr>
      </p:pic>
      <p:pic>
        <p:nvPicPr>
          <p:cNvPr id="2051" name="Picture 3" descr="C:\Users\user\Desktop\Лиханова И.П. Григорьева Н.С., 90\Лиханова\fuente-ornament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068960"/>
            <a:ext cx="1463675" cy="146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2.77778E-7 -0.19953 " pathEditMode="relative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5434 0.30439 " pathEditMode="relative" ptsTypes="AA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2986 L -0.30052 -0.190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02176 L -0.29532 -0.189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0.70868 -1.85185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1.48148E-6 L 0.48039 0.05232 " pathEditMode="relative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287 L 0.25191 -0.46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6 L -0.69288 -0.10487 " pathEditMode="relative" ptsTypes="AA">
                                      <p:cBhvr>
                                        <p:cTn id="3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«Много чего?»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Цель:  словоизменение имён существительных в родительном падеже множественного числа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Задание: Много чего в городе?(много домов, машин, клумб, фонтанов, памятников. Парков)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Лиханова\Картинки-домик-с-окошками-для-детей-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2291336" cy="1728192"/>
          </a:xfrm>
          <a:prstGeom prst="rect">
            <a:avLst/>
          </a:prstGeom>
          <a:noFill/>
        </p:spPr>
      </p:pic>
      <p:pic>
        <p:nvPicPr>
          <p:cNvPr id="5124" name="Picture 4" descr="C:\Users\user\Desktop\Лиханова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1944216" cy="1944216"/>
          </a:xfrm>
          <a:prstGeom prst="rect">
            <a:avLst/>
          </a:prstGeom>
          <a:noFill/>
        </p:spPr>
      </p:pic>
      <p:pic>
        <p:nvPicPr>
          <p:cNvPr id="5126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4581128"/>
            <a:ext cx="2088232" cy="1806327"/>
          </a:xfrm>
          <a:prstGeom prst="rect">
            <a:avLst/>
          </a:prstGeom>
          <a:noFill/>
        </p:spPr>
      </p:pic>
      <p:pic>
        <p:nvPicPr>
          <p:cNvPr id="5129" name="Picture 9" descr="C:\Users\user\Desktop\Лиханова\49745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653136"/>
            <a:ext cx="1800200" cy="1688194"/>
          </a:xfrm>
          <a:prstGeom prst="rect">
            <a:avLst/>
          </a:prstGeom>
          <a:noFill/>
        </p:spPr>
      </p:pic>
      <p:pic>
        <p:nvPicPr>
          <p:cNvPr id="4098" name="Picture 2" descr="C:\Users\user\Desktop\на площадку\Лиханова\b3413b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772816"/>
            <a:ext cx="2838229" cy="1709935"/>
          </a:xfrm>
          <a:prstGeom prst="rect">
            <a:avLst/>
          </a:prstGeom>
          <a:noFill/>
        </p:spPr>
      </p:pic>
      <p:pic>
        <p:nvPicPr>
          <p:cNvPr id="4099" name="Picture 3" descr="C:\Users\user\Desktop\на площадку\Лиханова\i (1).jf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2654" y="4653136"/>
            <a:ext cx="2439473" cy="166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«Посчитай-ка»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Цель: согласование имён существительных  и прилагательных с числительными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(перекрёсток, пешеходный переход, асфальтированная дорога)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219" name="Picture 3" descr="C:\Users\user\Desktop\на площадку\Лиханова\0006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73016"/>
            <a:ext cx="4233863" cy="3033861"/>
          </a:xfrm>
          <a:prstGeom prst="rect">
            <a:avLst/>
          </a:prstGeom>
          <a:noFill/>
        </p:spPr>
      </p:pic>
      <p:pic>
        <p:nvPicPr>
          <p:cNvPr id="9220" name="Picture 4" descr="C:\Users\user\Desktop\на площадку\Лиханова\3ee39f5c839928383ef95f87037212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149080"/>
            <a:ext cx="2808312" cy="24806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348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544522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306896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« гномик»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Цель: словообразование с помощью уменьшительно-ласкательных  суффиксов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Задание: Подбери предметы для гномика (домик, светофорчик, фонтанчик, клумбочка)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467544" y="1700808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733256"/>
            <a:ext cx="936104" cy="869239"/>
          </a:xfrm>
          <a:prstGeom prst="rect">
            <a:avLst/>
          </a:prstGeom>
          <a:noFill/>
        </p:spPr>
      </p:pic>
      <p:pic>
        <p:nvPicPr>
          <p:cNvPr id="6" name="Picture 3" descr="C:\Users\user\Desktop\Лиханова\traffic-light-clip-art-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628800"/>
            <a:ext cx="1440160" cy="2232248"/>
          </a:xfrm>
          <a:prstGeom prst="rect">
            <a:avLst/>
          </a:prstGeom>
          <a:noFill/>
        </p:spPr>
      </p:pic>
      <p:pic>
        <p:nvPicPr>
          <p:cNvPr id="7" name="Picture 3" descr="C:\Users\user\Desktop\Лиханова\traffic-light-clip-art-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060848"/>
            <a:ext cx="720080" cy="840093"/>
          </a:xfrm>
          <a:prstGeom prst="rect">
            <a:avLst/>
          </a:prstGeom>
          <a:noFill/>
        </p:spPr>
      </p:pic>
      <p:pic>
        <p:nvPicPr>
          <p:cNvPr id="8" name="Picture 3" descr="C:\Users\user\Desktop\на площадку\Лиханова\b3413b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700808"/>
            <a:ext cx="2808312" cy="1493912"/>
          </a:xfrm>
          <a:prstGeom prst="rect">
            <a:avLst/>
          </a:prstGeom>
          <a:noFill/>
        </p:spPr>
      </p:pic>
      <p:pic>
        <p:nvPicPr>
          <p:cNvPr id="9" name="Picture 4" descr="C:\Users\user\Desktop\на площадку\Лиханова\b3413b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301208"/>
            <a:ext cx="1152128" cy="1152127"/>
          </a:xfrm>
          <a:prstGeom prst="rect">
            <a:avLst/>
          </a:prstGeom>
          <a:noFill/>
        </p:spPr>
      </p:pic>
      <p:pic>
        <p:nvPicPr>
          <p:cNvPr id="10" name="Picture 7" descr="C:\Users\user\Desktop\на площадку\Лиханова\Картинки-домик-с-окошками-для-детей-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437112"/>
            <a:ext cx="1368152" cy="1031899"/>
          </a:xfrm>
          <a:prstGeom prst="rect">
            <a:avLst/>
          </a:prstGeom>
          <a:noFill/>
        </p:spPr>
      </p:pic>
      <p:pic>
        <p:nvPicPr>
          <p:cNvPr id="11" name="Picture 6" descr="C:\Users\user\Desktop\на площадку\Лиханова\Картинки-домик-с-окошками-для-детей-020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605251"/>
            <a:ext cx="2984269" cy="2252749"/>
          </a:xfrm>
          <a:prstGeom prst="rect">
            <a:avLst/>
          </a:prstGeom>
          <a:noFill/>
        </p:spPr>
      </p:pic>
      <p:pic>
        <p:nvPicPr>
          <p:cNvPr id="14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56992"/>
            <a:ext cx="201622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6458 L -0.18507 -0.4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35434 -0.30441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4189 L -0.79549 -0.272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125 L -0.32291 0.05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545</TotalTime>
  <Words>73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Тема «Город»</vt:lpstr>
      <vt:lpstr> «Четвертый лишний» Цель: активизация словаря Задание : что лишнее? (дом, нора, магазин. транспорт)</vt:lpstr>
      <vt:lpstr> «Четвертый лишний» Цель: активизация словаря Задание : что лишнее? (машина, детская площадка, огород, фонтан)</vt:lpstr>
      <vt:lpstr> «Четвертый лишний» Цель: активизация словаря Задание :что лишнее? (памятник, светофор, дома, теплица)</vt:lpstr>
      <vt:lpstr>«Один-много» Цель: образование множественного числа существительных Задание: Назови предмет  (светофор). А это что? (светофоры, машины, остановки)</vt:lpstr>
      <vt:lpstr>«Продолжи ряд» Цель: словоизменение имён существительных в винительном падеже Задание: назови, что и кого увидим в городе на прогулке</vt:lpstr>
      <vt:lpstr>«Много чего?» Цель:  словоизменение имён существительных в родительном падеже множественного числа  Задание: Много чего в городе?(много домов, машин, клумб, фонтанов, памятников. Парков)</vt:lpstr>
      <vt:lpstr>«Посчитай-ка» Цель: согласование имён существительных  и прилагательных с числительными (перекрёсток, пешеходный переход, асфальтированная дорога)</vt:lpstr>
      <vt:lpstr>« гномик» Цель: словообразование с помощью уменьшительно-ласкательных  суффиксов Задание: Подбери предметы для гномика (домик, светофорчик, фонтанчик, клумбочка)</vt:lpstr>
      <vt:lpstr>«Посчитай-ка» Цель: согласование имён существительных  с числительными Задание: Сосчитай, сколько предметов (один фонтан, два фонтана, три фонтана,…..,  дорога, вокзал)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город Иркутск</dc:title>
  <dc:creator>Пользователь</dc:creator>
  <cp:lastModifiedBy>user</cp:lastModifiedBy>
  <cp:revision>49</cp:revision>
  <dcterms:created xsi:type="dcterms:W3CDTF">2016-03-18T07:36:43Z</dcterms:created>
  <dcterms:modified xsi:type="dcterms:W3CDTF">2021-03-25T02:52:31Z</dcterms:modified>
</cp:coreProperties>
</file>