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5" r:id="rId7"/>
    <p:sldId id="261" r:id="rId8"/>
    <p:sldId id="262" r:id="rId9"/>
    <p:sldId id="257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8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0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4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2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5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8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BEE4-CD5A-40F2-8E71-9B05C2CB0CB6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DAE4-BA71-497B-AF8E-471CBCF08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0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7922" y="1526124"/>
            <a:ext cx="12587844" cy="2387600"/>
          </a:xfrm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Большой-маленький-огромный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13724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Речевая игра для детей 6-7 лет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854" y="6207065"/>
            <a:ext cx="11259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слова</a:t>
            </a:r>
            <a:r>
              <a:rPr lang="ru-RU" sz="2800" b="1" dirty="0" smtClean="0">
                <a:latin typeface="Century Gothic" pitchFamily="34" charset="0"/>
              </a:rPr>
              <a:t>: </a:t>
            </a:r>
            <a:r>
              <a:rPr lang="ru-RU" sz="2800" b="1" dirty="0" smtClean="0">
                <a:latin typeface="Century Gothic" pitchFamily="34" charset="0"/>
              </a:rPr>
              <a:t>барсук, </a:t>
            </a:r>
            <a:r>
              <a:rPr lang="ru-RU" sz="2800" b="1" dirty="0" err="1" smtClean="0">
                <a:latin typeface="Century Gothic" pitchFamily="34" charset="0"/>
              </a:rPr>
              <a:t>барсучок</a:t>
            </a:r>
            <a:r>
              <a:rPr lang="ru-RU" sz="2800" b="1" dirty="0" smtClean="0">
                <a:latin typeface="Century Gothic" pitchFamily="34" charset="0"/>
              </a:rPr>
              <a:t>,  </a:t>
            </a:r>
            <a:r>
              <a:rPr lang="ru-RU" sz="2800" b="1" dirty="0" err="1" smtClean="0">
                <a:latin typeface="Century Gothic" pitchFamily="34" charset="0"/>
              </a:rPr>
              <a:t>барсучище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767" y="315721"/>
            <a:ext cx="2712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барсучок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8967" y="315721"/>
            <a:ext cx="209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барсук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39046" y="315721"/>
            <a:ext cx="3244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барсучище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7" y="3641885"/>
            <a:ext cx="1817089" cy="1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58" y="2670872"/>
            <a:ext cx="2866825" cy="26361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88" y="1406789"/>
            <a:ext cx="4241516" cy="39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1" y="329499"/>
            <a:ext cx="11554692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Составитель игры:  Терентьева Жанна Сергеевна </a:t>
            </a:r>
            <a:br>
              <a:rPr lang="ru-RU" sz="3600" dirty="0" smtClean="0"/>
            </a:br>
            <a:r>
              <a:rPr lang="ru-RU" sz="3600" dirty="0" smtClean="0"/>
              <a:t>учитель-логопед МБДОУ д/с №94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655062"/>
            <a:ext cx="9868394" cy="452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Используемая литература: </a:t>
            </a:r>
          </a:p>
          <a:p>
            <a:r>
              <a:rPr lang="ru-RU" dirty="0" err="1" smtClean="0">
                <a:latin typeface="+mj-lt"/>
              </a:rPr>
              <a:t>М.Г.Борисенко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Н.А.Лукина</a:t>
            </a:r>
            <a:r>
              <a:rPr lang="ru-RU" dirty="0" smtClean="0">
                <a:latin typeface="+mj-lt"/>
              </a:rPr>
              <a:t>. Грамматика в играх и картинках. Животные наших лесов.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6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91" y="365125"/>
            <a:ext cx="11234055" cy="17130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Цель игры: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1" y="1413163"/>
            <a:ext cx="10972800" cy="544483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Способствовать развитию умения использования оценочных суффиксов (- </a:t>
            </a:r>
            <a:r>
              <a:rPr lang="ru-RU" sz="16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ИК - ОК, - </a:t>
            </a:r>
            <a:r>
              <a:rPr lang="ru-RU" sz="16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ИЩЕ) в значении уменьшительно-</a:t>
            </a:r>
            <a:r>
              <a:rPr lang="ru-RU" sz="1600" dirty="0" err="1" smtClean="0">
                <a:latin typeface="Century Gothic" panose="020B0502020202020204" pitchFamily="34" charset="0"/>
                <a:cs typeface="Calibri Light" panose="020F0302020204030204" pitchFamily="34" charset="0"/>
              </a:rPr>
              <a:t>ласкательности</a:t>
            </a:r>
            <a:r>
              <a:rPr lang="ru-RU" sz="16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 и </a:t>
            </a:r>
            <a:r>
              <a:rPr lang="ru-RU" sz="1600" dirty="0" err="1" smtClean="0">
                <a:latin typeface="Century Gothic" panose="020B0502020202020204" pitchFamily="34" charset="0"/>
                <a:cs typeface="Calibri Light" panose="020F0302020204030204" pitchFamily="34" charset="0"/>
              </a:rPr>
              <a:t>увеличительности</a:t>
            </a:r>
            <a:r>
              <a:rPr lang="ru-RU" sz="1600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.</a:t>
            </a:r>
            <a:endParaRPr lang="ru-RU" sz="1600" dirty="0" smtClean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Gothic" pitchFamily="34" charset="0"/>
              </a:rPr>
              <a:t>Правила </a:t>
            </a:r>
            <a:r>
              <a:rPr lang="ru-RU" sz="2400" dirty="0" smtClean="0">
                <a:latin typeface="Century Gothic" pitchFamily="34" charset="0"/>
              </a:rPr>
              <a:t>игры:</a:t>
            </a:r>
          </a:p>
          <a:p>
            <a:pPr lvl="0" indent="-182880">
              <a:spcBef>
                <a:spcPts val="1400"/>
              </a:spcBef>
              <a:buSzPct val="80000"/>
              <a:buFont typeface="Corbel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Для того, чтобы начать игру</a:t>
            </a: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, нажмите курсором </a:t>
            </a: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один раз </a:t>
            </a: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и перед вами </a:t>
            </a: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появится картинка </a:t>
            </a: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с изображением </a:t>
            </a: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животного. Ребёнок называет её (картинка будет с изображением взрослого животного). Затем нажмите курсором  еще раз и появится правильный ответ-слово. Ребенок повторяет правильный ответ.</a:t>
            </a:r>
          </a:p>
          <a:p>
            <a:pPr lvl="0" indent="-182880"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Снова кликнете курсором по </a:t>
            </a:r>
            <a:r>
              <a:rPr lang="ru-RU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э</a:t>
            </a: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крану и появится следующая картинка с изображением этого же животного, но в уменьшенном размере. Ребенок называет животное в уменьшительной форме. Нажимаете курсором ещё раз и появится правильный ответ-слово. Ребенок повторяет правильный ответ.</a:t>
            </a:r>
          </a:p>
          <a:p>
            <a:pPr lvl="0" indent="-182880"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Снова кликнете курсором по экрану и появится следующая картинка с изображением животного в увеличенном размере. Ребенок называет животное в увеличительной форме. Нажимаете курсором и появится правильный ответ-слово. Ребенок повторяет правильный ответ.</a:t>
            </a:r>
          </a:p>
          <a:p>
            <a:pPr lvl="0" indent="-182880"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Для закрепления правильного произнесения слов кликнете курсором еще раз и появится цепочка слов для повторения.</a:t>
            </a:r>
          </a:p>
          <a:p>
            <a:pPr lvl="0" indent="-182880"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 panose="020B0502020202020204" pitchFamily="34" charset="0"/>
              </a:rPr>
              <a:t>Аналогично поиграйте с другими животными.</a:t>
            </a:r>
          </a:p>
          <a:p>
            <a:pPr marL="45720" lvl="0" indent="0">
              <a:spcBef>
                <a:spcPts val="1400"/>
              </a:spcBef>
              <a:buClr>
                <a:schemeClr val="tx1"/>
              </a:buClr>
              <a:buSzPct val="80000"/>
              <a:buNone/>
            </a:pPr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ВАЖНО, ЧТОБЫ РЕБЁНОК ЧЁТКО ПРОГОВАРИВАЛ …</a:t>
            </a:r>
          </a:p>
          <a:p>
            <a:pPr lvl="0" indent="-182880"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endParaRPr lang="ru-RU" sz="2000" dirty="0" smtClean="0">
              <a:solidFill>
                <a:srgbClr val="000000">
                  <a:lumMod val="95000"/>
                  <a:lumOff val="5000"/>
                </a:srgbClr>
              </a:solidFill>
              <a:latin typeface="Century Gothic" panose="020B0502020202020204" pitchFamily="34" charset="0"/>
            </a:endParaRPr>
          </a:p>
          <a:p>
            <a:pPr marL="45720" lvl="0" indent="0">
              <a:spcBef>
                <a:spcPts val="1400"/>
              </a:spcBef>
              <a:buClr>
                <a:srgbClr val="A6B727"/>
              </a:buClr>
              <a:buSzPct val="80000"/>
              <a:buNone/>
            </a:pPr>
            <a:endParaRPr lang="ru-RU" sz="2000" dirty="0" smtClean="0">
              <a:solidFill>
                <a:srgbClr val="000000">
                  <a:lumMod val="95000"/>
                  <a:lumOff val="5000"/>
                </a:srgbClr>
              </a:solidFill>
              <a:latin typeface="Century Gothic" panose="020B0502020202020204" pitchFamily="34" charset="0"/>
            </a:endParaRPr>
          </a:p>
          <a:p>
            <a:pPr lvl="0" indent="-182880"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endParaRPr lang="ru-RU" sz="2000" dirty="0" smtClean="0">
              <a:solidFill>
                <a:srgbClr val="000000">
                  <a:lumMod val="95000"/>
                  <a:lumOff val="5000"/>
                </a:srgbClr>
              </a:solidFill>
              <a:latin typeface="Century Gothic" panose="020B0502020202020204" pitchFamily="34" charset="0"/>
            </a:endParaRPr>
          </a:p>
          <a:p>
            <a:pPr marL="388620" lvl="0" indent="-342900">
              <a:spcBef>
                <a:spcPts val="1400"/>
              </a:spcBef>
              <a:buClr>
                <a:srgbClr val="A6B727"/>
              </a:buClr>
              <a:buSzPct val="80000"/>
            </a:pP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entury Gothic" panose="020B0502020202020204" pitchFamily="34" charset="0"/>
            </a:endParaRPr>
          </a:p>
          <a:p>
            <a:endParaRPr lang="ru-RU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endParaRPr lang="ru-RU" sz="20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7" y="4063054"/>
            <a:ext cx="2119150" cy="1557577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58" y="2802431"/>
            <a:ext cx="3834279" cy="28182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37" y="1897964"/>
            <a:ext cx="5269813" cy="3873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7393" y="478196"/>
            <a:ext cx="290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лиса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58" y="478196"/>
            <a:ext cx="2458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лисичка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1918" y="47819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лисище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" y="5780782"/>
            <a:ext cx="1032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Повтори еще раз все слова: лиса, лисичка, лисище</a:t>
            </a:r>
            <a:endParaRPr lang="ru-RU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3238" l="3646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4" y="4067663"/>
            <a:ext cx="1934134" cy="14153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8" b="93958" l="4857" r="944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724" y="3040084"/>
            <a:ext cx="3343331" cy="24429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5" b="93656" l="4857" r="92274"/>
                    </a14:imgEffect>
                  </a14:imgLayer>
                </a14:imgProps>
              </a:ext>
            </a:extLst>
          </a:blip>
          <a:srcRect l="4881" t="7686" r="7477" b="6805"/>
          <a:stretch/>
        </p:blipFill>
        <p:spPr>
          <a:xfrm>
            <a:off x="6552215" y="1673755"/>
            <a:ext cx="5343174" cy="3809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494" y="398621"/>
            <a:ext cx="197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</a:rPr>
              <a:t>мишка</a:t>
            </a:r>
            <a:endParaRPr lang="ru-RU" sz="4000" b="1" dirty="0">
              <a:solidFill>
                <a:srgbClr val="C0504D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2608" y="414252"/>
            <a:ext cx="2458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медведь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63992" y="398621"/>
            <a:ext cx="3321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медведище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51262" y="6039040"/>
            <a:ext cx="13050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слова</a:t>
            </a:r>
            <a:r>
              <a:rPr lang="ru-RU" sz="2800" b="1" dirty="0" smtClean="0">
                <a:latin typeface="Century Gothic" pitchFamily="34" charset="0"/>
              </a:rPr>
              <a:t>: </a:t>
            </a:r>
            <a:r>
              <a:rPr lang="ru-RU" sz="2800" b="1" dirty="0" smtClean="0">
                <a:latin typeface="Century Gothic" pitchFamily="34" charset="0"/>
              </a:rPr>
              <a:t>медведь</a:t>
            </a:r>
            <a:r>
              <a:rPr lang="ru-RU" sz="2800" b="1" dirty="0" smtClean="0">
                <a:latin typeface="Century Gothic" pitchFamily="34" charset="0"/>
              </a:rPr>
              <a:t>, мишка, </a:t>
            </a:r>
            <a:r>
              <a:rPr lang="ru-RU" sz="2800" b="1" dirty="0" smtClean="0">
                <a:latin typeface="Century Gothic" pitchFamily="34" charset="0"/>
              </a:rPr>
              <a:t>медведище</a:t>
            </a:r>
            <a:endParaRPr lang="ru-RU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22" y="3810855"/>
            <a:ext cx="1357598" cy="1696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003" y="2705797"/>
            <a:ext cx="2409632" cy="3003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768" y="1078878"/>
            <a:ext cx="3952825" cy="49277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104" y="290208"/>
            <a:ext cx="276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бобрёнок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55745" y="290208"/>
            <a:ext cx="185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бобёр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48035" y="290208"/>
            <a:ext cx="3248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бобрище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1975" y="6006615"/>
            <a:ext cx="1067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слова</a:t>
            </a:r>
            <a:r>
              <a:rPr lang="ru-RU" sz="2800" b="1" dirty="0" smtClean="0">
                <a:latin typeface="Century Gothic" pitchFamily="34" charset="0"/>
              </a:rPr>
              <a:t>: </a:t>
            </a:r>
            <a:r>
              <a:rPr lang="ru-RU" sz="2800" b="1" dirty="0" smtClean="0">
                <a:latin typeface="Century Gothic" pitchFamily="34" charset="0"/>
              </a:rPr>
              <a:t>бобёр</a:t>
            </a:r>
            <a:r>
              <a:rPr lang="ru-RU" sz="2800" b="1" dirty="0" smtClean="0">
                <a:latin typeface="Century Gothic" pitchFamily="34" charset="0"/>
              </a:rPr>
              <a:t>, бобрёнок, </a:t>
            </a:r>
            <a:r>
              <a:rPr lang="ru-RU" sz="2800" b="1" dirty="0" smtClean="0">
                <a:latin typeface="Century Gothic" pitchFamily="34" charset="0"/>
              </a:rPr>
              <a:t>бобрище</a:t>
            </a:r>
            <a:endParaRPr lang="ru-RU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7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7" y="3637369"/>
            <a:ext cx="1927514" cy="1755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734" y="2740864"/>
            <a:ext cx="3033835" cy="2759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925" y="1444651"/>
            <a:ext cx="4598487" cy="41824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3087" y="6062791"/>
            <a:ext cx="10924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</a:t>
            </a:r>
            <a:r>
              <a:rPr lang="ru-RU" sz="2800" b="1" dirty="0" smtClean="0">
                <a:latin typeface="Century Gothic" pitchFamily="34" charset="0"/>
              </a:rPr>
              <a:t>слова: кабан, кабанчик,  </a:t>
            </a:r>
            <a:r>
              <a:rPr lang="ru-RU" sz="2800" b="1" dirty="0" smtClean="0">
                <a:latin typeface="Century Gothic" pitchFamily="34" charset="0"/>
              </a:rPr>
              <a:t>кабанище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997" y="301113"/>
            <a:ext cx="2648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кабанчик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1651" y="305343"/>
            <a:ext cx="1779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кабан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8519" y="301113"/>
            <a:ext cx="347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кабанище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982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63" l="0" r="980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395" y="3871356"/>
            <a:ext cx="1888177" cy="1959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3844" y="2646774"/>
            <a:ext cx="3075709" cy="3184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" b="100000" l="0" r="996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186" y="1013018"/>
            <a:ext cx="4286004" cy="48177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5023" y="6092042"/>
            <a:ext cx="1049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слова</a:t>
            </a:r>
            <a:r>
              <a:rPr lang="ru-RU" sz="2800" b="1" dirty="0" smtClean="0">
                <a:latin typeface="Century Gothic" pitchFamily="34" charset="0"/>
              </a:rPr>
              <a:t>: </a:t>
            </a:r>
            <a:r>
              <a:rPr lang="ru-RU" sz="2800" b="1" dirty="0" smtClean="0">
                <a:latin typeface="Century Gothic" pitchFamily="34" charset="0"/>
              </a:rPr>
              <a:t>волк</a:t>
            </a:r>
            <a:r>
              <a:rPr lang="ru-RU" sz="2800" b="1" dirty="0" smtClean="0">
                <a:latin typeface="Century Gothic" pitchFamily="34" charset="0"/>
              </a:rPr>
              <a:t>, </a:t>
            </a:r>
            <a:r>
              <a:rPr lang="ru-RU" sz="2800" b="1" dirty="0" err="1" smtClean="0">
                <a:latin typeface="Century Gothic" pitchFamily="34" charset="0"/>
              </a:rPr>
              <a:t>волчишка</a:t>
            </a:r>
            <a:r>
              <a:rPr lang="ru-RU" sz="2800" b="1" dirty="0" smtClean="0">
                <a:latin typeface="Century Gothic" pitchFamily="34" charset="0"/>
              </a:rPr>
              <a:t>, </a:t>
            </a:r>
            <a:r>
              <a:rPr lang="ru-RU" sz="2800" b="1" dirty="0" smtClean="0">
                <a:latin typeface="Century Gothic" pitchFamily="34" charset="0"/>
              </a:rPr>
              <a:t>волчище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395" y="305132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волчишка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1698" y="305132"/>
            <a:ext cx="134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волк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85717" y="308747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волчище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89" l="0" r="99129"/>
                    </a14:imgEffect>
                  </a14:imgLayer>
                </a14:imgProps>
              </a:ext>
            </a:extLst>
          </a:blip>
          <a:srcRect l="18812" r="13861"/>
          <a:stretch/>
        </p:blipFill>
        <p:spPr>
          <a:xfrm>
            <a:off x="938151" y="3849565"/>
            <a:ext cx="1615044" cy="2220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" b="100000" l="250" r="99750"/>
                    </a14:imgEffect>
                  </a14:imgLayer>
                </a14:imgProps>
              </a:ext>
            </a:extLst>
          </a:blip>
          <a:srcRect l="18293" r="17987"/>
          <a:stretch/>
        </p:blipFill>
        <p:spPr>
          <a:xfrm>
            <a:off x="4358245" y="2339438"/>
            <a:ext cx="2481943" cy="3699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" b="100000" l="0" r="100000"/>
                    </a14:imgEffect>
                  </a14:imgLayer>
                </a14:imgProps>
              </a:ext>
            </a:extLst>
          </a:blip>
          <a:srcRect l="16041" r="18316"/>
          <a:stretch/>
        </p:blipFill>
        <p:spPr>
          <a:xfrm>
            <a:off x="8248741" y="892411"/>
            <a:ext cx="3360717" cy="52465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1881" y="6193419"/>
            <a:ext cx="11815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слова: </a:t>
            </a:r>
            <a:r>
              <a:rPr lang="ru-RU" sz="2800" b="1" dirty="0" smtClean="0">
                <a:latin typeface="Century Gothic" pitchFamily="34" charset="0"/>
              </a:rPr>
              <a:t>заяц, зайчишка, зайчик, </a:t>
            </a:r>
            <a:r>
              <a:rPr lang="ru-RU" sz="2800" b="1" dirty="0" smtClean="0">
                <a:latin typeface="Century Gothic" pitchFamily="34" charset="0"/>
              </a:rPr>
              <a:t>зайчище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8151" y="345558"/>
            <a:ext cx="27302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з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айчишка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зайчик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3860" y="349101"/>
            <a:ext cx="1367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заяц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41793" y="345558"/>
            <a:ext cx="248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зайчище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13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8305" l="0" r="98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" y="4310743"/>
            <a:ext cx="1592073" cy="14725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6221" y="3123210"/>
            <a:ext cx="2871861" cy="2660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535" y="954436"/>
            <a:ext cx="5458183" cy="5055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8635" y="6236916"/>
            <a:ext cx="1128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Повтори еще раз все </a:t>
            </a:r>
            <a:r>
              <a:rPr lang="ru-RU" sz="2800" b="1" dirty="0" smtClean="0">
                <a:latin typeface="Century Gothic" pitchFamily="34" charset="0"/>
              </a:rPr>
              <a:t>слова: лось, </a:t>
            </a:r>
            <a:r>
              <a:rPr lang="ru-RU" sz="2800" b="1" dirty="0" err="1" smtClean="0">
                <a:latin typeface="Century Gothic" pitchFamily="34" charset="0"/>
              </a:rPr>
              <a:t>лосик</a:t>
            </a:r>
            <a:r>
              <a:rPr lang="ru-RU" sz="2800" b="1" dirty="0" smtClean="0">
                <a:latin typeface="Century Gothic" pitchFamily="34" charset="0"/>
              </a:rPr>
              <a:t>,  </a:t>
            </a:r>
            <a:r>
              <a:rPr lang="ru-RU" sz="2800" b="1" dirty="0" smtClean="0">
                <a:latin typeface="Century Gothic" pitchFamily="34" charset="0"/>
              </a:rPr>
              <a:t>лосище 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2274" y="230318"/>
            <a:ext cx="225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лосище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7013" y="223183"/>
            <a:ext cx="1721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лось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9094" y="254122"/>
            <a:ext cx="17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лосик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93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613</TotalTime>
  <Words>323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Century Gothic</vt:lpstr>
      <vt:lpstr>Corbel</vt:lpstr>
      <vt:lpstr>Тема Office</vt:lpstr>
      <vt:lpstr>Большой-маленький-огромный</vt:lpstr>
      <vt:lpstr>Цель 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Составитель игры:  Терентьева Жанна Сергеевна  учитель-логопед МБДОУ д/с №94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67</cp:revision>
  <dcterms:created xsi:type="dcterms:W3CDTF">2021-03-30T13:21:06Z</dcterms:created>
  <dcterms:modified xsi:type="dcterms:W3CDTF">2021-04-04T15:06:30Z</dcterms:modified>
</cp:coreProperties>
</file>