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4" r:id="rId12"/>
    <p:sldId id="267" r:id="rId13"/>
    <p:sldId id="270" r:id="rId14"/>
    <p:sldId id="272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741793"/>
      </p:ext>
    </p:extLst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930049"/>
      </p:ext>
    </p:extLst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012586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478396"/>
      </p:ext>
    </p:extLst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864979"/>
      </p:ext>
    </p:extLst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530972"/>
      </p:ext>
    </p:extLst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46048"/>
      </p:ext>
    </p:extLst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278038"/>
      </p:ext>
    </p:extLst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077489"/>
      </p:ext>
    </p:extLst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584285"/>
      </p:ext>
    </p:extLst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8645771"/>
      </p:ext>
    </p:extLst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EA81-0C90-4408-ACC0-AC9827EBE1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8908-F4CE-4833-8779-210AEFF3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6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6429"/>
            <a:ext cx="9144000" cy="94705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Консультация для родителей: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4687" y="2425700"/>
            <a:ext cx="10466614" cy="3592286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«Знакомство детей дошкольного возраста с дикими животными наших лесов».</a:t>
            </a:r>
          </a:p>
          <a:p>
            <a:endParaRPr lang="ru-RU" sz="4400" dirty="0" smtClean="0"/>
          </a:p>
          <a:p>
            <a:pPr algn="r"/>
            <a:endParaRPr lang="ru-RU" sz="2800" i="1" dirty="0" smtClean="0"/>
          </a:p>
          <a:p>
            <a:pPr algn="r"/>
            <a:endParaRPr lang="ru-RU" sz="2800" i="1" dirty="0" smtClean="0"/>
          </a:p>
          <a:p>
            <a:pPr algn="r"/>
            <a:r>
              <a:rPr lang="ru-RU" sz="2800" i="1" dirty="0" smtClean="0"/>
              <a:t>«Знание – сокровищница, но ключ к ней – практика»</a:t>
            </a:r>
          </a:p>
          <a:p>
            <a:pPr algn="r"/>
            <a:r>
              <a:rPr lang="ru-RU" sz="2800" i="1" dirty="0" smtClean="0"/>
              <a:t>Томас </a:t>
            </a:r>
            <a:r>
              <a:rPr lang="ru-RU" sz="2800" i="1" dirty="0" err="1" smtClean="0"/>
              <a:t>Фуллер</a:t>
            </a:r>
            <a:endParaRPr lang="ru-RU" sz="28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18516604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12192000" cy="67225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81224"/>
                <a:gridCol w="388102"/>
                <a:gridCol w="4872445"/>
                <a:gridCol w="4550229"/>
              </a:tblGrid>
              <a:tr h="5841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Словообразование </a:t>
                      </a:r>
                      <a:endParaRPr lang="ru-RU" sz="20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4-5 лет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5-6</a:t>
                      </a:r>
                      <a:r>
                        <a:rPr lang="ru-RU" sz="2000" baseline="0" dirty="0" smtClean="0">
                          <a:latin typeface="Century Gothic" pitchFamily="34" charset="0"/>
                        </a:rPr>
                        <a:t> лет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50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сущ-тельные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Суффиксы: 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зайка-побегайка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, мышка-норушка, заяц - зайчонок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Суффиксы: 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у ежа – ежиха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у волчонка - волчиха</a:t>
                      </a:r>
                      <a:endParaRPr lang="ru-RU" sz="17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526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Глаголы 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Приставки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вы-, пере-, от-, с-, за-: вылез, перелез, слез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Приставки: 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входит, выходит, переходит, обходит, уходит, отходит, подходит.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9615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прилагательные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От существительных: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медведь - медвежья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берлога; белка – беличий хвост</a:t>
                      </a:r>
                      <a:endParaRPr lang="ru-RU" sz="17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Уменьшительно-ласкательные суффиксы: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рыжая белка – рыженькая белочка;</a:t>
                      </a:r>
                      <a:endParaRPr lang="ru-RU" sz="17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35419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entury Gothic" pitchFamily="34" charset="0"/>
                        </a:rPr>
                        <a:t>Словоизменение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016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по числам: 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зайчонок – зайчата;</a:t>
                      </a:r>
                    </a:p>
                    <a:p>
                      <a:pPr algn="l"/>
                      <a:r>
                        <a:rPr lang="ru-RU" sz="1700" dirty="0" smtClean="0">
                          <a:latin typeface="Century Gothic" pitchFamily="34" charset="0"/>
                        </a:rPr>
                        <a:t>Р.п. мн.числа: много зайчат, нет лисят.</a:t>
                      </a:r>
                    </a:p>
                    <a:p>
                      <a:pPr algn="l"/>
                      <a:r>
                        <a:rPr lang="ru-RU" sz="1700" dirty="0" smtClean="0">
                          <a:latin typeface="Century Gothic" pitchFamily="34" charset="0"/>
                        </a:rPr>
                        <a:t>Т.п.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ед.и мн.ч.: иголками, зубами, клыками.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По</a:t>
                      </a:r>
                      <a:r>
                        <a:rPr lang="ru-RU" sz="1700" i="1" baseline="0" dirty="0" smtClean="0">
                          <a:latin typeface="Century Gothic" pitchFamily="34" charset="0"/>
                        </a:rPr>
                        <a:t> числам в В.п.: 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кого ты увидел? – медведей, волков, лисиц.</a:t>
                      </a:r>
                      <a:endParaRPr lang="ru-RU" sz="1700" b="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10529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Глаголы 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По числам в повелительном наклонении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спи – спите, ешь – ешьте.</a:t>
                      </a:r>
                    </a:p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По лицам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бежит, бегу, копает, покупает, несут, везут.</a:t>
                      </a:r>
                      <a:endParaRPr lang="ru-RU" sz="17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По лицам: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Я шью, он шьет, мы шьем</a:t>
                      </a:r>
                      <a:endParaRPr lang="ru-RU" sz="17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4951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 прилагательные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Согласование в роде и числе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Подбор существительных к прилагательному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9093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Местоимения 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-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Согласование с сущ.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м.р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 и ж.р.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3087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199" y="1124744"/>
            <a:ext cx="11207931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«Кто лишний и почему?»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Белка, лиса, корова, волк … (корова, так как остальные – дикие животные). Заяц, собака, корова, кошка … (заяц, так как остальные – домашние животные).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«Кто у кого?»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У медведицы - … (медвежонок, медвежата), у зайчихи - … (зайчонок, зайчата), у волчицы - … (волчонок, волчата)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«Один – много»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Белка – белки – много белок, ёж – … (ежи) - … (много ежей)...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«Наоборот»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Лиса хитрая, а заяц … (глупый), волк сильный, а белка … (слабая), медведь летом толстый, а волк зимой … (худой), заяц трусливый, а медведь … (храбрый), лиса рыжая, а волк … (серый)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«Чей хвост? Чья голова? Чьи уши?»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У лисы - … (лисий хвост), … (лисья голова), … (лисьи уши). У волка - … (волчий хвост), … (волчья голова), … (волчьи уши)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«Какой? Какая?»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Волк (какой?) - … (голодный), … (серый), … (большой, … (лохматый). Белка (какая?) - …(рыжая), … (пушистая), … (проворная)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«Подбери словечко»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Медведь (что делает?) - …. (переваливается), … (косолапит), … (охотится) … . Заяц (что делает?) - … (прыгает), … (прячется), … (грызёт), ….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«Назови ласково»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Рыжая белка - … (рыженькая белочка), серый зайка - … (серенький заинька), хитрая лиса - … (хитрая лисичка) …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829" y="535577"/>
            <a:ext cx="664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entury Gothic" pitchFamily="34" charset="0"/>
              </a:rPr>
              <a:t>Давайте поиграем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683087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2520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Нормы речевого развития дошкольников 6-7 лет</a:t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087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23659"/>
                <a:gridCol w="9168341"/>
              </a:tblGrid>
              <a:tr h="12037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Лексика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6-7 лет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9256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«Дикие животные» -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«Домашние животные»</a:t>
                      </a:r>
                    </a:p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Профессии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921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Глаголы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Лечить, следить (за здоровьем), дрессировать,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поддерживать (чистоту), кормить.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591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Прилагательные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Century Gothic" pitchFamily="34" charset="0"/>
                        </a:rPr>
                        <a:t>Синонимы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: веселый, радостный, счастливый.</a:t>
                      </a:r>
                    </a:p>
                    <a:p>
                      <a:r>
                        <a:rPr lang="ru-RU" sz="1800" i="1" dirty="0" smtClean="0">
                          <a:latin typeface="Century Gothic" pitchFamily="34" charset="0"/>
                        </a:rPr>
                        <a:t>Краткие прилагательные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: неповоротлив, неуклюж, нерасторопен.</a:t>
                      </a:r>
                    </a:p>
                    <a:p>
                      <a:r>
                        <a:rPr lang="ru-RU" sz="1800" i="1" dirty="0" smtClean="0">
                          <a:latin typeface="Century Gothic" pitchFamily="34" charset="0"/>
                        </a:rPr>
                        <a:t>Антонимы: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 старый – молодой, высокий – низкий.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617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Наречия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Century Gothic" pitchFamily="34" charset="0"/>
                        </a:rPr>
                        <a:t>Антонимы: 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слева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- 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справа; много – мало, громко-тихо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617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Числительные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До десяти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617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Местоимения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Все указательные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(этот, это, столько, такой, таков, …)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921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Служебные слова, предлоги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entury Gothic" pitchFamily="34" charset="0"/>
                        </a:rPr>
                        <a:t>От страха, от боли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3087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-32657"/>
          <a:ext cx="12192000" cy="68831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31637"/>
                <a:gridCol w="9360363"/>
              </a:tblGrid>
              <a:tr h="5864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Словообразование </a:t>
                      </a:r>
                      <a:endParaRPr lang="ru-RU" sz="20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6-7</a:t>
                      </a:r>
                      <a:r>
                        <a:rPr lang="ru-RU" sz="2000" baseline="0" dirty="0" smtClean="0">
                          <a:latin typeface="Century Gothic" pitchFamily="34" charset="0"/>
                        </a:rPr>
                        <a:t> лет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1329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Суффиксы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кабанище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,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лосище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,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медведище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,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волчишка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, зайчишка</a:t>
                      </a:r>
                    </a:p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Общая часть родственных слов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медведи, медведица,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latin typeface="Century Gothic" pitchFamily="34" charset="0"/>
                        </a:rPr>
                        <a:t>медведко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.</a:t>
                      </a:r>
                      <a:endParaRPr lang="ru-RU" sz="1700" dirty="0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67076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Глаголы 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>
                          <a:latin typeface="Century Gothic" pitchFamily="34" charset="0"/>
                        </a:rPr>
                        <a:t>Приставки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входит - выходит, отходит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– 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подходит, наскакивает-отскакивает, </a:t>
                      </a:r>
                      <a:r>
                        <a:rPr lang="ru-RU" sz="1700" dirty="0" err="1" smtClean="0">
                          <a:latin typeface="Century Gothic" pitchFamily="34" charset="0"/>
                        </a:rPr>
                        <a:t>напрыгивает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 - отпрыгивает</a:t>
                      </a:r>
                      <a:endParaRPr lang="ru-RU" sz="1700" i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18151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прилагательные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От других частей речи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польза - полезный, забота - заботливый,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ловко – ловкий, медленно –медлительный.</a:t>
                      </a:r>
                    </a:p>
                    <a:p>
                      <a:pPr algn="l"/>
                      <a:r>
                        <a:rPr lang="ru-RU" sz="1700" i="1" baseline="0" dirty="0" smtClean="0">
                          <a:latin typeface="Century Gothic" pitchFamily="34" charset="0"/>
                        </a:rPr>
                        <a:t>Словосложение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: длинноухий, </a:t>
                      </a:r>
                      <a:r>
                        <a:rPr lang="ru-RU" sz="1700" baseline="0" dirty="0" err="1" smtClean="0">
                          <a:latin typeface="Century Gothic" pitchFamily="34" charset="0"/>
                        </a:rPr>
                        <a:t>зеленокожая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700" baseline="0" dirty="0" smtClean="0">
                          <a:latin typeface="Century Gothic" pitchFamily="34" charset="0"/>
                        </a:rPr>
                        <a:t>Сравнительная степень.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63803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Наречия 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i="1" dirty="0" smtClean="0">
                          <a:latin typeface="Century Gothic" pitchFamily="34" charset="0"/>
                        </a:rPr>
                        <a:t>От кратких прилагательных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вправо, влево, направо, налево, налегке, понемногу.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7664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Числительные 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i="1" dirty="0" smtClean="0">
                          <a:latin typeface="Century Gothic" pitchFamily="34" charset="0"/>
                        </a:rPr>
                        <a:t>Порядковые числительные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первый, второй, четвертый.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371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latin typeface="Century Gothic" pitchFamily="34" charset="0"/>
                        </a:rPr>
                        <a:t>Словоизменение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24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По</a:t>
                      </a:r>
                      <a:r>
                        <a:rPr lang="ru-RU" sz="1700" i="1" baseline="0" dirty="0" smtClean="0">
                          <a:latin typeface="Century Gothic" pitchFamily="34" charset="0"/>
                        </a:rPr>
                        <a:t> падежам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: Д.п. в ед.ч. – зоотехнику, ветеринару, дрессировщику.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4742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Глаголы 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Глаголы прошедшего времени по родам и числам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: волк бежал, лиса бежала, лоси бежали.</a:t>
                      </a:r>
                      <a:endParaRPr lang="ru-RU" sz="17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2005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entury Gothic" pitchFamily="34" charset="0"/>
                        </a:rPr>
                        <a:t>Имена прилагательные</a:t>
                      </a:r>
                      <a:endParaRPr lang="ru-RU" sz="17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Подбор существительных к прилагательным по окончания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м: длинноухий заяц,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длинноухая зайчиха.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35295"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latin typeface="Century Gothic" pitchFamily="34" charset="0"/>
                        </a:rPr>
                        <a:t>Местоимения 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1" dirty="0" smtClean="0">
                          <a:latin typeface="Century Gothic" pitchFamily="34" charset="0"/>
                        </a:rPr>
                        <a:t>По родам,  числам и падежам.</a:t>
                      </a:r>
                      <a:endParaRPr lang="ru-RU" sz="17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3087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Century Gothic" pitchFamily="34" charset="0"/>
              </a:rPr>
              <a:t>Давайте поиграем</a:t>
            </a:r>
            <a:endParaRPr lang="ru-RU" sz="40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142985"/>
            <a:ext cx="10972800" cy="498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«Сосчитай: 1 – 2 – 5 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Рыжая лиса – одна … (рыжая лиса), две … (рыжих лисы), пять …(рыжих лис), колючий ёж … ,  рогатый лось …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«Кто кем был?»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Лис был - … (лисёнком), рысь была … (рысёнком), медведь был … (медвежонком), барсук был … (барсучонком), кабан был … (кабанёнком) 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«Большой – маленький – огромный»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Лось –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лосик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лосище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барсук - …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барсучек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- …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барсучище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«Назови по порядку»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Лось, заяц, медведь: первый лось -  … (второй заяц) -  … (третий медведь). Белка, лиса, рысь: … . Кабан, барсук, волк …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«Составь слово из 2х частей 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У лисы длинный хвост (она какая?) - …(длиннохвостая лиса), у кабана короткий хвост (он какой?) - …. (короткохвостый кабан), у волка острые зубы (он какой?) - … , у лося большие рога (он какой?) - … , у медведя большие лапы (он какой?) - … , у зайца длинные уши (он какой?) - …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087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8" y="470263"/>
            <a:ext cx="10583091" cy="45981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Авторы: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Коновалова Елена Владимировна, </a:t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Терентьева Жанна Сергеевна </a:t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учителя-логопеды  МБДОУ г. Иркутска детского сада № 94</a:t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/>
            </a:r>
            <a:br>
              <a:rPr lang="ru-RU" sz="2800" b="1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>Используемая литература:</a:t>
            </a:r>
            <a:br>
              <a:rPr lang="ru-RU" sz="2800" b="1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Борисенко М.Г., Н.А.Лукина «Животные наших лесов, грамматика в играх и картинках от 2 до 7 лет»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83087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222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2901"/>
            <a:ext cx="10515600" cy="1689100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Помочь родителям организовать работу по формированию лексико-грамматических сторон речи у детей дошкольного возраста от 2 до 7 лет.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41686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927100"/>
            <a:ext cx="11808823" cy="5695769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Century Gothic" pitchFamily="34" charset="0"/>
              </a:rPr>
              <a:t>Одной из основных задач воспитания дошкольников является воспитание у детей любви и уважения к Родине, родному краю</a:t>
            </a:r>
            <a:r>
              <a:rPr lang="ru-RU" sz="1600" dirty="0" smtClean="0">
                <a:solidFill>
                  <a:srgbClr val="000000"/>
                </a:solidFill>
                <a:latin typeface="Century Gothic" pitchFamily="34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в дошкольном детстве дети познают окружающий мир. Поэтому очень важно формировать у детей интерес к живой природе,  воспитывать любовь к ней, через познание окружающего </a:t>
            </a:r>
            <a:r>
              <a:rPr lang="ru-RU" sz="1600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мира. </a:t>
            </a:r>
            <a:r>
              <a:rPr lang="ru-RU" sz="1600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 познает окружающий мир стараясь потрогать его, поиграть</a:t>
            </a:r>
            <a:r>
              <a:rPr lang="ru-RU" sz="1600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дети в недостаточной степени имеют представление об образе жизни, повадках, питании и жилищах животных, об их детёнышах, особенностях внешнего вида, среде обитания. Дети не владеют обобщающим понятием, не умеют описывать предметы.</a:t>
            </a:r>
            <a:endParaRPr lang="ru-RU" sz="1600" b="1" dirty="0" smtClean="0">
              <a:solidFill>
                <a:srgbClr val="000000"/>
              </a:solidFill>
              <a:effectLst/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нормальном речевом развитии дети к пяти годам свободно пользуются развёрнутой фразовой речью. Они имеют достаточный словарный запас, владеют навыками словообразования и словоизменения. К этому времени окончательно формируется правильное звукопроизношение.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ребёнок овладел грамматической стороной речи, недостаточно обеспечить ему богатое речевое общение, идеальные образцы для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подражания.</a:t>
            </a:r>
            <a:r>
              <a:rPr lang="ru-RU" sz="1600" dirty="0" err="1" smtClean="0">
                <a:latin typeface="Century Gothic" pitchFamily="34" charset="0"/>
              </a:rPr>
              <a:t>Грамматическая</a:t>
            </a:r>
            <a:r>
              <a:rPr lang="ru-RU" sz="1600" dirty="0" smtClean="0">
                <a:latin typeface="Century Gothic" pitchFamily="34" charset="0"/>
              </a:rPr>
              <a:t> сторона речи формируется по законам образования нервных связей, стереотипов. Первые условные связи вызывают в речи ребёнка грамматические ошибки       («</a:t>
            </a:r>
            <a:r>
              <a:rPr lang="ru-RU" sz="1600" dirty="0" err="1" smtClean="0">
                <a:latin typeface="Century Gothic" pitchFamily="34" charset="0"/>
              </a:rPr>
              <a:t>ногов</a:t>
            </a:r>
            <a:r>
              <a:rPr lang="ru-RU" sz="1600" dirty="0" smtClean="0">
                <a:latin typeface="Century Gothic" pitchFamily="34" charset="0"/>
              </a:rPr>
              <a:t>», «</a:t>
            </a:r>
            <a:r>
              <a:rPr lang="ru-RU" sz="1600" dirty="0" err="1" smtClean="0">
                <a:latin typeface="Century Gothic" pitchFamily="34" charset="0"/>
              </a:rPr>
              <a:t>ножов</a:t>
            </a:r>
            <a:r>
              <a:rPr lang="ru-RU" sz="1600" dirty="0" smtClean="0">
                <a:latin typeface="Century Gothic" pitchFamily="34" charset="0"/>
              </a:rPr>
              <a:t>», «</a:t>
            </a:r>
            <a:r>
              <a:rPr lang="ru-RU" sz="1600" dirty="0" err="1" smtClean="0">
                <a:latin typeface="Century Gothic" pitchFamily="34" charset="0"/>
              </a:rPr>
              <a:t>мячов</a:t>
            </a:r>
            <a:r>
              <a:rPr lang="ru-RU" sz="1600" dirty="0" smtClean="0">
                <a:latin typeface="Century Gothic" pitchFamily="34" charset="0"/>
              </a:rPr>
              <a:t>»). Этот процесс может затянуться, поскольку у детей самостоятельно не возникает ориентировка на форму слова, они не прислушиваются к ней.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</a:pPr>
            <a:r>
              <a:rPr lang="ru-RU" sz="1600" dirty="0" smtClean="0">
                <a:latin typeface="Century Gothic" pitchFamily="34" charset="0"/>
              </a:rPr>
              <a:t>В процессе речевой практики, в результате воздействия взрослого и использования специальных приёмов (исправление, многократное упражнение, подчеркивание голосом нужной части слова и др.) у ребенка возникает замена одних стереотипов другими, их дифференциация.</a:t>
            </a:r>
          </a:p>
          <a:p>
            <a:pPr marL="342900" lvl="0" indent="-342900">
              <a:spcBef>
                <a:spcPts val="600"/>
              </a:spcBef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0787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8354"/>
            <a:ext cx="10515600" cy="3487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Нормы речевого развития дошкольников 2-4 года</a:t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12192000" cy="68286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22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7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54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Лексика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2-3 года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3-4 года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96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Междометия, звукоподражательные слова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Топ-топ, оп-оп, у-у-у, </a:t>
                      </a:r>
                      <a:r>
                        <a:rPr lang="ru-RU" sz="1800" dirty="0" err="1" smtClean="0">
                          <a:latin typeface="Century Gothic" pitchFamily="34" charset="0"/>
                        </a:rPr>
                        <a:t>р-р-р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, </a:t>
                      </a:r>
                      <a:r>
                        <a:rPr lang="ru-RU" sz="1800" dirty="0" err="1" smtClean="0">
                          <a:latin typeface="Century Gothic" pitchFamily="34" charset="0"/>
                        </a:rPr>
                        <a:t>ф-ф-ф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, пи-пи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itchFamily="34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48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5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Глаголы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Прыгать, ходить, бежать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Лакать, есть, грызть, щелкать, подметать,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поливать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6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Прилагательные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Цвет :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Цвет: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Большой - маленький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Длинный - короткий;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Веселый - грустный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6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Наречия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Тут,  там, где; много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Сначала  -потом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6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Числительные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один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До четырех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6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Местоимения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Это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Я; мой, твой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6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Служебные слова, предлоги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На, в;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вот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У, от, к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 descr="мыш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7946" y="1584674"/>
            <a:ext cx="668116" cy="522638"/>
          </a:xfrm>
          <a:prstGeom prst="rect">
            <a:avLst/>
          </a:prstGeom>
        </p:spPr>
      </p:pic>
      <p:pic>
        <p:nvPicPr>
          <p:cNvPr id="8" name="Рисунок 7" descr="бел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966" y="1591613"/>
            <a:ext cx="787910" cy="689421"/>
          </a:xfrm>
          <a:prstGeom prst="rect">
            <a:avLst/>
          </a:prstGeom>
        </p:spPr>
      </p:pic>
      <p:pic>
        <p:nvPicPr>
          <p:cNvPr id="9" name="Рисунок 8" descr="вол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3280" y="2254557"/>
            <a:ext cx="1046609" cy="1046609"/>
          </a:xfrm>
          <a:prstGeom prst="rect">
            <a:avLst/>
          </a:prstGeom>
        </p:spPr>
      </p:pic>
      <p:pic>
        <p:nvPicPr>
          <p:cNvPr id="10" name="Рисунок 9" descr="еж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6739" y="2441930"/>
            <a:ext cx="864096" cy="539443"/>
          </a:xfrm>
          <a:prstGeom prst="rect">
            <a:avLst/>
          </a:prstGeom>
        </p:spPr>
      </p:pic>
      <p:pic>
        <p:nvPicPr>
          <p:cNvPr id="11" name="Рисунок 10" descr="заяц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856" y="1539361"/>
            <a:ext cx="720080" cy="720080"/>
          </a:xfrm>
          <a:prstGeom prst="rect">
            <a:avLst/>
          </a:prstGeom>
        </p:spPr>
      </p:pic>
      <p:pic>
        <p:nvPicPr>
          <p:cNvPr id="12" name="Рисунок 11" descr="лиса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4741" y="1591613"/>
            <a:ext cx="648072" cy="923847"/>
          </a:xfrm>
          <a:prstGeom prst="rect">
            <a:avLst/>
          </a:prstGeom>
        </p:spPr>
      </p:pic>
      <p:pic>
        <p:nvPicPr>
          <p:cNvPr id="13" name="Рисунок 12" descr="медведь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0EEF1"/>
              </a:clrFrom>
              <a:clrTo>
                <a:srgbClr val="F0EE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5067" y="2196182"/>
            <a:ext cx="1296144" cy="1030334"/>
          </a:xfrm>
          <a:prstGeom prst="rect">
            <a:avLst/>
          </a:prstGeom>
        </p:spPr>
      </p:pic>
      <p:pic>
        <p:nvPicPr>
          <p:cNvPr id="14" name="Рисунок 13" descr="лисенок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7041" y="1759800"/>
            <a:ext cx="1475656" cy="1023160"/>
          </a:xfrm>
          <a:prstGeom prst="rect">
            <a:avLst/>
          </a:prstGeom>
        </p:spPr>
      </p:pic>
      <p:pic>
        <p:nvPicPr>
          <p:cNvPr id="15" name="Рисунок 14" descr="зайчат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8708" y="1513236"/>
            <a:ext cx="1118194" cy="760022"/>
          </a:xfrm>
          <a:prstGeom prst="rect">
            <a:avLst/>
          </a:prstGeom>
        </p:spPr>
      </p:pic>
      <p:pic>
        <p:nvPicPr>
          <p:cNvPr id="16" name="Рисунок 15" descr="медвежонок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4" b="22438"/>
          <a:stretch>
            <a:fillRect/>
          </a:stretch>
        </p:blipFill>
        <p:spPr>
          <a:xfrm>
            <a:off x="7708319" y="2014119"/>
            <a:ext cx="2016224" cy="1188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75171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12192000" cy="69754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27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19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92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Словообразование </a:t>
                      </a:r>
                      <a:endParaRPr lang="ru-RU" sz="20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2-3 года</a:t>
                      </a:r>
                      <a:endParaRPr lang="ru-RU" sz="20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3-4 года </a:t>
                      </a:r>
                      <a:endParaRPr lang="ru-RU" sz="20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4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На слух: ложечка,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чашечка, тарелочка</a:t>
                      </a:r>
                      <a:endParaRPr lang="ru-RU" sz="1800" i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Белка-белочка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Заяц-зайчик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Лиса-лисонька</a:t>
                      </a:r>
                      <a:endParaRPr lang="ru-RU" sz="1800" i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9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Глаголы 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-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От звукоподражаний: пищать, квакать, барабанить.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39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Словоизменение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95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Белка – белки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Кого ты принес? Белку, зайку,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ежика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Century Gothic" pitchFamily="34" charset="0"/>
                        </a:rPr>
                        <a:t>Что любит белка? Орехи; заяц - морковку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Возьми морковку, орехи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У зайчика нет капусты, репки;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Чем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копает? – лопаткой,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Чем ест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– ложкой.</a:t>
                      </a:r>
                      <a:endParaRPr lang="ru-RU" sz="18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99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Глаголы 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-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Спи - спите,  ешь - ешьте;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Бежит, бегу, копает, покупает, несут, везут.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Встал – встает, умылся</a:t>
                      </a:r>
                      <a:r>
                        <a:rPr lang="ru-RU" sz="1800" baseline="0" dirty="0" smtClean="0">
                          <a:latin typeface="Century Gothic" pitchFamily="34" charset="0"/>
                        </a:rPr>
                        <a:t> – умывается.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3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Имена прилагательные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-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Маленький ежик, длинные уши.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0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Числительные 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Один заяц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1,2,3,4 с существительными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0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Местоимения 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-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entury Gothic" pitchFamily="34" charset="0"/>
                        </a:rPr>
                        <a:t>Мой еж,  моя мышка</a:t>
                      </a:r>
                      <a:endParaRPr lang="ru-RU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725864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entury Gothic" pitchFamily="34" charset="0"/>
              </a:rPr>
              <a:t>Давайте поиграем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956663" y="186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199" y="1142984"/>
            <a:ext cx="11207931" cy="541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«Кто в лесу живёт?»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(перечислить животных)</a:t>
            </a:r>
          </a:p>
          <a:p>
            <a:pPr marL="14400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«Узнай зверя по описанию»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- Трусливый, длинноухий, серый или белый. 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(Заяц.)</a:t>
            </a:r>
            <a:endParaRPr kumimoji="0" lang="ru-RU" sz="15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- Бурый, косолапый, неуклюжий. 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(Медведь.)</a:t>
            </a:r>
            <a:endParaRPr kumimoji="0" lang="ru-RU" sz="15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«Назови ласково»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Белка – белочка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лиса – лисичка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заяц – зайчик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«Продолжи предложение»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– У зайки уши длинные, а у белки …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(короткие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). Мышка маленькая, а мишка …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(большой).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У зайки хвост короткий, а у волка …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(длинный)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«Сосчитай до четырёх»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Один зайчик, два зайчика, три зайчика, четыре зайчика. Одна лиса, две лисы, три лисы, четыре лисы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«Угадай, кто это?»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Бурый, косолапый, неуклюжий, всеядный - ... .  Серый, зубастый, страшный, хищный - ....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«Кому что дадим?»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Мясо – волку, малину - …, мёд - …, морковку - …, орехи…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«Куда прыгнула белочка?»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Рассмотреть белочку, отметить её особенности (маленькая, лёгкая, рыжая, любит орешки, очень любит прыгать). Продемонстрировать как прыгает белочка, и спросить: Куда прыгнула белочка?. Ребенок отвечает полным предложением: Белочка прыгнула на плечо (стол, стул, шкаф, голову…)».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«Кто где живёт?»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Бека живет в дупле, волк живёт в … (логове), лиса в … (норе),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 медведь в … (берлоге), заяц под … (кустом).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«Мой. Моя»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(выбери картинку и ответь: -Чей мишка? Мой мишка)</a:t>
            </a:r>
            <a:endParaRPr kumimoji="0" lang="ru-RU" sz="15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0982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2651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Нормы речевого развития дошкольников 4-6 лет</a:t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855192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4601"/>
          <a:ext cx="12192001" cy="683387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23660"/>
                <a:gridCol w="4501101"/>
                <a:gridCol w="4667240"/>
              </a:tblGrid>
              <a:tr h="8800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Лексика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4-5 лет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entury Gothic" pitchFamily="34" charset="0"/>
                        </a:rPr>
                        <a:t>5-6 лет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69170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Имена существительные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Обобщающее понятие «Животные», детеныши:</a:t>
                      </a:r>
                    </a:p>
                    <a:p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92968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Глаголы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Бежит, лазает, прыгает, плавает;</a:t>
                      </a:r>
                    </a:p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ревет, воет, пищит, рычит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i="1" dirty="0" smtClean="0">
                          <a:latin typeface="Century Gothic" pitchFamily="34" charset="0"/>
                        </a:rPr>
                        <a:t>Синонимы: </a:t>
                      </a:r>
                    </a:p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бежит – несется, мчится; </a:t>
                      </a:r>
                    </a:p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прыгает – скачет.</a:t>
                      </a:r>
                      <a:endParaRPr lang="ru-RU" sz="1700" i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10684">
                <a:tc rowSpan="2"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Прилагательные 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Все цвета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и оттенки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Смелый, храбрый, отважный.</a:t>
                      </a:r>
                    </a:p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Добрый – злой, умный – глупый;</a:t>
                      </a:r>
                    </a:p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Антонимы: по величине, цвету, качеству.</a:t>
                      </a:r>
                      <a:endParaRPr lang="ru-RU" sz="1700" i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080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Пушистый, гладкий, колючий, прыгучий,  длинноухий, длиннохвостый, зубастый.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8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Наречия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Вверху, внизу, слева, справа; много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Вчера, сегодня, завтра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1068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Числительные 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До пяти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Один, два, пять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1068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Местоимения 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Все личные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Притяжательные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41068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Служебные слова, предлоги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В, под, над, между, около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Century Gothic" pitchFamily="34" charset="0"/>
                        </a:rPr>
                        <a:t>В,</a:t>
                      </a:r>
                      <a:r>
                        <a:rPr lang="ru-RU" sz="1700" baseline="0" dirty="0" smtClean="0">
                          <a:latin typeface="Century Gothic" pitchFamily="34" charset="0"/>
                        </a:rPr>
                        <a:t> из, </a:t>
                      </a:r>
                      <a:r>
                        <a:rPr lang="ru-RU" sz="1700" dirty="0" smtClean="0">
                          <a:latin typeface="Century Gothic" pitchFamily="34" charset="0"/>
                        </a:rPr>
                        <a:t>от, к, межу, через, с, вокруг. 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happy-moose-cartoon_160606-1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3267" y="1032980"/>
            <a:ext cx="1000100" cy="925013"/>
          </a:xfrm>
          <a:prstGeom prst="rect">
            <a:avLst/>
          </a:prstGeom>
        </p:spPr>
      </p:pic>
      <p:pic>
        <p:nvPicPr>
          <p:cNvPr id="8" name="Рисунок 7" descr="каб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0470" y="1851193"/>
            <a:ext cx="1028109" cy="647328"/>
          </a:xfrm>
          <a:prstGeom prst="rect">
            <a:avLst/>
          </a:prstGeom>
        </p:spPr>
      </p:pic>
      <p:pic>
        <p:nvPicPr>
          <p:cNvPr id="9" name="Рисунок 8" descr="барсу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7248" y="974035"/>
            <a:ext cx="1296144" cy="970857"/>
          </a:xfrm>
          <a:prstGeom prst="rect">
            <a:avLst/>
          </a:prstGeom>
        </p:spPr>
      </p:pic>
      <p:pic>
        <p:nvPicPr>
          <p:cNvPr id="10" name="Рисунок 9" descr="волк с волчатам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13713" r="105" b="18248"/>
          <a:stretch>
            <a:fillRect/>
          </a:stretch>
        </p:blipFill>
        <p:spPr>
          <a:xfrm>
            <a:off x="3241088" y="1766122"/>
            <a:ext cx="1152128" cy="822948"/>
          </a:xfrm>
          <a:prstGeom prst="rect">
            <a:avLst/>
          </a:prstGeom>
        </p:spPr>
      </p:pic>
      <p:pic>
        <p:nvPicPr>
          <p:cNvPr id="11" name="Рисунок 10" descr="еж с ежатами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BBFF69"/>
              </a:clrFrom>
              <a:clrTo>
                <a:srgbClr val="BBFF6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054" y="1805636"/>
            <a:ext cx="1018013" cy="720080"/>
          </a:xfrm>
          <a:prstGeom prst="rect">
            <a:avLst/>
          </a:prstGeom>
        </p:spPr>
      </p:pic>
      <p:pic>
        <p:nvPicPr>
          <p:cNvPr id="12" name="Рисунок 11" descr="белка с бельчатами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78" t="13798" r="16149" b="13798"/>
          <a:stretch>
            <a:fillRect/>
          </a:stretch>
        </p:blipFill>
        <p:spPr>
          <a:xfrm>
            <a:off x="4739545" y="1458658"/>
            <a:ext cx="1124596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55192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1488</Words>
  <Application>Microsoft Office PowerPoint</Application>
  <PresentationFormat>Произвольный</PresentationFormat>
  <Paragraphs>222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Консультация для родителей:</vt:lpstr>
      <vt:lpstr>Цель: </vt:lpstr>
      <vt:lpstr>Актуальность:</vt:lpstr>
      <vt:lpstr>Нормы речевого развития дошкольников 2-4 года </vt:lpstr>
      <vt:lpstr>Слайд 5</vt:lpstr>
      <vt:lpstr>Слайд 6</vt:lpstr>
      <vt:lpstr>Давайте поиграем</vt:lpstr>
      <vt:lpstr>Нормы речевого развития дошкольников 4-6 лет </vt:lpstr>
      <vt:lpstr>Слайд 9</vt:lpstr>
      <vt:lpstr>Слайд 10</vt:lpstr>
      <vt:lpstr>Слайд 11</vt:lpstr>
      <vt:lpstr>Нормы речевого развития дошкольников 6-7 лет </vt:lpstr>
      <vt:lpstr>Слайд 13</vt:lpstr>
      <vt:lpstr>Слайд 14</vt:lpstr>
      <vt:lpstr>Давайте поиграем</vt:lpstr>
      <vt:lpstr>Авторы: Коновалова Елена Владимировна,  Терентьева Жанна Сергеевна  учителя-логопеды  МБДОУ г. Иркутска детского сада № 94  Используемая литература: Борисенко М.Г., Н.А.Лукина «Животные наших лесов, грамматика в играх и картинках от 2 до 7 лет»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родителей:</dc:title>
  <dc:creator>ЖАННА</dc:creator>
  <cp:lastModifiedBy>Пользователь Windows</cp:lastModifiedBy>
  <cp:revision>37</cp:revision>
  <dcterms:created xsi:type="dcterms:W3CDTF">2021-03-28T10:59:42Z</dcterms:created>
  <dcterms:modified xsi:type="dcterms:W3CDTF">2021-04-05T01:43:45Z</dcterms:modified>
</cp:coreProperties>
</file>