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0" r:id="rId6"/>
    <p:sldId id="256" r:id="rId7"/>
    <p:sldId id="259" r:id="rId8"/>
    <p:sldId id="257" r:id="rId9"/>
    <p:sldId id="261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6E60-BE00-4A8B-A9CC-CA736122DB36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67E4-30C9-45FA-8185-64664FFAB9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Кто спрятался в лесу?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лес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4831"/>
            <a:ext cx="9144000" cy="4076700"/>
          </a:xfrm>
        </p:spPr>
      </p:pic>
      <p:sp>
        <p:nvSpPr>
          <p:cNvPr id="5" name="TextBox 4"/>
          <p:cNvSpPr txBox="1"/>
          <p:nvPr/>
        </p:nvSpPr>
        <p:spPr>
          <a:xfrm>
            <a:off x="3059832" y="602128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2-4 года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икие животны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322" t="7495" r="36146" b="44050"/>
          <a:stretch>
            <a:fillRect/>
          </a:stretch>
        </p:blipFill>
        <p:spPr>
          <a:xfrm>
            <a:off x="1835696" y="2636912"/>
            <a:ext cx="1969440" cy="2520280"/>
          </a:xfrm>
          <a:prstGeom prst="rect">
            <a:avLst/>
          </a:prstGeom>
        </p:spPr>
      </p:pic>
      <p:pic>
        <p:nvPicPr>
          <p:cNvPr id="5" name="Рисунок 4" descr="лис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41" t="3629" r="5586" b="16276"/>
          <a:stretch>
            <a:fillRect/>
          </a:stretch>
        </p:blipFill>
        <p:spPr>
          <a:xfrm>
            <a:off x="1547664" y="2420888"/>
            <a:ext cx="3240360" cy="259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90872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- Где белочка?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37321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Белочка на пеньке орешки грызет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Автор игры:</a:t>
            </a:r>
          </a:p>
          <a:p>
            <a:pPr>
              <a:buNone/>
            </a:pPr>
            <a:r>
              <a:rPr lang="ru-RU" sz="2400" dirty="0" smtClean="0">
                <a:latin typeface="Century Gothic" pitchFamily="34" charset="0"/>
              </a:rPr>
              <a:t>Коновалова Елена Владимировна, учитель-логопед  МБДОУ г. Иркутска детского сада № 94</a:t>
            </a:r>
            <a:endParaRPr lang="ru-RU" sz="24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ru-RU" sz="2400" b="1" dirty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Century Gothic" pitchFamily="34" charset="0"/>
              </a:rPr>
              <a:t>Используемая литература:</a:t>
            </a:r>
          </a:p>
          <a:p>
            <a:pPr>
              <a:buNone/>
            </a:pPr>
            <a:r>
              <a:rPr lang="ru-RU" sz="2400" dirty="0" smtClean="0">
                <a:latin typeface="Century Gothic" pitchFamily="34" charset="0"/>
              </a:rPr>
              <a:t>Борисенко М.Г., Н.А.Лукина «Животные наших лесов, грамматика в играх и картинках от 2 до 7 лет»</a:t>
            </a:r>
            <a:endParaRPr lang="ru-RU" sz="24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Чему учится ребенок: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435280" cy="2304256"/>
          </a:xfrm>
        </p:spPr>
        <p:txBody>
          <a:bodyPr>
            <a:normAutofit fontScale="92500" lnSpcReduction="20000"/>
          </a:bodyPr>
          <a:lstStyle/>
          <a:p>
            <a:pPr marL="180000" indent="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>
                <a:latin typeface="Century Gothic" pitchFamily="34" charset="0"/>
              </a:rPr>
              <a:t> Объединять усвоенные слова в </a:t>
            </a:r>
            <a:r>
              <a:rPr lang="ru-RU" sz="1800" dirty="0" err="1" smtClean="0">
                <a:latin typeface="Century Gothic" pitchFamily="34" charset="0"/>
              </a:rPr>
              <a:t>двусловные</a:t>
            </a:r>
            <a:r>
              <a:rPr lang="ru-RU" sz="1800" dirty="0" smtClean="0">
                <a:latin typeface="Century Gothic" pitchFamily="34" charset="0"/>
              </a:rPr>
              <a:t> предложения (вопросительное слово «где»+ существительное в именительном падеже; указательные слова «вот, это, там» + существительное в именительном падеже).</a:t>
            </a:r>
            <a:endParaRPr lang="ru-RU" sz="1800" dirty="0">
              <a:latin typeface="Century Gothic" pitchFamily="34" charset="0"/>
            </a:endParaRPr>
          </a:p>
          <a:p>
            <a:pPr marL="180000" indent="0" algn="just">
              <a:lnSpc>
                <a:spcPct val="110000"/>
              </a:lnSpc>
              <a:buNone/>
            </a:pPr>
            <a:r>
              <a:rPr lang="ru-RU" sz="1800" dirty="0" smtClean="0">
                <a:latin typeface="Century Gothic" pitchFamily="34" charset="0"/>
              </a:rPr>
              <a:t> Например: </a:t>
            </a:r>
            <a:r>
              <a:rPr lang="ru-RU" sz="1800" i="1" dirty="0" smtClean="0">
                <a:latin typeface="Century Gothic" pitchFamily="34" charset="0"/>
              </a:rPr>
              <a:t>Где зайка? Вот зайка. Там зайка. или Это пи-пи.</a:t>
            </a:r>
          </a:p>
          <a:p>
            <a:pPr marL="180000" indent="0" algn="just">
              <a:lnSpc>
                <a:spcPct val="110000"/>
              </a:lnSpc>
              <a:buFont typeface="+mj-lt"/>
              <a:buAutoNum type="arabicPeriod" startAt="2"/>
            </a:pPr>
            <a:r>
              <a:rPr lang="ru-RU" sz="1800" dirty="0" smtClean="0">
                <a:latin typeface="Century Gothic" pitchFamily="34" charset="0"/>
              </a:rPr>
              <a:t> Правильное употребление существительных в винительном падеже. </a:t>
            </a:r>
          </a:p>
          <a:p>
            <a:pPr marL="180000" indent="0" algn="just">
              <a:lnSpc>
                <a:spcPct val="110000"/>
              </a:lnSpc>
              <a:buNone/>
            </a:pPr>
            <a:r>
              <a:rPr lang="ru-RU" sz="1800" dirty="0" smtClean="0">
                <a:latin typeface="Century Gothic" pitchFamily="34" charset="0"/>
              </a:rPr>
              <a:t>Например: зайку, мышку, …</a:t>
            </a:r>
          </a:p>
          <a:p>
            <a:pPr marL="180000" indent="0" algn="just">
              <a:lnSpc>
                <a:spcPct val="110000"/>
              </a:lnSpc>
              <a:buFont typeface="+mj-lt"/>
              <a:buAutoNum type="arabicPeriod" startAt="3"/>
            </a:pPr>
            <a:r>
              <a:rPr lang="ru-RU" sz="1800" dirty="0" smtClean="0">
                <a:latin typeface="Century Gothic" pitchFamily="34" charset="0"/>
              </a:rPr>
              <a:t> Узнавать изображения диких животных на сюжетной картинке.</a:t>
            </a:r>
            <a:endParaRPr lang="ru-RU" sz="1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28498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Правила игры: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Century Gothic" pitchFamily="34" charset="0"/>
              </a:rPr>
              <a:t>Предложите ребенку поискать зверей, назвать их (может быть: полное название, отдельный слог или звукоподражание);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Century Gothic" pitchFamily="34" charset="0"/>
              </a:rPr>
              <a:t>Когда назвали всех животных переходите к игре в «Прятки»;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Century Gothic" pitchFamily="34" charset="0"/>
              </a:rPr>
              <a:t>Назовите с ребенком животного, нажмите курсором, чтобы спрятать животного под листик. Спросите: «Где мышка?» Вместе с ребенком наведите курсор на листик и нажмите. При этом с восторгом произнесите: «Вот мышка. Вот серый мышонок в норке сидит. Из норки ушастый на … (имя ребенка) глядит. Попросите ребенка вместе с вами сказать: «Вот мышка (пи-пи). Там мышь. Это мышка.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Century Gothic" pitchFamily="34" charset="0"/>
              </a:rPr>
              <a:t>Аналогично поиграйте с другими животными.</a:t>
            </a:r>
          </a:p>
          <a:p>
            <a:pPr algn="just"/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Найди лесных животных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image30.jpeg"/>
          <p:cNvPicPr>
            <a:picLocks noGrp="1"/>
          </p:cNvPicPr>
          <p:nvPr>
            <p:ph idx="1"/>
          </p:nvPr>
        </p:nvPicPr>
        <p:blipFill>
          <a:blip r:embed="rId2" cstate="print">
            <a:lum bright="-10000" contrast="20000"/>
          </a:blip>
          <a:srcRect l="5245" t="9763" r="10829" b="26777"/>
          <a:stretch>
            <a:fillRect/>
          </a:stretch>
        </p:blipFill>
        <p:spPr>
          <a:xfrm>
            <a:off x="0" y="908720"/>
            <a:ext cx="9144000" cy="594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Игра «Прятки»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Раз, два, три, четыре, пять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Будем в прятки мы играть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Вот на листик ты нажми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 под листик загляни!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мыш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26" t="1798" r="1230"/>
          <a:stretch>
            <a:fillRect/>
          </a:stretch>
        </p:blipFill>
        <p:spPr>
          <a:xfrm>
            <a:off x="611560" y="3645024"/>
            <a:ext cx="1288494" cy="1019959"/>
          </a:xfrm>
          <a:prstGeom prst="rect">
            <a:avLst/>
          </a:prstGeom>
        </p:spPr>
      </p:pic>
      <p:pic>
        <p:nvPicPr>
          <p:cNvPr id="5" name="Рисунок 4" descr="лис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2" b="13927"/>
          <a:stretch>
            <a:fillRect/>
          </a:stretch>
        </p:blipFill>
        <p:spPr>
          <a:xfrm>
            <a:off x="0" y="3068960"/>
            <a:ext cx="2558084" cy="2088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620688"/>
            <a:ext cx="3900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entury Gothic" pitchFamily="34" charset="0"/>
              <a:buChar char="—"/>
            </a:pPr>
            <a:r>
              <a:rPr lang="ru-RU" sz="4000" b="1" dirty="0" smtClean="0">
                <a:latin typeface="Century Gothic" pitchFamily="34" charset="0"/>
              </a:rPr>
              <a:t>Где мышка?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Вот серый мышонок в норке сидит</a:t>
            </a:r>
          </a:p>
          <a:p>
            <a:r>
              <a:rPr lang="ru-RU" sz="2400" b="1" dirty="0" smtClean="0">
                <a:latin typeface="Century Gothic" pitchFamily="34" charset="0"/>
              </a:rPr>
              <a:t>Из норки ушастый на … глядит.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икие животны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9057" b="54915"/>
          <a:stretch>
            <a:fillRect/>
          </a:stretch>
        </p:blipFill>
        <p:spPr>
          <a:xfrm>
            <a:off x="4953423" y="3384345"/>
            <a:ext cx="1656184" cy="2520280"/>
          </a:xfrm>
          <a:prstGeom prst="rect">
            <a:avLst/>
          </a:prstGeom>
        </p:spPr>
      </p:pic>
      <p:pic>
        <p:nvPicPr>
          <p:cNvPr id="5" name="Рисунок 4" descr="лис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2" b="13927"/>
          <a:stretch>
            <a:fillRect/>
          </a:stretch>
        </p:blipFill>
        <p:spPr>
          <a:xfrm>
            <a:off x="4355976" y="3068960"/>
            <a:ext cx="3528392" cy="2880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620688"/>
            <a:ext cx="3813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Century Gothic" pitchFamily="34" charset="0"/>
              <a:buChar char="—"/>
            </a:pPr>
            <a:r>
              <a:rPr lang="ru-RU" sz="4000" b="1" dirty="0" smtClean="0">
                <a:latin typeface="Century Gothic" pitchFamily="34" charset="0"/>
              </a:rPr>
              <a:t>Где мишка?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73325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Вот мишка у берлоги сидит</a:t>
            </a:r>
          </a:p>
          <a:p>
            <a:r>
              <a:rPr lang="ru-RU" sz="2400" b="1" dirty="0" smtClean="0">
                <a:latin typeface="Century Gothic" pitchFamily="34" charset="0"/>
              </a:rPr>
              <a:t>На … глядит.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икие животны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817" t="2751" r="3087" b="58591"/>
          <a:stretch>
            <a:fillRect/>
          </a:stretch>
        </p:blipFill>
        <p:spPr>
          <a:xfrm>
            <a:off x="1331640" y="4794265"/>
            <a:ext cx="1691680" cy="2063735"/>
          </a:xfrm>
          <a:prstGeom prst="rect">
            <a:avLst/>
          </a:prstGeom>
        </p:spPr>
      </p:pic>
      <p:pic>
        <p:nvPicPr>
          <p:cNvPr id="4" name="Рисунок 3" descr="дерево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21" t="55" r="240" b="486"/>
          <a:stretch>
            <a:fillRect/>
          </a:stretch>
        </p:blipFill>
        <p:spPr>
          <a:xfrm>
            <a:off x="0" y="0"/>
            <a:ext cx="4608512" cy="6858000"/>
          </a:xfrm>
          <a:prstGeom prst="rect">
            <a:avLst/>
          </a:prstGeom>
        </p:spPr>
      </p:pic>
      <p:pic>
        <p:nvPicPr>
          <p:cNvPr id="6" name="Рисунок 5" descr="лист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41" t="3629" r="5586" b="16276"/>
          <a:stretch>
            <a:fillRect/>
          </a:stretch>
        </p:blipFill>
        <p:spPr>
          <a:xfrm>
            <a:off x="1115616" y="4265712"/>
            <a:ext cx="3240360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0032" y="76470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- Где волк?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5805264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Волчок под деревом сидит</a:t>
            </a:r>
          </a:p>
          <a:p>
            <a:r>
              <a:rPr lang="ru-RU" sz="2400" b="1" dirty="0" smtClean="0">
                <a:latin typeface="Century Gothic" pitchFamily="34" charset="0"/>
              </a:rPr>
              <a:t>На …. глядит.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икие животны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497" t="57704" r="32974"/>
          <a:stretch>
            <a:fillRect/>
          </a:stretch>
        </p:blipFill>
        <p:spPr>
          <a:xfrm>
            <a:off x="5580112" y="3861048"/>
            <a:ext cx="1656184" cy="2396400"/>
          </a:xfrm>
          <a:prstGeom prst="rect">
            <a:avLst/>
          </a:prstGeom>
        </p:spPr>
      </p:pic>
      <p:pic>
        <p:nvPicPr>
          <p:cNvPr id="5" name="Рисунок 4" descr="гриб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30000"/>
          </a:blip>
          <a:srcRect l="29679" t="16155" r="29126" b="33236"/>
          <a:stretch>
            <a:fillRect/>
          </a:stretch>
        </p:blipFill>
        <p:spPr>
          <a:xfrm>
            <a:off x="4860032" y="4941168"/>
            <a:ext cx="1656184" cy="1602759"/>
          </a:xfrm>
          <a:prstGeom prst="rect">
            <a:avLst/>
          </a:prstGeom>
        </p:spPr>
      </p:pic>
      <p:pic>
        <p:nvPicPr>
          <p:cNvPr id="6" name="Рисунок 5" descr="лист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41" t="3629" r="5586" b="16276"/>
          <a:stretch>
            <a:fillRect/>
          </a:stretch>
        </p:blipFill>
        <p:spPr>
          <a:xfrm>
            <a:off x="4932040" y="3645024"/>
            <a:ext cx="3240360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119675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- Где ежик?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517232"/>
            <a:ext cx="4822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Вот ежик за грибочком сидит</a:t>
            </a:r>
          </a:p>
          <a:p>
            <a:r>
              <a:rPr lang="ru-RU" sz="2400" b="1" dirty="0" smtClean="0">
                <a:latin typeface="Century Gothic" pitchFamily="34" charset="0"/>
              </a:rPr>
              <a:t>На ….. глядит.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дикие животные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66532" t="48110" r="653"/>
          <a:stretch>
            <a:fillRect/>
          </a:stretch>
        </p:blipFill>
        <p:spPr>
          <a:xfrm>
            <a:off x="899592" y="4293096"/>
            <a:ext cx="2304256" cy="2376264"/>
          </a:xfrm>
          <a:prstGeom prst="rect">
            <a:avLst/>
          </a:prstGeom>
        </p:spPr>
      </p:pic>
      <p:pic>
        <p:nvPicPr>
          <p:cNvPr id="6" name="Рисунок 5" descr="лис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41" t="3629" r="5586" b="16276"/>
          <a:stretch>
            <a:fillRect/>
          </a:stretch>
        </p:blipFill>
        <p:spPr>
          <a:xfrm>
            <a:off x="251520" y="3933056"/>
            <a:ext cx="3240360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119675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- Где лисичка?</a:t>
            </a:r>
            <a:endParaRPr lang="ru-RU" sz="40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5661248"/>
            <a:ext cx="5160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Вот лисичка  на дорожке сидит</a:t>
            </a:r>
          </a:p>
          <a:p>
            <a:r>
              <a:rPr lang="ru-RU" sz="2400" b="1" dirty="0" smtClean="0">
                <a:latin typeface="Century Gothic" pitchFamily="34" charset="0"/>
              </a:rPr>
              <a:t>На ….. весело  глядит.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346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Кто спрятался в лесу?</vt:lpstr>
      <vt:lpstr>Чему учится ребенок:</vt:lpstr>
      <vt:lpstr>Найди лесных животных</vt:lpstr>
      <vt:lpstr>Игра «Прятки»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15</cp:revision>
  <dcterms:created xsi:type="dcterms:W3CDTF">2021-03-28T10:41:39Z</dcterms:created>
  <dcterms:modified xsi:type="dcterms:W3CDTF">2021-03-28T13:04:03Z</dcterms:modified>
</cp:coreProperties>
</file>