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1" r:id="rId5"/>
    <p:sldId id="262" r:id="rId6"/>
    <p:sldId id="264" r:id="rId7"/>
    <p:sldId id="266" r:id="rId8"/>
    <p:sldId id="267" r:id="rId9"/>
    <p:sldId id="268" r:id="rId10"/>
    <p:sldId id="270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>
        <p:scale>
          <a:sx n="50" d="100"/>
          <a:sy n="50" d="100"/>
        </p:scale>
        <p:origin x="-141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7EC8-1FCD-47BA-A9A7-4112339EFD55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ADFEF-8DB7-470F-9C5C-C89519CB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99591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3300"/>
                </a:solidFill>
                <a:latin typeface="Century Gothic" pitchFamily="34" charset="0"/>
              </a:rPr>
              <a:t>Игра </a:t>
            </a:r>
            <a:br>
              <a:rPr lang="ru-RU" b="1" dirty="0" smtClean="0">
                <a:solidFill>
                  <a:srgbClr val="FF3300"/>
                </a:solidFill>
                <a:latin typeface="Century Gothic" pitchFamily="34" charset="0"/>
              </a:rPr>
            </a:br>
            <a:r>
              <a:rPr lang="ru-RU" b="1" dirty="0" smtClean="0">
                <a:solidFill>
                  <a:srgbClr val="FF3300"/>
                </a:solidFill>
                <a:latin typeface="Century Gothic" pitchFamily="34" charset="0"/>
              </a:rPr>
              <a:t>«Мишка и зайка в гостях у ежа»</a:t>
            </a:r>
            <a:endParaRPr lang="ru-RU" b="1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620688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400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5100" b="1" dirty="0" smtClean="0">
                <a:solidFill>
                  <a:srgbClr val="FF3300"/>
                </a:solidFill>
                <a:latin typeface="Century Gothic" pitchFamily="34" charset="0"/>
              </a:rPr>
              <a:t>2-3 года</a:t>
            </a:r>
            <a:endParaRPr lang="ru-RU" sz="5100" b="1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pic>
        <p:nvPicPr>
          <p:cNvPr id="6" name="Рисунок 5" descr="сказочный ле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16832"/>
            <a:ext cx="9144000" cy="43382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3068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7.jpeg"/>
          <p:cNvPicPr/>
          <p:nvPr/>
        </p:nvPicPr>
        <p:blipFill>
          <a:blip r:embed="rId2" cstate="print">
            <a:lum contrast="20000"/>
          </a:blip>
          <a:srcRect l="11502" t="8932" r="3435" b="29967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0" y="4869160"/>
            <a:ext cx="6372200" cy="1296144"/>
          </a:xfrm>
          <a:prstGeom prst="wedgeRoundRectCallout">
            <a:avLst>
              <a:gd name="adj1" fmla="val -48372"/>
              <a:gd name="adj2" fmla="val 8914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Century Gothic" pitchFamily="34" charset="0"/>
            </a:endParaRPr>
          </a:p>
          <a:p>
            <a:pPr algn="ctr"/>
            <a:r>
              <a:rPr lang="ru-RU" sz="2000" b="1" dirty="0" smtClean="0">
                <a:latin typeface="Century Gothic" pitchFamily="34" charset="0"/>
              </a:rPr>
              <a:t>Покажи, где тарелка, а где тарелочка?</a:t>
            </a:r>
          </a:p>
          <a:p>
            <a:pPr algn="ctr"/>
            <a:r>
              <a:rPr lang="ru-RU" sz="2000" b="1" dirty="0" smtClean="0">
                <a:latin typeface="Century Gothic" pitchFamily="34" charset="0"/>
              </a:rPr>
              <a:t>Ложка – ложечка ;   чашка – чашечка</a:t>
            </a:r>
            <a:endParaRPr lang="ru-RU" sz="2000" b="1" dirty="0"/>
          </a:p>
        </p:txBody>
      </p:sp>
      <p:pic>
        <p:nvPicPr>
          <p:cNvPr id="8" name="image27.jpeg"/>
          <p:cNvPicPr/>
          <p:nvPr/>
        </p:nvPicPr>
        <p:blipFill>
          <a:blip r:embed="rId2" cstate="print">
            <a:clrChange>
              <a:clrFrom>
                <a:srgbClr val="F7F7F9"/>
              </a:clrFrom>
              <a:clrTo>
                <a:srgbClr val="F7F7F9">
                  <a:alpha val="0"/>
                </a:srgbClr>
              </a:clrTo>
            </a:clrChange>
            <a:lum contrast="20000"/>
          </a:blip>
          <a:srcRect l="58946" t="72517" r="17812" b="9931"/>
          <a:stretch>
            <a:fillRect/>
          </a:stretch>
        </p:blipFill>
        <p:spPr>
          <a:xfrm>
            <a:off x="3347864" y="2924944"/>
            <a:ext cx="936104" cy="1008112"/>
          </a:xfrm>
          <a:prstGeom prst="rect">
            <a:avLst/>
          </a:prstGeom>
        </p:spPr>
      </p:pic>
      <p:pic>
        <p:nvPicPr>
          <p:cNvPr id="9" name="image27.jpe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l="80990" t="78109" r="1278" b="9982"/>
          <a:stretch>
            <a:fillRect/>
          </a:stretch>
        </p:blipFill>
        <p:spPr>
          <a:xfrm>
            <a:off x="5652120" y="2996952"/>
            <a:ext cx="712465" cy="647700"/>
          </a:xfrm>
          <a:prstGeom prst="rect">
            <a:avLst/>
          </a:prstGeom>
        </p:spPr>
      </p:pic>
      <p:pic>
        <p:nvPicPr>
          <p:cNvPr id="10" name="Рисунок 9" descr="лож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>
          <a:xfrm flipH="1">
            <a:off x="1763688" y="2852936"/>
            <a:ext cx="1738064" cy="751252"/>
          </a:xfrm>
          <a:prstGeom prst="rect">
            <a:avLst/>
          </a:prstGeom>
        </p:spPr>
      </p:pic>
      <p:pic>
        <p:nvPicPr>
          <p:cNvPr id="11" name="Рисунок 10" descr="ложка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00" t="16398" r="4000" b="10321"/>
          <a:stretch>
            <a:fillRect/>
          </a:stretch>
        </p:blipFill>
        <p:spPr>
          <a:xfrm flipH="1">
            <a:off x="6228184" y="2924944"/>
            <a:ext cx="1080120" cy="552061"/>
          </a:xfrm>
          <a:prstGeom prst="rect">
            <a:avLst/>
          </a:prstGeom>
        </p:spPr>
      </p:pic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лес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2936"/>
            <a:ext cx="9144000" cy="3456384"/>
          </a:xfrm>
          <a:prstGeom prst="rect">
            <a:avLst/>
          </a:prstGeom>
        </p:spPr>
      </p:pic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8460432" y="6336792"/>
            <a:ext cx="467544" cy="521208"/>
          </a:xfrm>
          <a:prstGeom prst="actionButtonBeginning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528" y="548681"/>
            <a:ext cx="83529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Автор игры:</a:t>
            </a:r>
          </a:p>
          <a:p>
            <a:pPr algn="ctr"/>
            <a:r>
              <a:rPr lang="ru-RU" sz="2400" dirty="0" smtClean="0">
                <a:latin typeface="Century Gothic" pitchFamily="34" charset="0"/>
              </a:rPr>
              <a:t>Коновалова Елена Владимировна, учитель-логопед  МБДОУ г. Иркутска детского сада № 94</a:t>
            </a:r>
            <a:endParaRPr lang="ru-RU" sz="2400" b="1" dirty="0" smtClean="0">
              <a:latin typeface="Century Gothic" pitchFamily="34" charset="0"/>
            </a:endParaRPr>
          </a:p>
          <a:p>
            <a:pPr algn="ctr"/>
            <a:r>
              <a:rPr lang="ru-RU" sz="2400" b="1" dirty="0" smtClean="0">
                <a:latin typeface="Century Gothic" pitchFamily="34" charset="0"/>
              </a:rPr>
              <a:t>Используемая литература:</a:t>
            </a:r>
          </a:p>
          <a:p>
            <a:pPr algn="ctr"/>
            <a:r>
              <a:rPr lang="ru-RU" sz="2400" dirty="0" smtClean="0">
                <a:latin typeface="Century Gothic" pitchFamily="34" charset="0"/>
              </a:rPr>
              <a:t>Борисенко М.Г., Н.А.Лукина «Животные наших лесов, грамматика в играх </a:t>
            </a:r>
            <a:r>
              <a:rPr lang="ru-RU" sz="2400" smtClean="0">
                <a:latin typeface="Century Gothic" pitchFamily="34" charset="0"/>
              </a:rPr>
              <a:t>и картинках от 2 </a:t>
            </a:r>
            <a:r>
              <a:rPr lang="ru-RU" sz="2400" dirty="0" smtClean="0">
                <a:latin typeface="Century Gothic" pitchFamily="34" charset="0"/>
              </a:rPr>
              <a:t>до 7 лет»</a:t>
            </a:r>
          </a:p>
          <a:p>
            <a:pPr algn="ctr"/>
            <a:r>
              <a:rPr lang="ru-RU" sz="2400" b="1" dirty="0" smtClean="0">
                <a:latin typeface="Century Gothic" pitchFamily="34" charset="0"/>
              </a:rPr>
              <a:t> </a:t>
            </a:r>
          </a:p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3300"/>
                </a:solidFill>
                <a:latin typeface="Century Gothic" pitchFamily="34" charset="0"/>
              </a:rPr>
              <a:t>Чему учится ребенок:</a:t>
            </a:r>
            <a:endParaRPr lang="ru-RU" b="1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" y="1484313"/>
            <a:ext cx="9144000" cy="230472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entury Gothic" pitchFamily="34" charset="0"/>
              </a:rPr>
              <a:t>Различать предметы по величине;</a:t>
            </a:r>
          </a:p>
          <a:p>
            <a:r>
              <a:rPr lang="ru-RU" sz="2400" dirty="0" smtClean="0">
                <a:latin typeface="Century Gothic" pitchFamily="34" charset="0"/>
              </a:rPr>
              <a:t>Понимать элементарные инструкции, обусловленные ситуацией;</a:t>
            </a:r>
          </a:p>
          <a:p>
            <a:r>
              <a:rPr lang="ru-RU" sz="2400" dirty="0" smtClean="0">
                <a:latin typeface="Century Gothic" pitchFamily="34" charset="0"/>
              </a:rPr>
              <a:t>Воспринимать на слух уменьшительно-ласкательные суффиксы имен существительных;</a:t>
            </a:r>
          </a:p>
          <a:p>
            <a:pPr>
              <a:buNone/>
            </a:pPr>
            <a:endParaRPr lang="ru-RU" sz="2400" dirty="0" smtClean="0">
              <a:latin typeface="Century Gothic" pitchFamily="34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3501008"/>
            <a:ext cx="9144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00"/>
                </a:solidFill>
                <a:latin typeface="Century Gothic" pitchFamily="34" charset="0"/>
              </a:rPr>
              <a:t>Правила игры: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Century Gothic" pitchFamily="34" charset="0"/>
              </a:rPr>
              <a:t>Переход по страницам осуществляется по стрелочке;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Century Gothic" pitchFamily="34" charset="0"/>
              </a:rPr>
              <a:t>Ребенок выбирает вариант ответа и нажимает на предмет. Если ответ не правильный, то предмет не перемещается.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Century Gothic" pitchFamily="34" charset="0"/>
              </a:rPr>
              <a:t>Ребенок повторяет за родителями ответы на вопросы или показывает на ответ пальцем.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7.jpeg"/>
          <p:cNvPicPr/>
          <p:nvPr/>
        </p:nvPicPr>
        <p:blipFill>
          <a:blip r:embed="rId2" cstate="print">
            <a:lum contrast="20000"/>
          </a:blip>
          <a:srcRect l="11502" t="8932" r="3435" b="29967"/>
          <a:stretch>
            <a:fillRect/>
          </a:stretch>
        </p:blipFill>
        <p:spPr>
          <a:xfrm>
            <a:off x="0" y="0"/>
            <a:ext cx="9144000" cy="57332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0" y="4653136"/>
            <a:ext cx="5976664" cy="792088"/>
          </a:xfrm>
          <a:prstGeom prst="wedgeRoundRectCallout">
            <a:avLst>
              <a:gd name="adj1" fmla="val -50376"/>
              <a:gd name="adj2" fmla="val 9091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entury Gothic" pitchFamily="34" charset="0"/>
            </a:endParaRPr>
          </a:p>
          <a:p>
            <a:pPr algn="ctr"/>
            <a:r>
              <a:rPr lang="ru-RU" b="1" dirty="0" smtClean="0">
                <a:latin typeface="Century Gothic" pitchFamily="34" charset="0"/>
              </a:rPr>
              <a:t>Мишка и зайка пришли в гости к ежику, ежик посадил их за стол и угощает. </a:t>
            </a:r>
            <a:endParaRPr lang="ru-RU" b="1" dirty="0" smtClean="0"/>
          </a:p>
          <a:p>
            <a:pPr algn="ctr"/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7.jpeg"/>
          <p:cNvPicPr/>
          <p:nvPr/>
        </p:nvPicPr>
        <p:blipFill>
          <a:blip r:embed="rId2" cstate="print">
            <a:lum contrast="20000"/>
          </a:blip>
          <a:srcRect l="11502" t="8932" r="3435" b="29967"/>
          <a:stretch>
            <a:fillRect/>
          </a:stretch>
        </p:blipFill>
        <p:spPr>
          <a:xfrm>
            <a:off x="0" y="0"/>
            <a:ext cx="9144000" cy="57332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0" y="4653136"/>
            <a:ext cx="5976664" cy="792088"/>
          </a:xfrm>
          <a:prstGeom prst="wedgeRoundRectCallout">
            <a:avLst>
              <a:gd name="adj1" fmla="val -50376"/>
              <a:gd name="adj2" fmla="val 9091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entury Gothic" pitchFamily="34" charset="0"/>
            </a:endParaRPr>
          </a:p>
          <a:p>
            <a:pPr algn="ctr"/>
            <a:r>
              <a:rPr lang="ru-RU" b="1" dirty="0" smtClean="0">
                <a:latin typeface="Century Gothic" pitchFamily="34" charset="0"/>
              </a:rPr>
              <a:t>Ёжик сварил кашу,  разложил по тарелкам, а ложки положить забыл.</a:t>
            </a:r>
          </a:p>
          <a:p>
            <a:pPr algn="ctr"/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7.jpeg"/>
          <p:cNvPicPr/>
          <p:nvPr/>
        </p:nvPicPr>
        <p:blipFill>
          <a:blip r:embed="rId2" cstate="print">
            <a:lum contrast="20000"/>
          </a:blip>
          <a:srcRect l="11502" t="8932" r="3435" b="29967"/>
          <a:stretch>
            <a:fillRect/>
          </a:stretch>
        </p:blipFill>
        <p:spPr>
          <a:xfrm>
            <a:off x="0" y="1"/>
            <a:ext cx="9144000" cy="57332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лож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>
          <a:xfrm flipH="1">
            <a:off x="2843808" y="5949280"/>
            <a:ext cx="1738064" cy="751252"/>
          </a:xfrm>
          <a:prstGeom prst="rect">
            <a:avLst/>
          </a:prstGeom>
        </p:spPr>
      </p:pic>
      <p:pic>
        <p:nvPicPr>
          <p:cNvPr id="7" name="Рисунок 6" descr="ложка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840" r="4000" b="10321"/>
          <a:stretch>
            <a:fillRect/>
          </a:stretch>
        </p:blipFill>
        <p:spPr>
          <a:xfrm flipH="1">
            <a:off x="5940152" y="6021288"/>
            <a:ext cx="1152128" cy="624069"/>
          </a:xfrm>
          <a:prstGeom prst="rect">
            <a:avLst/>
          </a:prstGeom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0" y="4653136"/>
            <a:ext cx="6372200" cy="792088"/>
          </a:xfrm>
          <a:prstGeom prst="wedgeRoundRectCallout">
            <a:avLst>
              <a:gd name="adj1" fmla="val -48372"/>
              <a:gd name="adj2" fmla="val 8914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Century Gothic" pitchFamily="34" charset="0"/>
            </a:endParaRPr>
          </a:p>
          <a:p>
            <a:pPr algn="ctr"/>
            <a:r>
              <a:rPr lang="ru-RU" b="1" dirty="0" smtClean="0">
                <a:latin typeface="Century Gothic" pitchFamily="34" charset="0"/>
              </a:rPr>
              <a:t>Дай ложку мишке. </a:t>
            </a:r>
          </a:p>
          <a:p>
            <a:pPr algn="ctr"/>
            <a:r>
              <a:rPr lang="ru-RU" b="1" dirty="0" smtClean="0">
                <a:latin typeface="Century Gothic" pitchFamily="34" charset="0"/>
              </a:rPr>
              <a:t>Мишка большой, ему нужна самая большая ложка.</a:t>
            </a:r>
          </a:p>
          <a:p>
            <a:pPr algn="ctr"/>
            <a:endParaRPr lang="ru-RU" sz="16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C -0.00694 -0.21389 -0.01389 -0.42778 -0.01666 -0.51111 " pathEditMode="relative" ptsTypes="aA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7.jpeg"/>
          <p:cNvPicPr/>
          <p:nvPr/>
        </p:nvPicPr>
        <p:blipFill>
          <a:blip r:embed="rId2" cstate="print">
            <a:lum contrast="20000"/>
          </a:blip>
          <a:srcRect l="11502" t="8932" r="3435" b="29967"/>
          <a:stretch>
            <a:fillRect/>
          </a:stretch>
        </p:blipFill>
        <p:spPr>
          <a:xfrm>
            <a:off x="0" y="1"/>
            <a:ext cx="9144000" cy="57332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лож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>
          <a:xfrm flipH="1">
            <a:off x="2339752" y="5877272"/>
            <a:ext cx="1738064" cy="751252"/>
          </a:xfrm>
          <a:prstGeom prst="rect">
            <a:avLst/>
          </a:prstGeom>
        </p:spPr>
      </p:pic>
      <p:pic>
        <p:nvPicPr>
          <p:cNvPr id="7" name="Рисунок 6" descr="ложка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00" t="6840" r="4000" b="16693"/>
          <a:stretch>
            <a:fillRect/>
          </a:stretch>
        </p:blipFill>
        <p:spPr>
          <a:xfrm flipH="1">
            <a:off x="5940152" y="5877272"/>
            <a:ext cx="1008112" cy="576064"/>
          </a:xfrm>
          <a:prstGeom prst="rect">
            <a:avLst/>
          </a:prstGeom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0" y="4653136"/>
            <a:ext cx="6372200" cy="792088"/>
          </a:xfrm>
          <a:prstGeom prst="wedgeRoundRectCallout">
            <a:avLst>
              <a:gd name="adj1" fmla="val -48372"/>
              <a:gd name="adj2" fmla="val 8914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Century Gothic" pitchFamily="34" charset="0"/>
            </a:endParaRPr>
          </a:p>
          <a:p>
            <a:pPr algn="ctr"/>
            <a:r>
              <a:rPr lang="ru-RU" b="1" dirty="0" smtClean="0">
                <a:latin typeface="Century Gothic" pitchFamily="34" charset="0"/>
              </a:rPr>
              <a:t>Зайка маленький, ему нужна маленькая ложка. </a:t>
            </a:r>
          </a:p>
          <a:p>
            <a:pPr algn="ctr"/>
            <a:r>
              <a:rPr lang="ru-RU" b="1" dirty="0" smtClean="0">
                <a:latin typeface="Century Gothic" pitchFamily="34" charset="0"/>
              </a:rPr>
              <a:t>Дай ложку зайке. </a:t>
            </a:r>
          </a:p>
          <a:p>
            <a:pPr algn="ctr"/>
            <a:endParaRPr lang="ru-RU" sz="1600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03704E-6 C -0.00087 -0.04166 0.00347 -0.08078 -0.00625 -0.11944 C -0.00694 -0.12592 -0.00833 -0.1324 -0.00833 -0.13888 C -0.00833 -0.14536 -0.0059 -0.15185 -0.00625 -0.15833 C -0.00851 -0.20161 -0.01719 -0.23935 -0.025 -0.28055 C -0.02465 -0.30949 -0.04705 -0.46111 -2.5E-6 -0.50277 C 0.00538 -0.51365 0.0099 -0.5243 0.01667 -0.53333 " pathEditMode="relative" ptsTypes="ffffff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7.jpeg"/>
          <p:cNvPicPr/>
          <p:nvPr/>
        </p:nvPicPr>
        <p:blipFill>
          <a:blip r:embed="rId2" cstate="print">
            <a:lum contrast="20000"/>
          </a:blip>
          <a:srcRect l="11502" t="8932" r="3435" b="29967"/>
          <a:stretch>
            <a:fillRect/>
          </a:stretch>
        </p:blipFill>
        <p:spPr>
          <a:xfrm>
            <a:off x="0" y="1"/>
            <a:ext cx="9144000" cy="57332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лож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>
          <a:xfrm flipH="1">
            <a:off x="2843808" y="5949280"/>
            <a:ext cx="1738064" cy="751252"/>
          </a:xfrm>
          <a:prstGeom prst="rect">
            <a:avLst/>
          </a:prstGeom>
        </p:spPr>
      </p:pic>
      <p:pic>
        <p:nvPicPr>
          <p:cNvPr id="7" name="Рисунок 6" descr="ложка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840" r="4000" b="10321"/>
          <a:stretch>
            <a:fillRect/>
          </a:stretch>
        </p:blipFill>
        <p:spPr>
          <a:xfrm flipH="1">
            <a:off x="5940152" y="5949280"/>
            <a:ext cx="1152128" cy="624069"/>
          </a:xfrm>
          <a:prstGeom prst="rect">
            <a:avLst/>
          </a:prstGeom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0" y="4653136"/>
            <a:ext cx="6372200" cy="792088"/>
          </a:xfrm>
          <a:prstGeom prst="wedgeRoundRectCallout">
            <a:avLst>
              <a:gd name="adj1" fmla="val -48372"/>
              <a:gd name="adj2" fmla="val 8914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Ёжик вскипятил чайник,  а чашки поставить забыл.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805264"/>
            <a:ext cx="9144000" cy="126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лож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>
          <a:xfrm flipH="1">
            <a:off x="1979712" y="2420888"/>
            <a:ext cx="1738064" cy="751252"/>
          </a:xfrm>
          <a:prstGeom prst="rect">
            <a:avLst/>
          </a:prstGeom>
        </p:spPr>
      </p:pic>
      <p:pic>
        <p:nvPicPr>
          <p:cNvPr id="14" name="Рисунок 13" descr="ложка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840" r="4000" b="10321"/>
          <a:stretch>
            <a:fillRect/>
          </a:stretch>
        </p:blipFill>
        <p:spPr>
          <a:xfrm flipH="1">
            <a:off x="5652120" y="2348880"/>
            <a:ext cx="1152128" cy="624069"/>
          </a:xfrm>
          <a:prstGeom prst="rect">
            <a:avLst/>
          </a:prstGeom>
        </p:spPr>
      </p:pic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7.jpeg"/>
          <p:cNvPicPr/>
          <p:nvPr/>
        </p:nvPicPr>
        <p:blipFill>
          <a:blip r:embed="rId2" cstate="print">
            <a:lum contrast="20000"/>
          </a:blip>
          <a:srcRect l="11502" t="8932" r="3435" b="29967"/>
          <a:stretch>
            <a:fillRect/>
          </a:stretch>
        </p:blipFill>
        <p:spPr>
          <a:xfrm>
            <a:off x="0" y="1"/>
            <a:ext cx="9144000" cy="57332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0" y="4653136"/>
            <a:ext cx="6372200" cy="792088"/>
          </a:xfrm>
          <a:prstGeom prst="wedgeRoundRectCallout">
            <a:avLst>
              <a:gd name="adj1" fmla="val -48372"/>
              <a:gd name="adj2" fmla="val 8914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Century Gothic" pitchFamily="34" charset="0"/>
            </a:endParaRPr>
          </a:p>
          <a:p>
            <a:pPr algn="ctr"/>
            <a:r>
              <a:rPr lang="ru-RU" b="1" dirty="0" smtClean="0">
                <a:latin typeface="Century Gothic" pitchFamily="34" charset="0"/>
              </a:rPr>
              <a:t>Дай чашку мишке. </a:t>
            </a:r>
          </a:p>
          <a:p>
            <a:pPr algn="ctr"/>
            <a:r>
              <a:rPr lang="ru-RU" b="1" dirty="0" smtClean="0">
                <a:latin typeface="Century Gothic" pitchFamily="34" charset="0"/>
              </a:rPr>
              <a:t>Мишка большой, ему нужна самая большая чашка.</a:t>
            </a:r>
          </a:p>
          <a:p>
            <a:pPr algn="ctr"/>
            <a:endParaRPr lang="ru-RU" sz="1600" dirty="0"/>
          </a:p>
        </p:txBody>
      </p:sp>
      <p:pic>
        <p:nvPicPr>
          <p:cNvPr id="8" name="image27.jpeg"/>
          <p:cNvPicPr/>
          <p:nvPr/>
        </p:nvPicPr>
        <p:blipFill>
          <a:blip r:embed="rId2" cstate="print">
            <a:clrChange>
              <a:clrFrom>
                <a:srgbClr val="F7F7F9"/>
              </a:clrFrom>
              <a:clrTo>
                <a:srgbClr val="F7F7F9">
                  <a:alpha val="0"/>
                </a:srgbClr>
              </a:clrTo>
            </a:clrChange>
            <a:lum contrast="20000"/>
          </a:blip>
          <a:srcRect l="58946" t="72517" r="17812" b="9931"/>
          <a:stretch>
            <a:fillRect/>
          </a:stretch>
        </p:blipFill>
        <p:spPr>
          <a:xfrm>
            <a:off x="2915816" y="5849888"/>
            <a:ext cx="936104" cy="1008112"/>
          </a:xfrm>
          <a:prstGeom prst="rect">
            <a:avLst/>
          </a:prstGeom>
        </p:spPr>
      </p:pic>
      <p:pic>
        <p:nvPicPr>
          <p:cNvPr id="9" name="image27.jpeg"/>
          <p:cNvPicPr/>
          <p:nvPr/>
        </p:nvPicPr>
        <p:blipFill>
          <a:blip r:embed="rId2" cstate="print">
            <a:lum contrast="20000"/>
          </a:blip>
          <a:srcRect l="80990" t="78109" r="1278" b="9982"/>
          <a:stretch>
            <a:fillRect/>
          </a:stretch>
        </p:blipFill>
        <p:spPr>
          <a:xfrm>
            <a:off x="5004048" y="6210300"/>
            <a:ext cx="712465" cy="647700"/>
          </a:xfrm>
          <a:prstGeom prst="rect">
            <a:avLst/>
          </a:prstGeom>
        </p:spPr>
      </p:pic>
      <p:pic>
        <p:nvPicPr>
          <p:cNvPr id="13" name="Рисунок 12" descr="ложка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00" t="16398" r="4000" b="10321"/>
          <a:stretch>
            <a:fillRect/>
          </a:stretch>
        </p:blipFill>
        <p:spPr>
          <a:xfrm flipH="1">
            <a:off x="5652120" y="2348880"/>
            <a:ext cx="1080120" cy="552061"/>
          </a:xfrm>
          <a:prstGeom prst="rect">
            <a:avLst/>
          </a:prstGeom>
        </p:spPr>
      </p:pic>
      <p:pic>
        <p:nvPicPr>
          <p:cNvPr id="14" name="Рисунок 13" descr="лож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>
          <a:xfrm flipH="1">
            <a:off x="1979712" y="2420888"/>
            <a:ext cx="1738064" cy="751252"/>
          </a:xfrm>
          <a:prstGeom prst="rect">
            <a:avLst/>
          </a:prstGeom>
        </p:spPr>
      </p:pic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3.7037E-6 C -0.00851 -0.00718 -0.01077 -0.01852 -0.01667 -0.03033 C -0.02778 -0.05232 -0.03837 -0.07223 -0.04584 -0.097 C -0.05018 -0.11158 -0.054 -0.12686 -0.05834 -0.14144 C -0.0599 -0.14676 -0.06251 -0.15811 -0.06251 -0.15811 C -0.06702 -0.21899 -0.07657 -0.2838 -0.04167 -0.33033 C -0.04028 -0.33588 -0.0389 -0.34144 -0.03751 -0.347 C -0.03681 -0.34977 -0.03699 -0.35325 -0.03542 -0.35533 C -0.02726 -0.36621 -0.02223 -0.3801 -0.01459 -0.39144 C 0.00069 -0.41436 0.01614 -0.43542 0.03541 -0.45255 C 0.04357 -0.45973 0.04617 -0.46598 0.05624 -0.46922 C 0.06805 -0.47963 0.07656 -0.49445 0.08749 -0.50533 C 0.09704 -0.51482 0.09426 -0.5095 0.09791 -0.51922 " pathEditMode="relative" ptsTypes="fffffffff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7.jpeg"/>
          <p:cNvPicPr/>
          <p:nvPr/>
        </p:nvPicPr>
        <p:blipFill>
          <a:blip r:embed="rId2" cstate="print">
            <a:lum contrast="20000"/>
          </a:blip>
          <a:srcRect l="11502" t="8932" r="3435" b="29967"/>
          <a:stretch>
            <a:fillRect/>
          </a:stretch>
        </p:blipFill>
        <p:spPr>
          <a:xfrm>
            <a:off x="0" y="1"/>
            <a:ext cx="9144000" cy="57332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0" y="4653136"/>
            <a:ext cx="6372200" cy="792088"/>
          </a:xfrm>
          <a:prstGeom prst="wedgeRoundRectCallout">
            <a:avLst>
              <a:gd name="adj1" fmla="val -48372"/>
              <a:gd name="adj2" fmla="val 8914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entury Gothic" pitchFamily="34" charset="0"/>
            </a:endParaRPr>
          </a:p>
          <a:p>
            <a:pPr algn="ctr"/>
            <a:r>
              <a:rPr lang="ru-RU" b="1" dirty="0" smtClean="0">
                <a:latin typeface="Century Gothic" pitchFamily="34" charset="0"/>
              </a:rPr>
              <a:t>Зайка маленький, ему нужна маленькая чашечка. </a:t>
            </a:r>
          </a:p>
          <a:p>
            <a:pPr algn="ctr"/>
            <a:r>
              <a:rPr lang="ru-RU" b="1" dirty="0" smtClean="0">
                <a:latin typeface="Century Gothic" pitchFamily="34" charset="0"/>
              </a:rPr>
              <a:t>Дай зайке чашечку.</a:t>
            </a:r>
          </a:p>
          <a:p>
            <a:pPr algn="ctr"/>
            <a:endParaRPr lang="ru-RU" b="1" dirty="0"/>
          </a:p>
        </p:txBody>
      </p:sp>
      <p:pic>
        <p:nvPicPr>
          <p:cNvPr id="8" name="image27.jpeg"/>
          <p:cNvPicPr/>
          <p:nvPr/>
        </p:nvPicPr>
        <p:blipFill>
          <a:blip r:embed="rId2" cstate="print">
            <a:clrChange>
              <a:clrFrom>
                <a:srgbClr val="FAF9F7"/>
              </a:clrFrom>
              <a:clrTo>
                <a:srgbClr val="FAF9F7">
                  <a:alpha val="0"/>
                </a:srgbClr>
              </a:clrTo>
            </a:clrChange>
            <a:lum contrast="20000"/>
          </a:blip>
          <a:srcRect l="58946" t="75501" r="17812" b="9931"/>
          <a:stretch>
            <a:fillRect/>
          </a:stretch>
        </p:blipFill>
        <p:spPr>
          <a:xfrm>
            <a:off x="3059832" y="6021288"/>
            <a:ext cx="936104" cy="836712"/>
          </a:xfrm>
          <a:prstGeom prst="rect">
            <a:avLst/>
          </a:prstGeom>
        </p:spPr>
      </p:pic>
      <p:pic>
        <p:nvPicPr>
          <p:cNvPr id="9" name="image27.jpeg"/>
          <p:cNvPicPr/>
          <p:nvPr/>
        </p:nvPicPr>
        <p:blipFill>
          <a:blip r:embed="rId2" cstate="print">
            <a:clrChange>
              <a:clrFrom>
                <a:srgbClr val="F1F5F6"/>
              </a:clrFrom>
              <a:clrTo>
                <a:srgbClr val="F1F5F6">
                  <a:alpha val="0"/>
                </a:srgbClr>
              </a:clrTo>
            </a:clrChange>
            <a:lum contrast="20000"/>
          </a:blip>
          <a:srcRect l="80990" t="78109" r="1278" b="9982"/>
          <a:stretch>
            <a:fillRect/>
          </a:stretch>
        </p:blipFill>
        <p:spPr>
          <a:xfrm>
            <a:off x="5148064" y="6137920"/>
            <a:ext cx="712465" cy="647700"/>
          </a:xfrm>
          <a:prstGeom prst="rect">
            <a:avLst/>
          </a:prstGeom>
        </p:spPr>
      </p:pic>
      <p:pic>
        <p:nvPicPr>
          <p:cNvPr id="10" name="Рисунок 9" descr="лож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>
          <a:xfrm flipH="1">
            <a:off x="1979712" y="2420888"/>
            <a:ext cx="1738064" cy="751252"/>
          </a:xfrm>
          <a:prstGeom prst="rect">
            <a:avLst/>
          </a:prstGeom>
        </p:spPr>
      </p:pic>
      <p:pic>
        <p:nvPicPr>
          <p:cNvPr id="11" name="Рисунок 10" descr="ложка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00" t="16398" r="4000" b="10321"/>
          <a:stretch>
            <a:fillRect/>
          </a:stretch>
        </p:blipFill>
        <p:spPr>
          <a:xfrm flipH="1">
            <a:off x="5652120" y="2348880"/>
            <a:ext cx="1080120" cy="552061"/>
          </a:xfrm>
          <a:prstGeom prst="rect">
            <a:avLst/>
          </a:prstGeom>
        </p:spPr>
      </p:pic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316416" y="6336792"/>
            <a:ext cx="521208" cy="521208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596336" y="6336792"/>
            <a:ext cx="576064" cy="52120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C -0.00278 -0.00093 -0.00608 -0.00046 -0.00834 -0.00278 C -0.01007 -0.00463 -0.0092 -0.00856 -0.01042 -0.01111 C -0.01962 -0.02963 -0.01407 -0.00949 -0.02084 -0.02778 C -0.02952 -0.05069 -0.01511 -0.0206 -0.02709 -0.04444 C -0.03229 -0.07245 -0.02952 -0.05949 -0.03542 -0.08333 C -0.03768 -0.09236 -0.03959 -0.11111 -0.03959 -0.11111 C -0.03889 -0.14074 -0.03872 -0.17037 -0.0375 -0.2 C -0.03716 -0.20972 -0.03334 -0.22106 -0.03125 -0.23056 C -0.02726 -0.24907 -0.02483 -0.26759 -0.02084 -0.28611 C -0.01632 -0.30741 -0.01198 -0.32847 3.05556E-6 -0.34444 C 0.00521 -0.36528 -0.00191 -0.33958 0.00625 -0.36111 C 0.01024 -0.37176 0.01093 -0.37639 0.01875 -0.38333 C 0.02205 -0.39653 0.02517 -0.40486 0.02916 -0.41667 C 0.03455 -0.43264 0.03316 -0.43796 0.0375 -0.45556 C 0.03854 -0.45949 0.04583 -0.48542 0.04583 -0.48611 C 0.04705 -0.5037 0.04583 -0.5213 0.04583 -0.53889 " pathEditMode="relative" ptsTypes="ffffffffffffffff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214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Игра  «Мишка и зайка в гостях у ежа»</vt:lpstr>
      <vt:lpstr>Чему учится ребенок: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34</cp:revision>
  <dcterms:created xsi:type="dcterms:W3CDTF">2021-03-22T12:36:54Z</dcterms:created>
  <dcterms:modified xsi:type="dcterms:W3CDTF">2021-03-27T12:02:22Z</dcterms:modified>
</cp:coreProperties>
</file>