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F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FF89"/>
            </a:gs>
            <a:gs pos="78000">
              <a:schemeClr val="accent3">
                <a:lumMod val="60000"/>
                <a:lumOff val="40000"/>
                <a:alpha val="54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6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Century Gothic" pitchFamily="34" charset="0"/>
              </a:rPr>
              <a:t>Игра </a:t>
            </a:r>
            <a:br>
              <a:rPr lang="ru-RU" b="1" dirty="0" smtClean="0">
                <a:solidFill>
                  <a:srgbClr val="FF330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Century Gothic" pitchFamily="34" charset="0"/>
              </a:rPr>
              <a:t>«Мишка и зайка идут в гости»</a:t>
            </a:r>
            <a:endParaRPr lang="ru-RU" b="1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9144000" cy="62068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0000" lnSpcReduction="20000"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5100" b="1" dirty="0" smtClean="0">
                <a:solidFill>
                  <a:srgbClr val="FF3300"/>
                </a:solidFill>
                <a:latin typeface="Century Gothic" pitchFamily="34" charset="0"/>
              </a:rPr>
              <a:t>2-3 года</a:t>
            </a:r>
            <a:endParaRPr lang="ru-RU" sz="5100" b="1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лес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498295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6.jpeg"/>
          <p:cNvPicPr/>
          <p:nvPr/>
        </p:nvPicPr>
        <p:blipFill>
          <a:blip r:embed="rId2" cstate="print">
            <a:lum bright="-10000" contrast="40000"/>
          </a:blip>
          <a:srcRect l="45273" t="29010" r="25935" b="37956"/>
          <a:stretch>
            <a:fillRect/>
          </a:stretch>
        </p:blipFill>
        <p:spPr>
          <a:xfrm>
            <a:off x="2843808" y="0"/>
            <a:ext cx="6300192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476672"/>
            <a:ext cx="4572000" cy="792088"/>
          </a:xfrm>
          <a:prstGeom prst="wedgeRoundRectCallout">
            <a:avLst>
              <a:gd name="adj1" fmla="val -50207"/>
              <a:gd name="adj2" fmla="val 10447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Сколько колокольчиков собрал зайка?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660232" y="692696"/>
            <a:ext cx="1728192" cy="1080120"/>
          </a:xfrm>
          <a:prstGeom prst="cloudCallout">
            <a:avLst>
              <a:gd name="adj1" fmla="val -40875"/>
              <a:gd name="adj2" fmla="val 8045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Один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локольчик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779912" y="2492896"/>
            <a:ext cx="1224137" cy="1589162"/>
          </a:xfrm>
          <a:prstGeom prst="rect">
            <a:avLst/>
          </a:prstGeom>
        </p:spPr>
      </p:pic>
      <p:pic>
        <p:nvPicPr>
          <p:cNvPr id="7" name="Рисунок 6" descr="колоколь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2312" y="2717304"/>
            <a:ext cx="1417533" cy="1589162"/>
          </a:xfrm>
          <a:prstGeom prst="rect">
            <a:avLst/>
          </a:prstGeom>
        </p:spPr>
      </p:pic>
      <p:pic>
        <p:nvPicPr>
          <p:cNvPr id="8" name="Рисунок 7" descr="колоколь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924944"/>
            <a:ext cx="1417533" cy="1589162"/>
          </a:xfrm>
          <a:prstGeom prst="rect">
            <a:avLst/>
          </a:prstGeom>
        </p:spPr>
      </p:pic>
      <p:pic>
        <p:nvPicPr>
          <p:cNvPr id="10" name="Рисунок 9" descr="колокольчик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11960" y="2348880"/>
            <a:ext cx="1368152" cy="1589162"/>
          </a:xfrm>
          <a:prstGeom prst="rect">
            <a:avLst/>
          </a:prstGeom>
        </p:spPr>
      </p:pic>
      <p:pic>
        <p:nvPicPr>
          <p:cNvPr id="6" name="Рисунок 5" descr="колоколь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564904"/>
            <a:ext cx="1417533" cy="1589162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2" y="476672"/>
            <a:ext cx="4572000" cy="792088"/>
          </a:xfrm>
          <a:prstGeom prst="wedgeRoundRectCallout">
            <a:avLst>
              <a:gd name="adj1" fmla="val -50207"/>
              <a:gd name="adj2" fmla="val 10447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Сколько колокольчиков собрал(а) ты?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ваза синя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3"/>
            <a:ext cx="3600400" cy="3140968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5508104" y="1556792"/>
            <a:ext cx="1872208" cy="108012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Много </a:t>
            </a:r>
            <a:endParaRPr lang="ru-RU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6.jpeg"/>
          <p:cNvPicPr/>
          <p:nvPr/>
        </p:nvPicPr>
        <p:blipFill>
          <a:blip r:embed="rId2" cstate="print">
            <a:lum bright="-10000" contrast="40000"/>
          </a:blip>
          <a:srcRect l="45273" t="29010" r="25935" b="37956"/>
          <a:stretch>
            <a:fillRect/>
          </a:stretch>
        </p:blipFill>
        <p:spPr>
          <a:xfrm>
            <a:off x="2843808" y="0"/>
            <a:ext cx="6300192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0"/>
            <a:ext cx="3779912" cy="3024336"/>
          </a:xfrm>
          <a:prstGeom prst="wedgeRoundRectCallout">
            <a:avLst>
              <a:gd name="adj1" fmla="val -49474"/>
              <a:gd name="adj2" fmla="val 6127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Зайка очень доволен твоей помощью, идет в гости и поет песенку: 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- В гости к ежику иду – топ, топ!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-Колокольчики несу – оп, оп!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- Спой песенку вместе с зайкой.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6.jpeg"/>
          <p:cNvPicPr/>
          <p:nvPr/>
        </p:nvPicPr>
        <p:blipFill>
          <a:blip r:embed="rId2" cstate="print">
            <a:lum bright="-10000" contrast="20000"/>
          </a:blip>
          <a:srcRect l="8627" t="12964" r="12690" b="16195"/>
          <a:stretch>
            <a:fillRect/>
          </a:stretch>
        </p:blipFill>
        <p:spPr>
          <a:xfrm>
            <a:off x="899592" y="0"/>
            <a:ext cx="7344816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0" y="188640"/>
            <a:ext cx="5508104" cy="1080120"/>
          </a:xfrm>
          <a:prstGeom prst="wedgeRoundRectCallout">
            <a:avLst>
              <a:gd name="adj1" fmla="val -49328"/>
              <a:gd name="adj2" fmla="val 967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Кто идет в гости к ежику?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Зайка  и ежик. Повтори.</a:t>
            </a:r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Сколько цветов на поляне?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Много.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8000">
              <a:schemeClr val="accent3">
                <a:lumMod val="60000"/>
                <a:lumOff val="40000"/>
                <a:alpha val="54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Автор игры:</a:t>
            </a:r>
          </a:p>
          <a:p>
            <a:pPr>
              <a:buNone/>
            </a:pPr>
            <a:r>
              <a:rPr lang="ru-RU" dirty="0" smtClean="0">
                <a:latin typeface="Century Gothic" pitchFamily="34" charset="0"/>
              </a:rPr>
              <a:t>Коновалова Елена Владимировна, учитель-логопед  МБДОУ г. Иркутска детского сада № 94</a:t>
            </a:r>
            <a:endParaRPr lang="ru-RU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Century Gothic" pitchFamily="34" charset="0"/>
              </a:rPr>
              <a:t>Используемая литература:</a:t>
            </a:r>
          </a:p>
          <a:p>
            <a:pPr>
              <a:buNone/>
            </a:pPr>
            <a:r>
              <a:rPr lang="ru-RU" dirty="0" smtClean="0">
                <a:latin typeface="Century Gothic" pitchFamily="34" charset="0"/>
              </a:rPr>
              <a:t>Борисенко М.Г., Н.А.Лукина «Животные наших лесов, грамматика в играх и картинках от 2 до 7 лет»</a:t>
            </a:r>
          </a:p>
          <a:p>
            <a:endParaRPr lang="ru-RU" dirty="0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8676456" y="6525344"/>
            <a:ext cx="180000" cy="180000"/>
          </a:xfrm>
          <a:prstGeom prst="actionButtonBeginning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1268761"/>
            <a:ext cx="8208912" cy="1728192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Century Gothic" pitchFamily="34" charset="0"/>
              </a:rPr>
              <a:t>Различать и называть два цвета (синий и желтый);</a:t>
            </a:r>
          </a:p>
          <a:p>
            <a:r>
              <a:rPr lang="ru-RU" sz="2400" dirty="0" smtClean="0">
                <a:latin typeface="Century Gothic" pitchFamily="34" charset="0"/>
              </a:rPr>
              <a:t>Понимать значение слов «один» и «много» (2 г. 6 м.);</a:t>
            </a:r>
          </a:p>
          <a:p>
            <a:r>
              <a:rPr lang="ru-RU" sz="2400" dirty="0" smtClean="0">
                <a:latin typeface="Century Gothic" pitchFamily="34" charset="0"/>
              </a:rPr>
              <a:t>Соотносить их с определенным количеством;</a:t>
            </a:r>
          </a:p>
          <a:p>
            <a:r>
              <a:rPr lang="ru-RU" sz="2400" dirty="0" smtClean="0">
                <a:latin typeface="Century Gothic" pitchFamily="34" charset="0"/>
              </a:rPr>
              <a:t>Согласовывать имена существительные с числительным «один» (3 г.);</a:t>
            </a:r>
          </a:p>
          <a:p>
            <a:r>
              <a:rPr lang="ru-RU" sz="2400" dirty="0" smtClean="0">
                <a:latin typeface="Century Gothic" pitchFamily="34" charset="0"/>
              </a:rPr>
              <a:t>Способствует зрительному вниманию.</a:t>
            </a: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Чему учится ребенок: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Century Gothic" pitchFamily="34" charset="0"/>
              </a:rPr>
              <a:t>Правила игры: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Переход по страницам осуществляется по стрелочке;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Ребенок выбирает вариант ответа и нажимает на предмет. Если ответ не правильный, то предмет не перемещается.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Ребенок повторяет за родителями ответы на вопросы или показывает на ответ пальцем.</a:t>
            </a:r>
            <a:endParaRPr lang="ru-RU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6.jpeg"/>
          <p:cNvPicPr/>
          <p:nvPr/>
        </p:nvPicPr>
        <p:blipFill>
          <a:blip r:embed="rId2" cstate="print">
            <a:lum bright="-10000" contrast="20000"/>
          </a:blip>
          <a:srcRect l="8627" t="12964" r="12690" b="16195"/>
          <a:stretch>
            <a:fillRect/>
          </a:stretch>
        </p:blipFill>
        <p:spPr>
          <a:xfrm>
            <a:off x="899592" y="0"/>
            <a:ext cx="7344816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971600" y="5733256"/>
            <a:ext cx="5256584" cy="648072"/>
          </a:xfrm>
          <a:prstGeom prst="wedgeRoundRectCallout">
            <a:avLst>
              <a:gd name="adj1" fmla="val -46926"/>
              <a:gd name="adj2" fmla="val 92429"/>
              <a:gd name="adj3" fmla="val 16667"/>
            </a:avLst>
          </a:prstGeom>
          <a:solidFill>
            <a:srgbClr val="A5FF8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Мишка и зайка идут в гости к ежику. 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71600" y="5229200"/>
            <a:ext cx="6336704" cy="1224136"/>
          </a:xfrm>
          <a:prstGeom prst="wedgeRoundRectCallout">
            <a:avLst>
              <a:gd name="adj1" fmla="val -46752"/>
              <a:gd name="adj2" fmla="val 65125"/>
              <a:gd name="adj3" fmla="val 16667"/>
            </a:avLst>
          </a:prstGeom>
          <a:solidFill>
            <a:srgbClr val="A5FF8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В гости ходят с подарками.</a:t>
            </a:r>
          </a:p>
          <a:p>
            <a:r>
              <a:rPr lang="ru-RU" sz="20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Зайка и мишка решили подарить цветы.</a:t>
            </a:r>
          </a:p>
          <a:p>
            <a:r>
              <a:rPr lang="ru-RU" sz="20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Мишка – одуванчики, а зайка – колокольчики.</a:t>
            </a:r>
          </a:p>
          <a:p>
            <a:pPr algn="ctr"/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971600" y="5229200"/>
            <a:ext cx="6408712" cy="1224136"/>
          </a:xfrm>
          <a:prstGeom prst="wedgeRoundRectCallout">
            <a:avLst>
              <a:gd name="adj1" fmla="val -47358"/>
              <a:gd name="adj2" fmla="val 67417"/>
              <a:gd name="adj3" fmla="val 16667"/>
            </a:avLst>
          </a:prstGeom>
          <a:solidFill>
            <a:srgbClr val="A5FF8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На полянке растут одуванчики и колокольчики.</a:t>
            </a:r>
          </a:p>
          <a:p>
            <a:r>
              <a:rPr lang="ru-RU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Найди одуванчики, они желтые, как солнышко.</a:t>
            </a:r>
            <a:endParaRPr lang="ru-RU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Найди колокольчики, они синие, как небо.</a:t>
            </a:r>
          </a:p>
          <a:p>
            <a:pPr algn="ctr"/>
            <a:endParaRPr lang="ru-RU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6.jpeg"/>
          <p:cNvPicPr/>
          <p:nvPr/>
        </p:nvPicPr>
        <p:blipFill>
          <a:blip r:embed="rId2" cstate="print">
            <a:lum bright="-10000" contrast="20000"/>
          </a:blip>
          <a:srcRect l="8627" t="12964" r="12690" b="16195"/>
          <a:stretch>
            <a:fillRect/>
          </a:stretch>
        </p:blipFill>
        <p:spPr>
          <a:xfrm>
            <a:off x="899592" y="0"/>
            <a:ext cx="7344816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Стрелка вправо с вырезом 10"/>
          <p:cNvSpPr/>
          <p:nvPr/>
        </p:nvSpPr>
        <p:spPr>
          <a:xfrm>
            <a:off x="4427984" y="5877272"/>
            <a:ext cx="1656184" cy="50405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одуванчик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flipH="1">
            <a:off x="3635896" y="4941168"/>
            <a:ext cx="1728192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колокольчик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0" y="476672"/>
            <a:ext cx="4788024" cy="936104"/>
          </a:xfrm>
          <a:prstGeom prst="wedgeRoundRectCallout">
            <a:avLst>
              <a:gd name="adj1" fmla="val -47945"/>
              <a:gd name="adj2" fmla="val 9181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Собери одуванчики в желтую вазу,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как у мишки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одуванчик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08104" y="5085184"/>
            <a:ext cx="1368152" cy="1409724"/>
          </a:xfrm>
          <a:prstGeom prst="rect">
            <a:avLst/>
          </a:prstGeom>
        </p:spPr>
      </p:pic>
      <p:pic>
        <p:nvPicPr>
          <p:cNvPr id="8" name="Рисунок 7" descr="одуван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1292596" cy="1409724"/>
          </a:xfrm>
          <a:prstGeom prst="rect">
            <a:avLst/>
          </a:prstGeom>
        </p:spPr>
      </p:pic>
      <p:pic>
        <p:nvPicPr>
          <p:cNvPr id="9" name="Рисунок 8" descr="одуван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140968"/>
            <a:ext cx="1292596" cy="1409724"/>
          </a:xfrm>
          <a:prstGeom prst="rect">
            <a:avLst/>
          </a:prstGeom>
        </p:spPr>
      </p:pic>
      <p:pic>
        <p:nvPicPr>
          <p:cNvPr id="10" name="Рисунок 9" descr="одуванчик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24328" y="3140968"/>
            <a:ext cx="1152128" cy="1409724"/>
          </a:xfrm>
          <a:prstGeom prst="rect">
            <a:avLst/>
          </a:prstGeom>
        </p:spPr>
      </p:pic>
      <p:pic>
        <p:nvPicPr>
          <p:cNvPr id="11" name="Рисунок 10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9" y="4941168"/>
            <a:ext cx="1283310" cy="1438688"/>
          </a:xfrm>
          <a:prstGeom prst="rect">
            <a:avLst/>
          </a:prstGeom>
        </p:spPr>
      </p:pic>
      <p:pic>
        <p:nvPicPr>
          <p:cNvPr id="12" name="Рисунок 11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941168"/>
            <a:ext cx="1283310" cy="1438688"/>
          </a:xfrm>
          <a:prstGeom prst="rect">
            <a:avLst/>
          </a:prstGeom>
        </p:spPr>
      </p:pic>
      <p:pic>
        <p:nvPicPr>
          <p:cNvPr id="16" name="Рисунок 15" descr="колокольчик 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844824"/>
            <a:ext cx="1283310" cy="1438688"/>
          </a:xfrm>
          <a:prstGeom prst="rect">
            <a:avLst/>
          </a:prstGeom>
        </p:spPr>
      </p:pic>
      <p:pic>
        <p:nvPicPr>
          <p:cNvPr id="17" name="Рисунок 16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013176"/>
            <a:ext cx="1283310" cy="1438688"/>
          </a:xfrm>
          <a:prstGeom prst="rect">
            <a:avLst/>
          </a:prstGeom>
        </p:spPr>
      </p:pic>
      <p:pic>
        <p:nvPicPr>
          <p:cNvPr id="18" name="Рисунок 17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1283310" cy="1438688"/>
          </a:xfrm>
          <a:prstGeom prst="rect">
            <a:avLst/>
          </a:prstGeom>
        </p:spPr>
      </p:pic>
      <p:pic>
        <p:nvPicPr>
          <p:cNvPr id="19" name="Рисунок 18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628800"/>
            <a:ext cx="1283310" cy="1438688"/>
          </a:xfrm>
          <a:prstGeom prst="rect">
            <a:avLst/>
          </a:prstGeom>
        </p:spPr>
      </p:pic>
      <p:pic>
        <p:nvPicPr>
          <p:cNvPr id="5" name="Picture 2" descr="C:\Users\User\Desktop\Игра Животные\ваза желтая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7107" r="27714"/>
          <a:stretch>
            <a:fillRect/>
          </a:stretch>
        </p:blipFill>
        <p:spPr bwMode="auto">
          <a:xfrm>
            <a:off x="251520" y="4365104"/>
            <a:ext cx="2088232" cy="249289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>
                                      <p:cBhvr>
                                        <p:cTn id="1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>
                                      <p:cBhvr>
                                        <p:cTn id="4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>
                                      <p:cBhvr>
                                        <p:cTn id="5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>
                                      <p:cBhvr>
                                        <p:cTn id="6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C -0.00191 -0.02639 -0.00035 -0.01713 -0.00608 -0.03426 C -0.00747 -0.0382 -0.00747 -0.04306 -0.00921 -0.04653 C -0.01129 -0.05047 -0.01528 -0.05857 -0.01528 -0.05857 C -0.01841 -0.07223 -0.01424 -0.05764 -0.0198 -0.06875 C -0.02466 -0.07848 -0.02778 -0.09236 -0.0349 -0.09908 C -0.04202 -0.11366 -0.05695 -0.12894 -0.0698 -0.13334 C -0.08612 -0.14838 -0.11858 -0.14283 -0.13334 -0.14352 C -0.15226 -0.1419 -0.1658 -0.13936 -0.18334 -0.13125 C -0.18681 -0.12963 -0.18907 -0.12454 -0.19254 -0.12315 C -0.1941 -0.12246 -0.19549 -0.12199 -0.19705 -0.1213 C -0.20087 -0.11598 -0.204 -0.11343 -0.20921 -0.11111 C -0.21372 -0.10209 -0.22066 -0.09537 -0.22587 -0.08681 C -0.23021 -0.07963 -0.23143 -0.0713 -0.23646 -0.06459 C -0.23802 -0.05787 -0.23872 -0.05348 -0.24254 -0.04861 C -0.24566 -0.03449 -0.25 -0.02292 -0.25 -0.00811 " pathEditMode="relative" ptsTypes="fffffffffffffff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-0.00052 -0.00532 -0.00034 -0.01088 -0.00138 -0.0162 C -0.00191 -0.01851 -0.00364 -0.02014 -0.00451 -0.02222 C -0.0085 -0.0324 -0.01024 -0.04514 -0.0151 -0.05463 C -0.01805 -0.06041 -0.02291 -0.06504 -0.02569 -0.07083 C -0.02777 -0.07523 -0.02812 -0.08078 -0.0302 -0.08495 C -0.03142 -0.08726 -0.0335 -0.08865 -0.03472 -0.09097 C -0.03715 -0.09606 -0.0375 -0.10301 -0.04079 -0.10717 C -0.05364 -0.12338 -0.06319 -0.14305 -0.07569 -0.15972 C -0.08125 -0.16713 -0.08767 -0.16851 -0.09392 -0.17384 C -0.09635 -0.18426 -0.09861 -0.17939 -0.10451 -0.18588 C -0.10694 -0.18865 -0.10781 -0.19166 -0.11059 -0.19398 C -0.11406 -0.19699 -0.1177 -0.19907 -0.12118 -0.20208 C -0.12552 -0.21088 -0.13177 -0.21921 -0.13941 -0.22222 C -0.14809 -0.23426 -0.14392 -0.22963 -0.15138 -0.23657 C -0.15451 -0.24259 -0.16805 -0.2581 -0.17413 -0.26064 C -0.1809 -0.26967 -0.18888 -0.27083 -0.19687 -0.27685 C -0.2125 -0.28842 -0.20034 -0.2824 -0.21059 -0.28703 C -0.21753 -0.29629 -0.22638 -0.30277 -0.23628 -0.30509 C -0.24201 -0.31273 -0.25 -0.31412 -0.25746 -0.31736 C -0.27343 -0.3243 -0.26093 -0.31875 -0.27118 -0.32338 C -0.27291 -0.32407 -0.27413 -0.32615 -0.27569 -0.32731 C -0.27708 -0.32824 -0.27864 -0.3287 -0.2802 -0.32939 C -0.28715 -0.33217 -0.29427 -0.33333 -0.30138 -0.33541 C -0.30989 -0.34305 -0.32031 -0.3412 -0.3302 -0.34351 C -0.33524 -0.34467 -0.34531 -0.34768 -0.34531 -0.34768 C -0.4467 -0.34514 -0.40052 -0.36064 -0.43628 -0.3375 C -0.44062 -0.33171 -0.44496 -0.3331 -0.45 -0.32939 C -0.45312 -0.32708 -0.45607 -0.32407 -0.45902 -0.32129 C -0.46701 -0.31435 -0.47343 -0.30601 -0.4802 -0.29699 C -0.48454 -0.2912 -0.49305 -0.28564 -0.49843 -0.28101 C -0.50312 -0.27708 -0.50625 -0.26944 -0.51059 -0.26481 C -0.51545 -0.25949 -0.51857 -0.25926 -0.52274 -0.25069 C -0.52465 -0.24652 -0.52864 -0.23842 -0.52864 -0.23842 " pathEditMode="relative" ptsTypes="fffffffffffffffffffffffffffffffff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18519E-6 C -0.00069 -0.00024 -0.00937 -0.00301 -0.01058 -0.00417 C -0.02412 -0.01783 -0.01267 -0.01204 -0.02274 -0.01621 C -0.02499 -0.01945 -0.02881 -0.02663 -0.03176 -0.02848 C -0.03437 -0.03033 -0.04322 -0.03311 -0.04687 -0.0345 C -0.05572 -0.04561 -0.06215 -0.05579 -0.0743 -0.06065 C -0.07864 -0.06667 -0.08662 -0.07315 -0.09235 -0.07686 C -0.09704 -0.08311 -0.1026 -0.08403 -0.10902 -0.08704 C -0.11076 -0.08774 -0.1118 -0.09005 -0.11353 -0.09098 C -0.11544 -0.09213 -0.11753 -0.09237 -0.11961 -0.09306 C -0.13246 -0.1044 -0.14687 -0.10857 -0.16058 -0.11737 C -0.16475 -0.12014 -0.17117 -0.12547 -0.17586 -0.12732 C -0.19305 -0.1345 -0.21232 -0.13612 -0.2302 -0.13959 C -0.23732 -0.14237 -0.24426 -0.14399 -0.25156 -0.14561 C -0.29722 -0.18542 -0.36162 -0.15301 -0.4151 -0.14561 C -0.44027 -0.13426 -0.46909 -0.13218 -0.49548 -0.12732 C -0.5184 -0.12315 -0.54062 -0.11274 -0.56353 -0.10926 C -0.57551 -0.10093 -0.56301 -0.10857 -0.5802 -0.10325 C -0.58541 -0.10163 -0.59027 -0.09885 -0.59548 -0.097 C -0.60294 -0.09051 -0.61249 -0.08959 -0.62117 -0.08704 C -0.62829 -0.08496 -0.63524 -0.08149 -0.64235 -0.07894 C -0.64722 -0.07246 -0.65416 -0.07176 -0.66058 -0.06876 C -0.66215 -0.06806 -0.6651 -0.06667 -0.6651 -0.06667 C -0.67274 -0.05903 -0.68385 -0.04445 -0.69235 -0.04051 C -0.69617 -0.03565 -0.69791 -0.03264 -0.70294 -0.03033 C -0.70867 -0.02315 -0.70503 -0.02778 -0.71353 -0.01621 C -0.71614 -0.01274 -0.71961 -0.01088 -0.72274 -0.00811 C -0.7243 -0.00672 -0.72603 -0.00579 -0.72725 -0.00417 C -0.73228 0.00254 -0.73836 0.0081 -0.74392 0.01412 C -0.75017 0.02083 -0.75937 0.02314 -0.7651 0.03009 " pathEditMode="relative" ptsTypes="fffffffffffffffffffffffffffffA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C -0.00174 -0.01713 -0.00625 -0.02732 -0.01198 -0.04236 C -0.01268 -0.04421 -0.01268 -0.04699 -0.01355 -0.04838 C -0.01459 -0.04977 -0.01667 -0.04977 -0.01806 -0.05046 C -0.0224 -0.06713 -0.03664 -0.07755 -0.04688 -0.08681 C -0.05261 -0.09167 -0.05625 -0.09884 -0.06198 -0.10301 C -0.07118 -0.10972 -0.07865 -0.11111 -0.08768 -0.11713 C -0.10487 -0.12847 -0.12188 -0.13357 -0.1408 -0.13727 C -0.18716 -0.15857 -0.23872 -0.14005 -0.28768 -0.13935 C -0.29115 -0.13773 -0.29497 -0.13704 -0.29844 -0.13519 C -0.30018 -0.13426 -0.30122 -0.13195 -0.30296 -0.13125 C -0.30834 -0.12917 -0.31407 -0.12894 -0.31962 -0.12732 C -0.32743 -0.12199 -0.33594 -0.12014 -0.34375 -0.11505 C -0.34879 -0.11181 -0.35053 -0.10741 -0.35591 -0.10509 C -0.35973 -0.1 -0.36389 -0.09954 -0.36806 -0.09491 C -0.37587 -0.08658 -0.38247 -0.07616 -0.3908 -0.06852 C -0.39184 -0.06597 -0.39254 -0.0632 -0.39375 -0.06065 C -0.39462 -0.05903 -0.39618 -0.0581 -0.39688 -0.05648 C -0.39775 -0.05463 -0.39775 -0.05232 -0.39844 -0.05046 C -0.39931 -0.04838 -0.40035 -0.04653 -0.40139 -0.04445 C -0.40434 -0.02894 -0.41146 -0.01921 -0.41806 -0.00602 C -0.42205 0.00208 -0.42014 0.01088 -0.4257 0.01829 C -0.42743 0.02592 -0.4283 0.03194 -0.43178 0.03842 C -0.43299 0.04676 -0.43421 0.05463 -0.43629 0.06273 C -0.43733 0.07708 -0.43872 0.08565 -0.4408 0.09907 C -0.44167 0.13472 -0.44375 0.16736 -0.44375 0.20208 " pathEditMode="relative" ptsTypes="fffffffffffffffffffffffffA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6.jpeg"/>
          <p:cNvPicPr/>
          <p:nvPr/>
        </p:nvPicPr>
        <p:blipFill>
          <a:blip r:embed="rId2" cstate="print">
            <a:lum bright="-10000" contrast="20000"/>
          </a:blip>
          <a:srcRect l="8384" t="22233" r="53827" b="38803"/>
          <a:stretch>
            <a:fillRect/>
          </a:stretch>
        </p:blipFill>
        <p:spPr>
          <a:xfrm>
            <a:off x="3059832" y="0"/>
            <a:ext cx="6084168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0" y="476672"/>
            <a:ext cx="4572000" cy="792088"/>
          </a:xfrm>
          <a:prstGeom prst="wedgeRoundRectCallout">
            <a:avLst>
              <a:gd name="adj1" fmla="val -50207"/>
              <a:gd name="adj2" fmla="val 10447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Сколько одуванчиков собрал мишка?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7308304" y="620688"/>
            <a:ext cx="1656184" cy="864096"/>
          </a:xfrm>
          <a:prstGeom prst="cloudCallout">
            <a:avLst>
              <a:gd name="adj1" fmla="val -45418"/>
              <a:gd name="adj2" fmla="val 7693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Один </a:t>
            </a:r>
            <a:endParaRPr lang="ru-RU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дуванчик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20888"/>
            <a:ext cx="1935112" cy="2110462"/>
          </a:xfrm>
          <a:prstGeom prst="rect">
            <a:avLst/>
          </a:prstGeom>
        </p:spPr>
      </p:pic>
      <p:pic>
        <p:nvPicPr>
          <p:cNvPr id="6" name="Рисунок 5" descr="одуванчик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780928"/>
            <a:ext cx="1935112" cy="2110462"/>
          </a:xfrm>
          <a:prstGeom prst="rect">
            <a:avLst/>
          </a:prstGeom>
        </p:spPr>
      </p:pic>
      <p:pic>
        <p:nvPicPr>
          <p:cNvPr id="7" name="Рисунок 6" descr="одуванчик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420888"/>
            <a:ext cx="1935112" cy="2110462"/>
          </a:xfrm>
          <a:prstGeom prst="rect">
            <a:avLst/>
          </a:prstGeom>
        </p:spPr>
      </p:pic>
      <p:pic>
        <p:nvPicPr>
          <p:cNvPr id="8" name="Рисунок 7" descr="одуван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131840" y="2636912"/>
            <a:ext cx="1800200" cy="2110462"/>
          </a:xfrm>
          <a:prstGeom prst="rect">
            <a:avLst/>
          </a:prstGeom>
        </p:spPr>
      </p:pic>
      <p:pic>
        <p:nvPicPr>
          <p:cNvPr id="4" name="Рисунок 3" descr="ваза желтая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149080"/>
            <a:ext cx="6840760" cy="270892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79512" y="476672"/>
            <a:ext cx="4572000" cy="792088"/>
          </a:xfrm>
          <a:prstGeom prst="wedgeRoundRectCallout">
            <a:avLst>
              <a:gd name="adj1" fmla="val -50207"/>
              <a:gd name="adj2" fmla="val 10447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Сколько одуванчиков собрал(а) ты?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508104" y="1556792"/>
            <a:ext cx="1872208" cy="108012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Много </a:t>
            </a:r>
            <a:endParaRPr lang="ru-RU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6.jpeg"/>
          <p:cNvPicPr/>
          <p:nvPr/>
        </p:nvPicPr>
        <p:blipFill>
          <a:blip r:embed="rId2" cstate="print">
            <a:lum bright="-10000" contrast="20000"/>
          </a:blip>
          <a:srcRect l="8384" t="22233" r="53827" b="38803"/>
          <a:stretch>
            <a:fillRect/>
          </a:stretch>
        </p:blipFill>
        <p:spPr>
          <a:xfrm>
            <a:off x="3059832" y="0"/>
            <a:ext cx="6084168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0" y="332656"/>
            <a:ext cx="3779912" cy="3024336"/>
          </a:xfrm>
          <a:prstGeom prst="wedgeRoundRectCallout">
            <a:avLst>
              <a:gd name="adj1" fmla="val -50207"/>
              <a:gd name="adj2" fmla="val 6172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Мишка очень доволен твоей помощью, идет в гости и поет песенку: 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- В гости к ежику иду – топ, топ!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-Одуванчики несу – оп, оп!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- Спой песенку вместе с мишкой.</a:t>
            </a:r>
          </a:p>
          <a:p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0" y="476672"/>
            <a:ext cx="4788024" cy="936104"/>
          </a:xfrm>
          <a:prstGeom prst="wedgeRoundRectCallout">
            <a:avLst>
              <a:gd name="adj1" fmla="val -47945"/>
              <a:gd name="adj2" fmla="val 9181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Собери колокольчики в синюю вазу, как у зайчика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одуванчик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08104" y="5085184"/>
            <a:ext cx="1368152" cy="1409724"/>
          </a:xfrm>
          <a:prstGeom prst="rect">
            <a:avLst/>
          </a:prstGeom>
        </p:spPr>
      </p:pic>
      <p:pic>
        <p:nvPicPr>
          <p:cNvPr id="8" name="Рисунок 7" descr="одуван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1292596" cy="1409724"/>
          </a:xfrm>
          <a:prstGeom prst="rect">
            <a:avLst/>
          </a:prstGeom>
        </p:spPr>
      </p:pic>
      <p:pic>
        <p:nvPicPr>
          <p:cNvPr id="9" name="Рисунок 8" descr="одуванч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140968"/>
            <a:ext cx="1292596" cy="1409724"/>
          </a:xfrm>
          <a:prstGeom prst="rect">
            <a:avLst/>
          </a:prstGeom>
        </p:spPr>
      </p:pic>
      <p:pic>
        <p:nvPicPr>
          <p:cNvPr id="10" name="Рисунок 9" descr="одуванчик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24328" y="3140968"/>
            <a:ext cx="1152128" cy="1409724"/>
          </a:xfrm>
          <a:prstGeom prst="rect">
            <a:avLst/>
          </a:prstGeom>
        </p:spPr>
      </p:pic>
      <p:pic>
        <p:nvPicPr>
          <p:cNvPr id="12" name="Рисунок 11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5085184"/>
            <a:ext cx="1283310" cy="1438688"/>
          </a:xfrm>
          <a:prstGeom prst="rect">
            <a:avLst/>
          </a:prstGeom>
        </p:spPr>
      </p:pic>
      <p:pic>
        <p:nvPicPr>
          <p:cNvPr id="16" name="Рисунок 15" descr="колокольчик 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844824"/>
            <a:ext cx="1283310" cy="1438688"/>
          </a:xfrm>
          <a:prstGeom prst="rect">
            <a:avLst/>
          </a:prstGeom>
        </p:spPr>
      </p:pic>
      <p:pic>
        <p:nvPicPr>
          <p:cNvPr id="17" name="Рисунок 16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013176"/>
            <a:ext cx="1283310" cy="1438688"/>
          </a:xfrm>
          <a:prstGeom prst="rect">
            <a:avLst/>
          </a:prstGeom>
        </p:spPr>
      </p:pic>
      <p:pic>
        <p:nvPicPr>
          <p:cNvPr id="18" name="Рисунок 17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88024" y="3501008"/>
            <a:ext cx="1452994" cy="1438688"/>
          </a:xfrm>
          <a:prstGeom prst="rect">
            <a:avLst/>
          </a:prstGeom>
        </p:spPr>
      </p:pic>
      <p:pic>
        <p:nvPicPr>
          <p:cNvPr id="19" name="Рисунок 18" descr="колокольчик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92280" y="1556792"/>
            <a:ext cx="1128450" cy="1438688"/>
          </a:xfrm>
          <a:prstGeom prst="rect">
            <a:avLst/>
          </a:prstGeom>
        </p:spPr>
      </p:pic>
      <p:pic>
        <p:nvPicPr>
          <p:cNvPr id="14" name="Рисунок 13" descr="ваза синя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37087"/>
            <a:ext cx="2771800" cy="2820913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180000" cy="18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8100392" y="6597352"/>
            <a:ext cx="180000" cy="18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animClr clrSpc="rgb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animClr clrSpc="rgb">
                                      <p:cBhvr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7.03704E-6 C -0.01597 -0.00555 -0.03281 0.00047 -0.04843 -0.00601 C -0.06267 -0.00254 -0.0644 0.00649 -0.07274 0.02014 C -0.0809 0.03357 -0.09687 0.05903 -0.1092 0.06459 C -0.11267 0.06922 -0.11458 0.07084 -0.11666 0.07663 C -0.11979 0.08519 -0.11892 0.09399 -0.1243 0.10093 C -0.12968 0.12153 -0.12465 0.10047 -0.12725 0.15139 C -0.12881 0.1838 -0.12881 0.15811 -0.12881 0.1676 " pathEditMode="relative" ptsTypes="fffffff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0313 -0.01181 -0.00903 -0.01019 -0.01667 -0.01412 C -0.02622 -0.01898 -0.03576 -0.02569 -0.04549 -0.03032 C -0.0559 -0.03542 -0.05434 -0.0331 -0.06372 -0.03634 C -0.07361 -0.03981 -0.06267 -0.03657 -0.07274 -0.04236 C -0.07622 -0.04421 -0.07986 -0.04491 -0.08333 -0.04653 C -0.08906 -0.0537 -0.09705 -0.05394 -0.10451 -0.05648 C -0.11632 -0.06042 -0.12726 -0.06435 -0.13941 -0.06667 C -0.21163 -0.06597 -0.28385 -0.06597 -0.35608 -0.06458 C -0.36476 -0.06435 -0.37326 -0.05764 -0.38333 -0.05648 C -0.39323 -0.05231 -0.40365 -0.05046 -0.41372 -0.04653 C -0.4217 -0.03912 -0.41528 -0.04375 -0.42882 -0.04051 C -0.43906 -0.03819 -0.4309 -0.03935 -0.44097 -0.03426 C -0.44983 -0.02986 -0.44757 -0.03565 -0.45903 -0.02824 C -0.46875 -0.02199 -0.4783 -0.01667 -0.48785 -0.01019 C -0.49531 -0.00532 -0.50434 -0.0037 -0.51215 4.44444E-6 C -0.51372 0.00208 -0.51476 0.00463 -0.51667 0.00602 C -0.51944 0.0081 -0.52569 0.01019 -0.52569 0.01019 C -0.5316 0.01759 -0.53472 0.02755 -0.54097 0.03426 C -0.54774 0.04144 -0.54722 0.03819 -0.55764 0.04653 C -0.5658 0.05301 -0.57135 0.05856 -0.58038 0.06273 C -0.58611 0.07269 -0.59358 0.07755 -0.60156 0.08495 C -0.60295 0.08634 -0.60608 0.08889 -0.60608 0.08889 C -0.61181 0.10046 -0.61649 0.11435 -0.61979 0.12731 C -0.62292 0.13981 -0.63281 0.14838 -0.63941 0.15764 C -0.64167 0.1662 -0.64635 0.17569 -0.65156 0.18171 " pathEditMode="relative" ptsTypes="fffffffffffffffffffffffff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C -0.00486 -0.01875 -0.00469 -0.03287 -0.02118 -0.04051 C -0.02882 -0.05 -0.03559 -0.05625 -0.04549 -0.05856 C -0.05017 -0.06505 -0.06615 -0.0713 -0.07274 -0.07268 C -0.07795 -0.075 -0.08264 -0.0787 -0.08785 -0.08079 C -0.09566 -0.08796 -0.10312 -0.09699 -0.11215 -0.10116 C -0.12917 -0.12384 -0.15104 -0.14421 -0.17431 -0.15347 C -0.19427 -0.17176 -0.22066 -0.17546 -0.24392 -0.17778 C -0.2849 -0.17662 -0.30868 -0.18171 -0.34236 -0.16782 C -0.34583 -0.16319 -0.35 -0.16065 -0.35295 -0.15556 C -0.35972 -0.14421 -0.36406 -0.13403 -0.37569 -0.13333 C -0.39844 -0.13218 -0.42118 -0.13194 -0.44392 -0.13125 C -0.44496 -0.1287 -0.44566 -0.12593 -0.44687 -0.12338 C -0.44774 -0.12176 -0.44948 -0.12106 -0.45 -0.11921 C -0.45226 -0.11018 -0.45139 -0.10324 -0.45451 -0.09491 " pathEditMode="relative" ptsTypes="ffffffffffffff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0.00364 -0.01388 -0.00053 -0.0412 -0.00452 -0.05648 C -0.00747 -0.09745 -0.00487 -0.14236 -0.01511 -0.18171 C -0.01563 -0.18634 -0.0158 -0.1912 -0.01667 -0.19583 C -0.01737 -0.1993 -0.01928 -0.20231 -0.01962 -0.20601 C -0.02379 -0.24166 -0.01667 -0.225 -0.02414 -0.24027 C -0.02535 -0.24699 -0.0257 -0.25416 -0.02726 -0.26064 C -0.02778 -0.26296 -0.02934 -0.26458 -0.03021 -0.26666 C -0.0323 -0.27245 -0.03386 -0.27939 -0.03629 -0.28472 C -0.04428 -0.30208 -0.03421 -0.27338 -0.04237 -0.2949 C -0.04862 -0.31157 -0.03855 -0.28981 -0.04688 -0.30694 C -0.05 -0.32361 -0.04566 -0.3081 -0.05296 -0.31921 C -0.06077 -0.33101 -0.06389 -0.35231 -0.0757 -0.35763 C -0.0816 -0.36967 -0.0915 -0.37523 -0.10139 -0.37986 C -0.1257 -0.37916 -0.15 -0.37963 -0.17414 -0.37777 C -0.17743 -0.37754 -0.18056 -0.37592 -0.18334 -0.37361 C -0.19358 -0.36458 -0.20174 -0.35509 -0.21059 -0.34351 C -0.2132 -0.34004 -0.21667 -0.33125 -0.21667 -0.33101 C -0.21875 -0.32199 -0.22309 -0.31435 -0.2257 -0.30509 C -0.2283 -0.2956 -0.229 -0.28703 -0.23334 -0.2787 C -0.2349 -0.27199 -0.23473 -0.27476 -0.23473 -0.2706 " pathEditMode="relative" rAng="0" ptsTypes="ffffffffffffffffffff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0156 -0.01759 -0.00451 -0.03449 -0.01059 -0.05046 C -0.01232 -0.06042 -0.01441 -0.07153 -0.01962 -0.07894 C -0.0217 -0.08681 -0.02552 -0.0919 -0.02864 -0.09908 C -0.03385 -0.11111 -0.03455 -0.11875 -0.0408 -0.13125 C -0.04167 -0.1331 -0.04132 -0.13565 -0.04236 -0.1375 C -0.04635 -0.14445 -0.05538 -0.15718 -0.06059 -0.16366 C -0.06458 -0.17408 -0.06684 -0.18195 -0.07257 -0.19005 C -0.07535 -0.20093 -0.08281 -0.20347 -0.08785 -0.21227 C -0.1 -0.2331 -0.1118 -0.26551 -0.13177 -0.27477 C -0.13524 -0.27963 -0.13923 -0.2838 -0.14236 -0.28889 C -0.14375 -0.29121 -0.14601 -0.29769 -0.14844 -0.29908 C -0.15069 -0.30046 -0.15347 -0.30046 -0.1559 -0.30116 C -0.16371 -0.30787 -0.16979 -0.31505 -0.17864 -0.31921 C -0.18229 -0.32408 -0.18715 -0.32639 -0.1908 -0.33125 C -0.19635 -0.33866 -0.2026 -0.34584 -0.20903 -0.35162 C -0.21719 -0.36759 -0.22482 -0.38125 -0.23923 -0.38796 C -0.2434 -0.39306 -0.24757 -0.3956 -0.25295 -0.39792 C -0.2592 -0.40648 -0.26771 -0.41088 -0.27569 -0.41621 C -0.2809 -0.41968 -0.28559 -0.42477 -0.2908 -0.42824 C -0.2967 -0.43218 -0.30417 -0.4338 -0.31059 -0.43634 C -0.32969 -0.45394 -0.35937 -0.45556 -0.38177 -0.45857 C -0.45 -0.45787 -0.52535 -0.49329 -0.58628 -0.45255 C -0.59271 -0.44815 -0.59878 -0.44491 -0.6059 -0.44236 C -0.61215 -0.43449 -0.62187 -0.42986 -0.63021 -0.42639 C -0.63472 -0.42222 -0.63923 -0.42014 -0.64392 -0.41621 C -0.64774 -0.40857 -0.65399 -0.40509 -0.66059 -0.40209 C -0.67222 -0.38565 -0.68628 -0.37338 -0.69687 -0.35556 C -0.70573 -0.34074 -0.71476 -0.30996 -0.71962 -0.29097 C -0.72066 -0.28218 -0.72257 -0.26459 -0.72257 -0.26459 " pathEditMode="relative" ptsTypes="fffffffffffffffffffffffffffff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Игра  «Мишка и зайка идут в гости»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«Мишка и зайка идут в гости»</dc:title>
  <dc:creator>User</dc:creator>
  <cp:lastModifiedBy>Пользователь Windows</cp:lastModifiedBy>
  <cp:revision>29</cp:revision>
  <dcterms:created xsi:type="dcterms:W3CDTF">2021-03-20T12:39:33Z</dcterms:created>
  <dcterms:modified xsi:type="dcterms:W3CDTF">2021-04-01T15:20:53Z</dcterms:modified>
</cp:coreProperties>
</file>