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59" r:id="rId5"/>
    <p:sldId id="264" r:id="rId6"/>
    <p:sldId id="265" r:id="rId7"/>
    <p:sldId id="266" r:id="rId8"/>
    <p:sldId id="267" r:id="rId9"/>
    <p:sldId id="25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33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A5C0C-7D31-4107-BD16-D0EE13256DF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968D5-E8BF-43A2-80C5-055F2220B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0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по теме: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«Дикие животные»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2-3 года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Умница, давай поиграем ещё!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 Gothic" pitchFamily="34" charset="0"/>
              </a:rPr>
              <a:t>Автор игры:</a:t>
            </a:r>
          </a:p>
          <a:p>
            <a:pPr algn="ctr"/>
            <a:r>
              <a:rPr lang="ru-RU" sz="2800" dirty="0" smtClean="0">
                <a:latin typeface="Century Gothic" pitchFamily="34" charset="0"/>
              </a:rPr>
              <a:t>Коновалова Елена Владимировна, учитель-логопед  МБДОУ г. Иркутска детского сада № 94</a:t>
            </a:r>
            <a:endParaRPr lang="ru-RU" sz="2800" b="1" dirty="0" smtClean="0">
              <a:latin typeface="Century Gothic" pitchFamily="34" charset="0"/>
            </a:endParaRPr>
          </a:p>
          <a:p>
            <a:pPr algn="ctr"/>
            <a:endParaRPr lang="ru-RU" sz="2800" b="1" dirty="0" smtClean="0">
              <a:latin typeface="Century Gothic" pitchFamily="34" charset="0"/>
            </a:endParaRPr>
          </a:p>
          <a:p>
            <a:pPr algn="ctr"/>
            <a:r>
              <a:rPr lang="ru-RU" sz="2800" b="1" dirty="0" smtClean="0">
                <a:latin typeface="Century Gothic" pitchFamily="34" charset="0"/>
              </a:rPr>
              <a:t>Используемая литература:</a:t>
            </a:r>
          </a:p>
          <a:p>
            <a:pPr algn="ctr"/>
            <a:r>
              <a:rPr lang="ru-RU" sz="2800" dirty="0" smtClean="0">
                <a:latin typeface="Century Gothic" pitchFamily="34" charset="0"/>
              </a:rPr>
              <a:t>Борисенко М.Г., Н.А.Лукина «Животные наших лесов, грамматика в играх и картинках от 2 до 7 лет»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rgbClr val="00B0F0"/>
                </a:solidFill>
              </a:rPr>
              <a:t>Разноцветный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сундучок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endParaRPr lang="ru-RU" sz="3600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110000"/>
              </a:lnSpc>
              <a:buNone/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marL="180000" indent="0" algn="just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Чему учится ребенок:</a:t>
            </a:r>
            <a:endParaRPr lang="ru-RU" sz="2400" b="1" dirty="0" smtClean="0">
              <a:latin typeface="Century Gothic" pitchFamily="34" charset="0"/>
            </a:endParaRPr>
          </a:p>
          <a:p>
            <a:pPr marL="180000" indent="0" algn="just">
              <a:lnSpc>
                <a:spcPct val="110000"/>
              </a:lnSpc>
              <a:buFont typeface="+mj-lt"/>
              <a:buAutoNum type="arabicPeriod"/>
            </a:pPr>
            <a:r>
              <a:rPr lang="ru-RU" sz="1800" dirty="0" smtClean="0"/>
              <a:t>Узнавать и называть диких животных.</a:t>
            </a:r>
            <a:endParaRPr lang="ru-RU" sz="1800" dirty="0" smtClean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84984"/>
            <a:ext cx="8280920" cy="204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"/>
              </a:lnSpc>
            </a:pPr>
            <a:r>
              <a:rPr lang="ru-RU" b="1" dirty="0" smtClean="0">
                <a:solidFill>
                  <a:srgbClr val="003300"/>
                </a:solidFill>
              </a:rPr>
              <a:t>Правила игры: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Предложите ребенку достать из сундучка картинки и назвать диких животных (может быть: полное название, отдельный слог или звукоподражание).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Вопросы взрослого выделены – черным цветом, предполагаемые ответы ребенка –синим.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Возможны ответы  ребенка целым предложением: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Это мишка.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Задания и вопросы меняются по клику мышки.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Рисунок 7" descr="Животные-тайги-Описание-и-особенности-животных-тайги-3"/>
          <p:cNvPicPr>
            <a:picLocks noChangeAspect="1" noChangeArrowheads="1"/>
          </p:cNvPicPr>
          <p:nvPr/>
        </p:nvPicPr>
        <p:blipFill>
          <a:blip r:embed="rId2" cstate="print"/>
          <a:srcRect r="28168" b="8244"/>
          <a:stretch>
            <a:fillRect/>
          </a:stretch>
        </p:blipFill>
        <p:spPr bwMode="auto">
          <a:xfrm>
            <a:off x="3131840" y="4149080"/>
            <a:ext cx="2880320" cy="2160240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910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11268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8" descr="Сундук рисунок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3816424" cy="3078582"/>
          </a:xfrm>
          <a:prstGeom prst="rect">
            <a:avLst/>
          </a:prstGeom>
          <a:noFill/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259632" y="332656"/>
            <a:ext cx="7128792" cy="864096"/>
          </a:xfrm>
          <a:prstGeom prst="wedgeRoundRectCallout">
            <a:avLst>
              <a:gd name="adj1" fmla="val -30720"/>
              <a:gd name="adj2" fmla="val 76014"/>
              <a:gd name="adj3" fmla="val 16667"/>
            </a:avLst>
          </a:prstGeom>
          <a:solidFill>
            <a:srgbClr val="66FF66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Я картинки положила в разноцветный сундучок. 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1259632" y="332656"/>
            <a:ext cx="7128792" cy="864096"/>
          </a:xfrm>
          <a:prstGeom prst="wedgeRoundRectCallout">
            <a:avLst>
              <a:gd name="adj1" fmla="val -30720"/>
              <a:gd name="adj2" fmla="val 76014"/>
              <a:gd name="adj3" fmla="val 16667"/>
            </a:avLst>
          </a:prstGeom>
          <a:solidFill>
            <a:srgbClr val="66FF66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Ну-ка,  </a:t>
            </a:r>
            <a:r>
              <a:rPr lang="ru-RU" sz="2400" i="1" dirty="0" smtClean="0">
                <a:solidFill>
                  <a:schemeClr val="tx1"/>
                </a:solidFill>
              </a:rPr>
              <a:t>(…имя ребенка)</a:t>
            </a:r>
            <a:r>
              <a:rPr lang="ru-RU" sz="2400" b="1" dirty="0" smtClean="0">
                <a:solidFill>
                  <a:schemeClr val="tx1"/>
                </a:solidFill>
              </a:rPr>
              <a:t>, загляни-ка, вынь картинку, назови.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18448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</a:t>
            </a:r>
            <a:r>
              <a:rPr lang="ru-RU" sz="3200" dirty="0" smtClean="0"/>
              <a:t> это?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23488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Мишка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(ми, рычание) 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292494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Правильно, мишка.</a:t>
            </a:r>
          </a:p>
          <a:p>
            <a:r>
              <a:rPr lang="ru-RU" sz="2800" dirty="0" smtClean="0"/>
              <a:t>Давай еще раз скажем 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Мишка.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9 L 0 -0.57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accel="50000" decel="5000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20" grpId="0"/>
      <p:bldP spid="20" grpId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рещиваются ли заяц и кролик"/>
          <p:cNvPicPr/>
          <p:nvPr/>
        </p:nvPicPr>
        <p:blipFill>
          <a:blip r:embed="rId2" cstate="print"/>
          <a:srcRect l="26364" t="12925" r="4773" b="2721"/>
          <a:stretch>
            <a:fillRect/>
          </a:stretch>
        </p:blipFill>
        <p:spPr bwMode="auto">
          <a:xfrm>
            <a:off x="3128963" y="3933056"/>
            <a:ext cx="2886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Сундук рисунок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816424" cy="30785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Кто это?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412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Зайка (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зака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, прыг-прыг)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Правильно, зайка.</a:t>
            </a:r>
          </a:p>
          <a:p>
            <a:r>
              <a:rPr lang="ru-RU" sz="2800" dirty="0" smtClean="0"/>
              <a:t>Давай еще раз скажем 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Зайка.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22754 L 0.16545 -0.5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лка"/>
          <p:cNvPicPr/>
          <p:nvPr/>
        </p:nvPicPr>
        <p:blipFill>
          <a:blip r:embed="rId2" cstate="print"/>
          <a:srcRect l="8301" t="-441" r="5308"/>
          <a:stretch>
            <a:fillRect/>
          </a:stretch>
        </p:blipFill>
        <p:spPr bwMode="auto">
          <a:xfrm>
            <a:off x="3203848" y="4149080"/>
            <a:ext cx="266087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Сундук рисунок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816424" cy="30785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Кто это?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4182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Белка (бека, прыг-прыг)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Правильно, белка.</a:t>
            </a:r>
          </a:p>
          <a:p>
            <a:r>
              <a:rPr lang="ru-RU" sz="2800" dirty="0" smtClean="0"/>
              <a:t>Давай еще раз скажем 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Белка.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8 -0.1287 L 0.29358 -0.4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Обыкновенный ёж — Википедия"/>
          <p:cNvPicPr/>
          <p:nvPr/>
        </p:nvPicPr>
        <p:blipFill>
          <a:blip r:embed="rId2" cstate="print"/>
          <a:srcRect l="14590" t="8994" r="15119" b="14347"/>
          <a:stretch>
            <a:fillRect/>
          </a:stretch>
        </p:blipFill>
        <p:spPr bwMode="auto">
          <a:xfrm>
            <a:off x="3250659" y="4149080"/>
            <a:ext cx="26426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Сундук рисунок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816424" cy="30785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Кто это?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Ёжик (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ф-ф-ф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Правильно, ёжик.</a:t>
            </a:r>
          </a:p>
          <a:p>
            <a:r>
              <a:rPr lang="ru-RU" sz="2800" dirty="0" smtClean="0"/>
              <a:t>Давай еще раз скажем 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Ёжик.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30712 -0.46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2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Животные-тайги-Описание-названия-и-особенности-животных-тайги-15"/>
          <p:cNvPicPr/>
          <p:nvPr/>
        </p:nvPicPr>
        <p:blipFill>
          <a:blip r:embed="rId2" cstate="print"/>
          <a:srcRect l="8000" r="20667" b="1772"/>
          <a:stretch>
            <a:fillRect/>
          </a:stretch>
        </p:blipFill>
        <p:spPr bwMode="auto">
          <a:xfrm>
            <a:off x="3203848" y="4005064"/>
            <a:ext cx="2698750" cy="21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Сундук рисунок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816424" cy="30785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Кто это?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235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Волк (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р-р-р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Правильно, волк.</a:t>
            </a:r>
          </a:p>
          <a:p>
            <a:r>
              <a:rPr lang="ru-RU" sz="2800" dirty="0" smtClean="0"/>
              <a:t>Давай еще раз скажем 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Волк.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7361 L -0.00573 -0.5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Животные-тайги-Описание-названия-и-особенности-животных-тайги-23"/>
          <p:cNvPicPr/>
          <p:nvPr/>
        </p:nvPicPr>
        <p:blipFill>
          <a:blip r:embed="rId2" cstate="print"/>
          <a:srcRect t="13178" r="34892" b="5685"/>
          <a:stretch>
            <a:fillRect/>
          </a:stretch>
        </p:blipFill>
        <p:spPr bwMode="auto">
          <a:xfrm>
            <a:off x="3275856" y="4005064"/>
            <a:ext cx="268280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Сундук рисунок (7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73016"/>
            <a:ext cx="3816424" cy="30785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62880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 это кто?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2095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Лиса (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иса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Правильно, лиса.</a:t>
            </a:r>
          </a:p>
          <a:p>
            <a:r>
              <a:rPr lang="ru-RU" sz="2800" dirty="0" smtClean="0"/>
              <a:t>Давай еще раз скажем :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- Лиса.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0295 -0.5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 Давай еще разок назовем всех животных </a:t>
            </a:r>
            <a:r>
              <a:rPr lang="ru-RU" sz="2400" i="1" dirty="0" smtClean="0"/>
              <a:t>(формируем обобщающее понятие)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Рисунок 5" descr="Животные-тайги-Описание-и-особенности-животных-тайги-3"/>
          <p:cNvPicPr/>
          <p:nvPr/>
        </p:nvPicPr>
        <p:blipFill>
          <a:blip r:embed="rId2" cstate="print"/>
          <a:srcRect r="28167" b="8245"/>
          <a:stretch>
            <a:fillRect/>
          </a:stretch>
        </p:blipFill>
        <p:spPr bwMode="auto">
          <a:xfrm>
            <a:off x="6156176" y="4149080"/>
            <a:ext cx="26984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Животные-тайги-Описание-названия-и-особенности-животных-тайги-23"/>
          <p:cNvPicPr/>
          <p:nvPr/>
        </p:nvPicPr>
        <p:blipFill>
          <a:blip r:embed="rId3" cstate="print"/>
          <a:srcRect t="13178" r="34892" b="5685"/>
          <a:stretch>
            <a:fillRect/>
          </a:stretch>
        </p:blipFill>
        <p:spPr bwMode="auto">
          <a:xfrm>
            <a:off x="251520" y="1412776"/>
            <a:ext cx="268280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лка"/>
          <p:cNvPicPr/>
          <p:nvPr/>
        </p:nvPicPr>
        <p:blipFill>
          <a:blip r:embed="rId4" cstate="print"/>
          <a:srcRect l="8301" t="-441" r="5308"/>
          <a:stretch>
            <a:fillRect/>
          </a:stretch>
        </p:blipFill>
        <p:spPr bwMode="auto">
          <a:xfrm>
            <a:off x="251520" y="4149080"/>
            <a:ext cx="266087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Животные-тайги-Описание-названия-и-особенности-животных-тайги-15"/>
          <p:cNvPicPr/>
          <p:nvPr/>
        </p:nvPicPr>
        <p:blipFill>
          <a:blip r:embed="rId5" cstate="print"/>
          <a:srcRect l="8000" r="20667" b="1772"/>
          <a:stretch>
            <a:fillRect/>
          </a:stretch>
        </p:blipFill>
        <p:spPr bwMode="auto">
          <a:xfrm>
            <a:off x="3203848" y="4149080"/>
            <a:ext cx="2698750" cy="216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крещиваются ли заяц и кролик"/>
          <p:cNvPicPr/>
          <p:nvPr/>
        </p:nvPicPr>
        <p:blipFill>
          <a:blip r:embed="rId6" cstate="print"/>
          <a:srcRect l="26364" t="12925" r="4773" b="2721"/>
          <a:stretch>
            <a:fillRect/>
          </a:stretch>
        </p:blipFill>
        <p:spPr bwMode="auto">
          <a:xfrm>
            <a:off x="6012160" y="1412776"/>
            <a:ext cx="28860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быкновенный ёж — Википедия"/>
          <p:cNvPicPr/>
          <p:nvPr/>
        </p:nvPicPr>
        <p:blipFill>
          <a:blip r:embed="rId7" cstate="print"/>
          <a:srcRect l="14590" t="8994" r="15119" b="14347"/>
          <a:stretch>
            <a:fillRect/>
          </a:stretch>
        </p:blipFill>
        <p:spPr bwMode="auto">
          <a:xfrm>
            <a:off x="3203848" y="1412776"/>
            <a:ext cx="26426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1640" y="357301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лиса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3573016"/>
            <a:ext cx="70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ёжик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3573016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зайчик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6309320"/>
            <a:ext cx="76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белка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6309320"/>
            <a:ext cx="653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волк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6309320"/>
            <a:ext cx="107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медведь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288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 по теме: «Дикие животные» 2-3 года</vt:lpstr>
      <vt:lpstr>Игра «Разноцветный сундучок»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Давай еще разок назовем всех животных (формируем обобщающее понятие) </vt:lpstr>
      <vt:lpstr>Умница, давай поиграем ещё!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Usser</cp:lastModifiedBy>
  <cp:revision>43</cp:revision>
  <dcterms:created xsi:type="dcterms:W3CDTF">2022-04-03T05:56:56Z</dcterms:created>
  <dcterms:modified xsi:type="dcterms:W3CDTF">2022-11-03T03:12:07Z</dcterms:modified>
</cp:coreProperties>
</file>