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BA505-2CF9-47B0-B5A8-3AE50A75A84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CA8F7-3B23-4C12-996F-EDB1BFCD8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A8F7-3B23-4C12-996F-EDB1BFCD82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1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0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0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9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8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8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29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2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3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50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7A60077-769A-4701-98B0-48B2266721D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9C1BD7D-8E8A-4A9E-A386-B95AC8E35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rgbClr val="A6B72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entury" panose="02040604050505020304" pitchFamily="18" charset="0"/>
              </a:rPr>
              <a:t>«Четвертый лишний»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entury" panose="02040604050505020304" pitchFamily="18" charset="0"/>
              </a:rPr>
              <a:t>Речевая игра для детей 6-7 лет</a:t>
            </a:r>
            <a:endParaRPr lang="ru-RU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702" y="-142504"/>
            <a:ext cx="9875520" cy="13563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Цель игры: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351" y="798613"/>
            <a:ext cx="9872871" cy="58159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Научить ребенка употреблять прилагательные сравнительной степени;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Расширять  словарный запас;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Уточнять знания о  животных;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Способствовать развитию зрительного внимания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Правила игры: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Для того, чтобы начать игру, нажмите курсором 4 раза и перед вами в нижней части экрана появятся картинки с изображением животных; 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Нажмите курсором еще три раза и в верхней части экрана появятся загадки. Загадайте ребёнку загадку и попросите его найти отгадку с помощью картинки (для этого нажмите курсором на предмет-отгадку, правильный ответ начнет вращаться);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Далее на следующем слайде нажмите курсором четыре раза и на экране появятся картинки  животных. Кликнете курсором один раз появится облачко с вопросом. Ответь на вопрос и нажми на правильный ответ-картинку, она начнёт вращаться. Нажми курсором ещё раз и  появится облачко с другим вопросом. Такие действия повторить ещё два раза. Аналогичные действия  повторить на других слайдах.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Для закрепления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правильного произнесения прилагательных в сравнительной степени ребёнок должен чётко ответить на вопросы предпоследнего слайда, для этого нужно кликать  курсором по экрану и будет появляться </a:t>
            </a:r>
            <a:r>
              <a:rPr lang="ru-RU" sz="190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задаваемый вопрос.</a:t>
            </a:r>
            <a:endParaRPr lang="ru-RU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ВАЖНО, ЧТОБЫ РЕБЁНОК ОТВЕЧАЛ ПОЛНЫМ ПРЕДЛОЖЕНИЕМ, ИСПОЛЬЗУЯ ПРИЛАГАТЕЛЬНОЕ В СРАВНИТЕЛЬНОЙ СТЕПЕНИ!</a:t>
            </a:r>
          </a:p>
        </p:txBody>
      </p:sp>
    </p:spTree>
    <p:extLst>
      <p:ext uri="{BB962C8B-B14F-4D97-AF65-F5344CB8AC3E}">
        <p14:creationId xmlns:p14="http://schemas.microsoft.com/office/powerpoint/2010/main" val="7722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17" b="92651" l="6439" r="100000"/>
                    </a14:imgEffect>
                  </a14:imgLayer>
                </a14:imgProps>
              </a:ext>
            </a:extLst>
          </a:blip>
          <a:srcRect l="7227" t="15754" b="8101"/>
          <a:stretch/>
        </p:blipFill>
        <p:spPr>
          <a:xfrm>
            <a:off x="9272566" y="4325512"/>
            <a:ext cx="2743502" cy="2171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" b="99536" l="852" r="98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66" y="4325512"/>
            <a:ext cx="2561372" cy="2216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58" r="97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061" y="4303205"/>
            <a:ext cx="2356230" cy="2270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53" b="77462" l="17547" r="88927"/>
                    </a14:imgEffect>
                  </a14:imgLayer>
                </a14:imgProps>
              </a:ext>
            </a:extLst>
          </a:blip>
          <a:srcRect l="17858" t="9692" r="10566" b="23196"/>
          <a:stretch/>
        </p:blipFill>
        <p:spPr>
          <a:xfrm>
            <a:off x="215049" y="4303205"/>
            <a:ext cx="2728737" cy="22165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32626" y="207818"/>
            <a:ext cx="8888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Century" panose="02040604050505020304" pitchFamily="18" charset="0"/>
                <a:ea typeface="+mj-ea"/>
                <a:cs typeface="+mj-cs"/>
              </a:rPr>
              <a:t> Отгадай </a:t>
            </a:r>
            <a:r>
              <a:rPr lang="ru-RU" sz="2800" b="1" dirty="0">
                <a:solidFill>
                  <a:srgbClr val="000000"/>
                </a:solidFill>
                <a:latin typeface="Century" panose="02040604050505020304" pitchFamily="18" charset="0"/>
                <a:ea typeface="+mj-ea"/>
                <a:cs typeface="+mj-cs"/>
              </a:rPr>
              <a:t>загадки</a:t>
            </a:r>
            <a:br>
              <a:rPr lang="ru-RU" sz="2800" b="1" dirty="0">
                <a:solidFill>
                  <a:srgbClr val="000000"/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76566" y="309605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Century" panose="02040604050505020304" pitchFamily="18" charset="0"/>
                <a:ea typeface="+mj-ea"/>
                <a:cs typeface="+mj-cs"/>
              </a:rPr>
              <a:t/>
            </a:r>
            <a:br>
              <a:rPr lang="ru-RU" sz="2400" i="1" dirty="0">
                <a:solidFill>
                  <a:srgbClr val="000000"/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731" y="1948198"/>
            <a:ext cx="3093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" panose="02040604050505020304" pitchFamily="18" charset="0"/>
              </a:rPr>
              <a:t>Белый на белом</a:t>
            </a:r>
            <a:br>
              <a:rPr lang="ru-RU" sz="2000" dirty="0" smtClean="0">
                <a:latin typeface="Century" panose="02040604050505020304" pitchFamily="18" charset="0"/>
              </a:rPr>
            </a:br>
            <a:r>
              <a:rPr lang="ru-RU" sz="2000" dirty="0" smtClean="0">
                <a:latin typeface="Century" panose="02040604050505020304" pitchFamily="18" charset="0"/>
              </a:rPr>
              <a:t>Написал, где бегал.</a:t>
            </a:r>
            <a:br>
              <a:rPr lang="ru-RU" sz="2000" dirty="0" smtClean="0">
                <a:latin typeface="Century" panose="02040604050505020304" pitchFamily="18" charset="0"/>
              </a:rPr>
            </a:br>
            <a:r>
              <a:rPr lang="ru-RU" sz="2000" dirty="0" smtClean="0">
                <a:latin typeface="Century" panose="02040604050505020304" pitchFamily="18" charset="0"/>
              </a:rPr>
              <a:t>Рыжая прочтёт – белого найдет.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929757" y="1958583"/>
            <a:ext cx="3169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" panose="02040604050505020304" pitchFamily="18" charset="0"/>
              </a:rPr>
              <a:t>Сер, да не волк,</a:t>
            </a:r>
            <a:br>
              <a:rPr lang="ru-RU" sz="2000" dirty="0" smtClean="0">
                <a:latin typeface="Century" panose="02040604050505020304" pitchFamily="18" charset="0"/>
              </a:rPr>
            </a:br>
            <a:r>
              <a:rPr lang="ru-RU" sz="2000" dirty="0" smtClean="0">
                <a:latin typeface="Century" panose="02040604050505020304" pitchFamily="18" charset="0"/>
              </a:rPr>
              <a:t>длинноух да не заяц.</a:t>
            </a:r>
            <a:br>
              <a:rPr lang="ru-RU" sz="2000" dirty="0" smtClean="0">
                <a:latin typeface="Century" panose="02040604050505020304" pitchFamily="18" charset="0"/>
              </a:rPr>
            </a:br>
            <a:r>
              <a:rPr lang="ru-RU" sz="2000" dirty="0" smtClean="0">
                <a:latin typeface="Century" panose="02040604050505020304" pitchFamily="18" charset="0"/>
              </a:rPr>
              <a:t>С копытами, да не лошадь.</a:t>
            </a:r>
            <a:br>
              <a:rPr lang="ru-RU" sz="2000" dirty="0" smtClean="0">
                <a:latin typeface="Century" panose="02040604050505020304" pitchFamily="18" charset="0"/>
              </a:rPr>
            </a:b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1214" y="1948198"/>
            <a:ext cx="256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" panose="02040604050505020304" pitchFamily="18" charset="0"/>
              </a:rPr>
              <a:t>Зимой спит, летом ульи ворошит</a:t>
            </a:r>
            <a:r>
              <a:rPr lang="ru-RU" sz="2000" i="1" dirty="0" smtClean="0">
                <a:latin typeface="Century" panose="02040604050505020304" pitchFamily="18" charset="0"/>
              </a:rPr>
              <a:t>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20353" y="691592"/>
            <a:ext cx="7513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" panose="02040604050505020304" pitchFamily="18" charset="0"/>
              </a:rPr>
              <a:t>Как назвать предметы-отгадки одним словом?</a:t>
            </a:r>
            <a:endParaRPr lang="ru-RU" sz="2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324" y="264681"/>
            <a:ext cx="4046518" cy="586298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Century" panose="020406040505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7" y="3774279"/>
            <a:ext cx="2933012" cy="21557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9182" y="2608071"/>
            <a:ext cx="2731245" cy="2072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7337" y="1111403"/>
            <a:ext cx="2359356" cy="2322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537" y="277567"/>
            <a:ext cx="2700762" cy="2243522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3611506" y="4474314"/>
            <a:ext cx="2741523" cy="1793174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" panose="02040604050505020304" pitchFamily="18" charset="0"/>
              </a:rPr>
              <a:t>Кто хитрее – лиса или заяц?</a:t>
            </a:r>
            <a:br>
              <a:rPr lang="ru-RU" dirty="0">
                <a:solidFill>
                  <a:schemeClr val="tx1"/>
                </a:solidFill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5740283" y="567127"/>
            <a:ext cx="2621403" cy="2040945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entury" panose="02040604050505020304" pitchFamily="18" charset="0"/>
              </a:rPr>
              <a:t>Скажи </a:t>
            </a:r>
            <a:r>
              <a:rPr lang="ru-RU" dirty="0">
                <a:solidFill>
                  <a:schemeClr val="tx1"/>
                </a:solidFill>
                <a:latin typeface="Century" panose="02040604050505020304" pitchFamily="18" charset="0"/>
              </a:rPr>
              <a:t>кто страшнее – медведь или лиса? </a:t>
            </a:r>
            <a:br>
              <a:rPr lang="ru-RU" dirty="0">
                <a:solidFill>
                  <a:schemeClr val="tx1"/>
                </a:solidFill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267647" y="1036827"/>
            <a:ext cx="2685708" cy="1816345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Покажи лишнюю картинку. Объясни почему?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8743940" y="4292711"/>
            <a:ext cx="2677033" cy="1852551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Кто красивее – старый медведь или молодой?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1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61" y="407026"/>
            <a:ext cx="2207811" cy="1761506"/>
          </a:xfrm>
          <a:blipFill>
            <a:blip r:embed="rId3"/>
            <a:tile tx="0" ty="0" sx="100000" sy="100000" flip="none" algn="tl"/>
          </a:blip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4" b="100000" l="0" r="99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7" y="4383925"/>
            <a:ext cx="2733910" cy="2009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" b="100000" l="951" r="98777"/>
                    </a14:imgEffect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84" y="1967236"/>
            <a:ext cx="2109527" cy="23216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62" b="86308" l="8615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9" t="13268" r="2123" b="14555"/>
          <a:stretch/>
        </p:blipFill>
        <p:spPr>
          <a:xfrm flipH="1">
            <a:off x="1215252" y="4580741"/>
            <a:ext cx="2493621" cy="2009424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778669" y="2420825"/>
            <a:ext cx="2930204" cy="18957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" panose="02040604050505020304" pitchFamily="18" charset="0"/>
              </a:rPr>
              <a:t>Покажи лишний предмет. Объясни почему? </a:t>
            </a:r>
            <a:endParaRPr lang="ru-RU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4492280" y="4420798"/>
            <a:ext cx="2779260" cy="193567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" panose="02040604050505020304" pitchFamily="18" charset="0"/>
              </a:rPr>
              <a:t>Кто быстрее – лиса или ёж?</a:t>
            </a:r>
            <a:endParaRPr lang="ru-RU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9124439" y="851064"/>
            <a:ext cx="2853245" cy="18050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" panose="02040604050505020304" pitchFamily="18" charset="0"/>
              </a:rPr>
              <a:t>Кто крупнее – волк или лиса?</a:t>
            </a:r>
            <a:endParaRPr lang="ru-RU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966358" y="407026"/>
            <a:ext cx="2889545" cy="1660804"/>
          </a:xfrm>
          <a:prstGeom prst="cloud">
            <a:avLst/>
          </a:prstGeom>
          <a:solidFill>
            <a:schemeClr val="bg1"/>
          </a:solidFill>
          <a:ln>
            <a:solidFill>
              <a:srgbClr val="A6B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" panose="02040604050505020304" pitchFamily="18" charset="0"/>
              </a:rPr>
              <a:t>Кто добрее – ёж или волк?</a:t>
            </a:r>
            <a:endParaRPr lang="ru-RU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77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10" y="161604"/>
            <a:ext cx="9875520" cy="1356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" b="100000" l="521" r="987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6" y="3619994"/>
            <a:ext cx="2393922" cy="25927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00" b="91000" l="23906" r="7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98" t="11015" r="28916" b="9027"/>
          <a:stretch/>
        </p:blipFill>
        <p:spPr>
          <a:xfrm>
            <a:off x="3872020" y="1092529"/>
            <a:ext cx="1980957" cy="2078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50" b="92500" l="517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3" t="7969" r="8550" b="8668"/>
          <a:stretch/>
        </p:blipFill>
        <p:spPr>
          <a:xfrm>
            <a:off x="7116902" y="3114126"/>
            <a:ext cx="2054432" cy="2149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17" b="93594" l="3385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3" t="7379" r="5338" b="5825"/>
          <a:stretch/>
        </p:blipFill>
        <p:spPr>
          <a:xfrm>
            <a:off x="9403421" y="415141"/>
            <a:ext cx="2553195" cy="1769424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412721" y="1092529"/>
            <a:ext cx="2722365" cy="1779615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" panose="02040604050505020304" pitchFamily="18" charset="0"/>
              </a:rPr>
              <a:t>Покажи лишнюю картинку. Объясни  почему?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318042" y="4184367"/>
            <a:ext cx="2814737" cy="18898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" panose="02040604050505020304" pitchFamily="18" charset="0"/>
              </a:rPr>
              <a:t>Кто опаснее – волчонок или лосёнок?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Облако 13"/>
          <p:cNvSpPr/>
          <p:nvPr/>
        </p:nvSpPr>
        <p:spPr>
          <a:xfrm>
            <a:off x="6334985" y="1299853"/>
            <a:ext cx="2836349" cy="16975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" panose="02040604050505020304" pitchFamily="18" charset="0"/>
              </a:rPr>
              <a:t>Кто трусливее – зайчонок или волчонок?</a:t>
            </a:r>
            <a:endParaRPr lang="ru-RU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9266909" y="4706881"/>
            <a:ext cx="2689707" cy="179081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" panose="02040604050505020304" pitchFamily="18" charset="0"/>
              </a:rPr>
              <a:t>Кто младше – лосёнок или медведь?</a:t>
            </a:r>
            <a:endParaRPr lang="ru-RU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88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288967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" panose="02040604050505020304" pitchFamily="18" charset="0"/>
              </a:rPr>
              <a:t>Повторим? </a:t>
            </a:r>
            <a:br>
              <a:rPr lang="ru-RU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Ответь на вопрос полным предложением</a:t>
            </a:r>
            <a:endParaRPr lang="ru-RU" sz="4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771" y="1764079"/>
            <a:ext cx="10505232" cy="4933603"/>
          </a:xfrm>
        </p:spPr>
        <p:txBody>
          <a:bodyPr>
            <a:noAutofit/>
          </a:bodyPr>
          <a:lstStyle/>
          <a:p>
            <a:pPr>
              <a:buClrTx/>
              <a:buSzPct val="93000"/>
            </a:pPr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  <a:t>К</a:t>
            </a:r>
            <a:r>
              <a:rPr lang="ru-RU" sz="2800" dirty="0" smtClean="0">
                <a:solidFill>
                  <a:schemeClr val="tx1"/>
                </a:solidFill>
                <a:latin typeface="Century" panose="02040604050505020304" pitchFamily="18" charset="0"/>
              </a:rPr>
              <a:t>то </a:t>
            </a:r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  <a:t>страшнее – медведь или лиса? </a:t>
            </a:r>
            <a:endParaRPr lang="ru-RU" sz="28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>
              <a:buClrTx/>
            </a:pPr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  <a:t>Кто красивее – старый медведь или молодой?</a:t>
            </a:r>
          </a:p>
          <a:p>
            <a:pPr>
              <a:buClrTx/>
            </a:pPr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  <a:t>Кто хитрее – лиса или заяц</a:t>
            </a:r>
            <a:r>
              <a:rPr lang="ru-RU" sz="2800" dirty="0" smtClean="0">
                <a:solidFill>
                  <a:schemeClr val="tx1"/>
                </a:solidFill>
                <a:latin typeface="Century" panose="02040604050505020304" pitchFamily="18" charset="0"/>
              </a:rPr>
              <a:t>?</a:t>
            </a:r>
          </a:p>
          <a:p>
            <a:pPr>
              <a:buClrTx/>
            </a:pPr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  <a:t>Кто крупнее – волк или лиса?</a:t>
            </a:r>
          </a:p>
          <a:p>
            <a:pPr>
              <a:buClrTx/>
            </a:pPr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  <a:t>Кто быстрее – лиса или ёж?</a:t>
            </a:r>
          </a:p>
          <a:p>
            <a:pPr>
              <a:buClrTx/>
            </a:pPr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  <a:t>Кто трусливее – зайчонок или волчонок?</a:t>
            </a:r>
          </a:p>
          <a:p>
            <a:pPr>
              <a:buClrTx/>
            </a:pPr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  <a:t>Кто опаснее – волчонок или лосёнок? </a:t>
            </a:r>
          </a:p>
          <a:p>
            <a:pPr>
              <a:buClrTx/>
            </a:pPr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  <a:t>Кто младше – лосёнок или медведь</a:t>
            </a:r>
            <a:r>
              <a:rPr lang="ru-RU" sz="2800" dirty="0" smtClean="0">
                <a:solidFill>
                  <a:schemeClr val="tx1"/>
                </a:solidFill>
                <a:latin typeface="Century" panose="02040604050505020304" pitchFamily="18" charset="0"/>
              </a:rPr>
              <a:t>?</a:t>
            </a:r>
          </a:p>
          <a:p>
            <a:pPr>
              <a:buClrTx/>
            </a:pPr>
            <a:r>
              <a:rPr lang="ru-RU" sz="28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Кто добрее – ёж или волк?</a:t>
            </a:r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</a:br>
            <a:endParaRPr lang="ru-RU" sz="28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9" y="609600"/>
            <a:ext cx="10877797" cy="13563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Century" panose="02040604050505020304" pitchFamily="18" charset="0"/>
              </a:rPr>
              <a:t>Составитель игры: Терентьева Жанна Сергеевна учитель-логопед МБДОУ д/с №94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0" y="1965960"/>
            <a:ext cx="9892145" cy="4130040"/>
          </a:xfrm>
        </p:spPr>
        <p:txBody>
          <a:bodyPr/>
          <a:lstStyle/>
          <a:p>
            <a:pPr marL="0" lvl="0" indent="0">
              <a:spcBef>
                <a:spcPts val="100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Century" panose="02040604050505020304" pitchFamily="18" charset="0"/>
              </a:rPr>
              <a:t>Используемая литература: </a:t>
            </a:r>
          </a:p>
          <a:p>
            <a:pPr marL="457200" indent="-457200">
              <a:spcBef>
                <a:spcPts val="1000"/>
              </a:spcBef>
              <a:buClrTx/>
              <a:buSzTx/>
            </a:pPr>
            <a:r>
              <a:rPr lang="ru-RU" sz="2800" dirty="0" err="1">
                <a:solidFill>
                  <a:prstClr val="black"/>
                </a:solidFill>
                <a:latin typeface="Century" panose="02040604050505020304" pitchFamily="18" charset="0"/>
              </a:rPr>
              <a:t>М.Г.Борисенко</a:t>
            </a:r>
            <a:r>
              <a:rPr lang="ru-RU" sz="2800" dirty="0">
                <a:solidFill>
                  <a:prstClr val="black"/>
                </a:solidFill>
                <a:latin typeface="Century" panose="02040604050505020304" pitchFamily="18" charset="0"/>
              </a:rPr>
              <a:t>, </a:t>
            </a:r>
            <a:r>
              <a:rPr lang="ru-RU" sz="2800" dirty="0" err="1" smtClean="0">
                <a:solidFill>
                  <a:prstClr val="black"/>
                </a:solidFill>
                <a:latin typeface="Century" panose="02040604050505020304" pitchFamily="18" charset="0"/>
              </a:rPr>
              <a:t>Н.А.Лукина</a:t>
            </a:r>
            <a:r>
              <a:rPr lang="ru-RU" sz="2800" dirty="0" smtClean="0">
                <a:solidFill>
                  <a:prstClr val="black"/>
                </a:solidFill>
                <a:latin typeface="Century" panose="02040604050505020304" pitchFamily="18" charset="0"/>
              </a:rPr>
              <a:t>. </a:t>
            </a:r>
            <a:r>
              <a:rPr lang="ru-RU" sz="2800" dirty="0">
                <a:solidFill>
                  <a:prstClr val="black"/>
                </a:solidFill>
                <a:latin typeface="Century" panose="02040604050505020304" pitchFamily="18" charset="0"/>
              </a:rPr>
              <a:t>Грамматика в играх и картинках. Животные наших лесов.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6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820</TotalTime>
  <Words>410</Words>
  <Application>Microsoft Office PowerPoint</Application>
  <PresentationFormat>Широкоэкранный</PresentationFormat>
  <Paragraphs>47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Century</vt:lpstr>
      <vt:lpstr>Century Gothic</vt:lpstr>
      <vt:lpstr>Corbel</vt:lpstr>
      <vt:lpstr>Базис</vt:lpstr>
      <vt:lpstr>«Четвертый лишний»</vt:lpstr>
      <vt:lpstr>Цель игры:</vt:lpstr>
      <vt:lpstr>Презентация PowerPoint</vt:lpstr>
      <vt:lpstr>    </vt:lpstr>
      <vt:lpstr>Презентация PowerPoint</vt:lpstr>
      <vt:lpstr>Презентация PowerPoint</vt:lpstr>
      <vt:lpstr>Повторим?  Ответь на вопрос полным предложением</vt:lpstr>
      <vt:lpstr>Составитель игры: Терентьева Жанна Сергеевна учитель-логопед МБДОУ д/с №94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Четвертый лишний</dc:title>
  <dc:creator>ЖАННА</dc:creator>
  <cp:lastModifiedBy>ЖАННА</cp:lastModifiedBy>
  <cp:revision>92</cp:revision>
  <dcterms:created xsi:type="dcterms:W3CDTF">2021-03-24T11:58:40Z</dcterms:created>
  <dcterms:modified xsi:type="dcterms:W3CDTF">2021-04-04T23:19:06Z</dcterms:modified>
</cp:coreProperties>
</file>