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76" r:id="rId6"/>
    <p:sldId id="275" r:id="rId7"/>
    <p:sldId id="259" r:id="rId8"/>
    <p:sldId id="260" r:id="rId9"/>
    <p:sldId id="261" r:id="rId10"/>
    <p:sldId id="263" r:id="rId11"/>
    <p:sldId id="262" r:id="rId12"/>
    <p:sldId id="264" r:id="rId13"/>
    <p:sldId id="265" r:id="rId14"/>
    <p:sldId id="266" r:id="rId15"/>
    <p:sldId id="270" r:id="rId16"/>
    <p:sldId id="267" r:id="rId17"/>
    <p:sldId id="268" r:id="rId18"/>
    <p:sldId id="269" r:id="rId19"/>
    <p:sldId id="271" r:id="rId20"/>
    <p:sldId id="273" r:id="rId21"/>
    <p:sldId id="278" r:id="rId22"/>
    <p:sldId id="272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Формирование представлений о безопасности жизнедеятельности у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детей старшего 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дошкольного возраста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5440306"/>
            <a:ext cx="5896744" cy="1349061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Гейгер Н.А.</a:t>
            </a:r>
          </a:p>
          <a:p>
            <a:pPr algn="r"/>
            <a:r>
              <a:rPr lang="ru-RU" sz="2400" dirty="0" smtClean="0"/>
              <a:t>Мельникова И.А.</a:t>
            </a:r>
            <a:endParaRPr lang="ru-RU" sz="2400" dirty="0"/>
          </a:p>
        </p:txBody>
      </p:sp>
      <p:pic>
        <p:nvPicPr>
          <p:cNvPr id="1026" name="Picture 2" descr="D:\сохранение\мои документы\ДОКУМЕНТЫ 94 новые\ЗАСТАВКИ, КАРТИНКИ\e91d177edfa7b2de42823bbafe39bd50--cute-little-girls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4" b="99485" l="0" r="99592">
                        <a14:foregroundMark x1="70652" y1="58591" x2="70652" y2="58591"/>
                        <a14:foregroundMark x1="68207" y1="81443" x2="68207" y2="81443"/>
                        <a14:foregroundMark x1="72826" y1="81443" x2="72826" y2="81443"/>
                        <a14:foregroundMark x1="74049" y1="87285" x2="74049" y2="87285"/>
                        <a14:foregroundMark x1="68614" y1="87285" x2="68614" y2="87285"/>
                        <a14:foregroundMark x1="68207" y1="86254" x2="68207" y2="86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39736"/>
            <a:ext cx="2592288" cy="204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260648"/>
            <a:ext cx="5220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«Жизнь – это то, что люди больше всего стараются сохранить и меньше всего берегут».</a:t>
            </a:r>
          </a:p>
          <a:p>
            <a:pPr algn="r"/>
            <a:r>
              <a:rPr lang="ru-RU" dirty="0"/>
              <a:t>Ж. Де Лабрюйер</a:t>
            </a:r>
          </a:p>
        </p:txBody>
      </p:sp>
      <p:sp>
        <p:nvSpPr>
          <p:cNvPr id="5" name="AutoShape 2" descr="https://catherineasquithgallery.com/uploads/posts/2021-02/1613627949_8-p-fon-dlya-prezentatsii-zhizn-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catherineasquithgallery.com/uploads/posts/2021-02/1613627949_8-p-fon-dlya-prezentatsii-zhizn-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catherineasquithgallery.com/uploads/posts/2021-02/1613627949_8-p-fon-dlya-prezentatsii-zhizn-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охранение\мои документы\ДОКУМЕНТЫ 94 новые\ЗАСТАВКИ, КАРТИНКИ\e91d177edfa7b2de42823bbafe39bd50--cute-little-girls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4" b="99485" l="0" r="99592">
                        <a14:foregroundMark x1="70652" y1="58591" x2="70652" y2="58591"/>
                        <a14:foregroundMark x1="68207" y1="81443" x2="68207" y2="81443"/>
                        <a14:foregroundMark x1="72826" y1="81443" x2="72826" y2="81443"/>
                        <a14:foregroundMark x1="74049" y1="87285" x2="74049" y2="87285"/>
                        <a14:foregroundMark x1="68614" y1="87285" x2="68614" y2="87285"/>
                        <a14:foregroundMark x1="68207" y1="86254" x2="68207" y2="86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40" y="4983932"/>
            <a:ext cx="2353128" cy="186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07504" y="116632"/>
            <a:ext cx="89644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Развивающая предметно-пространственная среда: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815" y="805396"/>
            <a:ext cx="6646433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«</a:t>
            </a:r>
            <a:r>
              <a:rPr lang="ru-RU" sz="2400" b="1" dirty="0">
                <a:solidFill>
                  <a:srgbClr val="FF0000"/>
                </a:solidFill>
              </a:rPr>
              <a:t>Центр безопасности</a:t>
            </a:r>
            <a:r>
              <a:rPr lang="ru-RU" sz="2400" dirty="0" smtClean="0">
                <a:solidFill>
                  <a:srgbClr val="FF0000"/>
                </a:solidFill>
              </a:rPr>
              <a:t>»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</a:rPr>
              <a:t>атрибуты для сюжетно-ролевых игр</a:t>
            </a:r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/>
          </a:p>
          <a:p>
            <a:pPr marL="342900" indent="-342900">
              <a:buFont typeface="Wingdings" pitchFamily="2" charset="2"/>
              <a:buChar char="Ø"/>
            </a:pPr>
            <a:endParaRPr lang="ru-RU" sz="2000" dirty="0" smtClean="0"/>
          </a:p>
          <a:p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</p:txBody>
      </p:sp>
      <p:pic>
        <p:nvPicPr>
          <p:cNvPr id="3074" name="Picture 2" descr="D:\сохранение\мои документы\ДОКУМЕНТЫ 94 новые\выступления на МО\11-12-2021_10-20-53\IMG-1f3d8b70724dad7b586674e8959fd3f7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0848"/>
            <a:ext cx="5904656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14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охранение\мои документы\ДОКУМЕНТЫ 94 новые\ЗАСТАВКИ, КАРТИНКИ\e91d177edfa7b2de42823bbafe39bd50--cute-little-girls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4" b="99485" l="0" r="99592">
                        <a14:foregroundMark x1="70652" y1="58591" x2="70652" y2="58591"/>
                        <a14:foregroundMark x1="68207" y1="81443" x2="68207" y2="81443"/>
                        <a14:foregroundMark x1="72826" y1="81443" x2="72826" y2="81443"/>
                        <a14:foregroundMark x1="74049" y1="87285" x2="74049" y2="87285"/>
                        <a14:foregroundMark x1="68614" y1="87285" x2="68614" y2="87285"/>
                        <a14:foregroundMark x1="68207" y1="86254" x2="68207" y2="86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39736"/>
            <a:ext cx="2592288" cy="204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07504" y="116632"/>
            <a:ext cx="89644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Развивающая предметно-пространственная среда: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764704"/>
            <a:ext cx="7848872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«</a:t>
            </a:r>
            <a:r>
              <a:rPr lang="ru-RU" sz="2400" b="1" dirty="0">
                <a:solidFill>
                  <a:srgbClr val="FF0000"/>
                </a:solidFill>
              </a:rPr>
              <a:t>Центр безопасности</a:t>
            </a:r>
            <a:r>
              <a:rPr lang="ru-RU" sz="2400" dirty="0" smtClean="0">
                <a:solidFill>
                  <a:srgbClr val="FF0000"/>
                </a:solidFill>
              </a:rPr>
              <a:t>»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solidFill>
                  <a:srgbClr val="FF0000"/>
                </a:solidFill>
              </a:rPr>
              <a:t>настольно-печатные и дидактические </a:t>
            </a:r>
            <a:r>
              <a:rPr lang="ru-RU" sz="2400" dirty="0" smtClean="0">
                <a:solidFill>
                  <a:srgbClr val="FF0000"/>
                </a:solidFill>
              </a:rPr>
              <a:t>игры</a:t>
            </a:r>
            <a:endParaRPr lang="ru-RU" sz="2000" dirty="0"/>
          </a:p>
          <a:p>
            <a:pPr marL="342900" indent="-342900">
              <a:buFont typeface="Wingdings" pitchFamily="2" charset="2"/>
              <a:buChar char="Ø"/>
            </a:pPr>
            <a:endParaRPr lang="ru-RU" sz="2000" dirty="0" smtClean="0"/>
          </a:p>
          <a:p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</p:txBody>
      </p:sp>
      <p:pic>
        <p:nvPicPr>
          <p:cNvPr id="3075" name="Picture 3" descr="D:\сохранение\мои документы\ДОКУМЕНТЫ 94 новые\выступления на МО\11-12-2021_10-20-53\IMG-a52cad147c769fe4d7b1345ac7f11548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17487"/>
            <a:ext cx="4216472" cy="316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сохранение\мои документы\ДОКУМЕНТЫ 94 новые\выступления на МО\11-12-2021_10-20-53\IMG-468d32f752ac6d5e3c0f0c44d2371613-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690" y="3095624"/>
            <a:ext cx="4282333" cy="32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85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охранение\мои документы\ДОКУМЕНТЫ 94 новые\ЗАСТАВКИ, КАРТИНКИ\e91d177edfa7b2de42823bbafe39bd50--cute-little-girls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4" b="99485" l="0" r="99592">
                        <a14:foregroundMark x1="70652" y1="58591" x2="70652" y2="58591"/>
                        <a14:foregroundMark x1="68207" y1="81443" x2="68207" y2="81443"/>
                        <a14:foregroundMark x1="72826" y1="81443" x2="72826" y2="81443"/>
                        <a14:foregroundMark x1="74049" y1="87285" x2="74049" y2="87285"/>
                        <a14:foregroundMark x1="68614" y1="87285" x2="68614" y2="87285"/>
                        <a14:foregroundMark x1="68207" y1="86254" x2="68207" y2="86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39736"/>
            <a:ext cx="2592288" cy="204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07504" y="116632"/>
            <a:ext cx="89644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Развивающая предметно-пространственная среда: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764704"/>
            <a:ext cx="7848872" cy="36625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«</a:t>
            </a:r>
            <a:r>
              <a:rPr lang="ru-RU" sz="2400" b="1" dirty="0">
                <a:solidFill>
                  <a:srgbClr val="FF0000"/>
                </a:solidFill>
              </a:rPr>
              <a:t>Центр безопасности</a:t>
            </a:r>
            <a:r>
              <a:rPr lang="ru-RU" sz="2400" dirty="0" smtClean="0">
                <a:solidFill>
                  <a:srgbClr val="FF0000"/>
                </a:solidFill>
              </a:rPr>
              <a:t>»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</a:rPr>
              <a:t>информационно-наглядный </a:t>
            </a:r>
            <a:r>
              <a:rPr lang="ru-RU" sz="2400" dirty="0">
                <a:solidFill>
                  <a:srgbClr val="FF0000"/>
                </a:solidFill>
              </a:rPr>
              <a:t>и наглядно-дидактический материал:</a:t>
            </a:r>
            <a:r>
              <a:rPr lang="ru-RU" sz="2000" dirty="0"/>
              <a:t>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«</a:t>
            </a:r>
            <a:r>
              <a:rPr lang="ru-RU" sz="2000" dirty="0"/>
              <a:t>Дорожные знаки</a:t>
            </a:r>
            <a:r>
              <a:rPr lang="ru-RU" sz="2000" dirty="0" smtClean="0"/>
              <a:t>»;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«</a:t>
            </a:r>
            <a:r>
              <a:rPr lang="ru-RU" sz="2000" dirty="0"/>
              <a:t>О правилах пожарной безопасности</a:t>
            </a:r>
            <a:r>
              <a:rPr lang="ru-RU" sz="2000" dirty="0" smtClean="0"/>
              <a:t>»;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«</a:t>
            </a:r>
            <a:r>
              <a:rPr lang="ru-RU" sz="2000" dirty="0"/>
              <a:t>Чтобы не попасть в беду</a:t>
            </a:r>
            <a:r>
              <a:rPr lang="ru-RU" sz="2000" dirty="0" smtClean="0"/>
              <a:t>»;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«</a:t>
            </a:r>
            <a:r>
              <a:rPr lang="ru-RU" sz="2000" dirty="0"/>
              <a:t>Основы безопасности в детском саду</a:t>
            </a:r>
            <a:r>
              <a:rPr lang="ru-RU" sz="2000" dirty="0" smtClean="0"/>
              <a:t>»;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«</a:t>
            </a:r>
            <a:r>
              <a:rPr lang="ru-RU" sz="2000" dirty="0"/>
              <a:t>Картотека игр по ПДД»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000" dirty="0" smtClean="0"/>
          </a:p>
          <a:p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</p:txBody>
      </p:sp>
      <p:pic>
        <p:nvPicPr>
          <p:cNvPr id="5122" name="Picture 2" descr="D:\сохранение\мои документы\ДОКУМЕНТЫ 94 новые\выступления на МО\11-12-2021_10-20-53\IMG-b83b2758bc49444d46fa142c305addb1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748" y="387065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сохранение\мои документы\ДОКУМЕНТЫ 94 новые\выступления на МО\11-12-2021_10-20-53\IMG-447588fbec7abc32d66566e2ee97b04b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79" b="95000" l="6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4580">
            <a:off x="5278858" y="1772816"/>
            <a:ext cx="3823286" cy="286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охранение\мои документы\ДОКУМЕНТЫ 94 новые\ЗАСТАВКИ, КАРТИНКИ\e91d177edfa7b2de42823bbafe39bd50--cute-little-girls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4" b="99485" l="0" r="99592">
                        <a14:foregroundMark x1="70652" y1="58591" x2="70652" y2="58591"/>
                        <a14:foregroundMark x1="68207" y1="81443" x2="68207" y2="81443"/>
                        <a14:foregroundMark x1="72826" y1="81443" x2="72826" y2="81443"/>
                        <a14:foregroundMark x1="74049" y1="87285" x2="74049" y2="87285"/>
                        <a14:foregroundMark x1="68614" y1="87285" x2="68614" y2="87285"/>
                        <a14:foregroundMark x1="68207" y1="86254" x2="68207" y2="86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39736"/>
            <a:ext cx="2592288" cy="204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07504" y="116632"/>
            <a:ext cx="89644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Развивающая предметно-пространственная среда: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764704"/>
            <a:ext cx="7848872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«</a:t>
            </a:r>
            <a:r>
              <a:rPr lang="ru-RU" sz="2400" b="1" dirty="0">
                <a:solidFill>
                  <a:srgbClr val="FF0000"/>
                </a:solidFill>
              </a:rPr>
              <a:t>Центр безопасности</a:t>
            </a:r>
            <a:r>
              <a:rPr lang="ru-RU" sz="2400" dirty="0" smtClean="0">
                <a:solidFill>
                  <a:srgbClr val="FF0000"/>
                </a:solidFill>
              </a:rPr>
              <a:t>»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методическая </a:t>
            </a:r>
            <a:r>
              <a:rPr lang="ru-RU" sz="2400" dirty="0"/>
              <a:t>и </a:t>
            </a:r>
            <a:r>
              <a:rPr lang="ru-RU" sz="2400" dirty="0" smtClean="0"/>
              <a:t>художественная литература по теме, </a:t>
            </a:r>
            <a:r>
              <a:rPr lang="ru-RU" sz="2400" dirty="0" err="1" smtClean="0"/>
              <a:t>ра</a:t>
            </a:r>
            <a:r>
              <a:rPr lang="ru-RU" sz="2400" dirty="0" smtClean="0"/>
              <a:t> </a:t>
            </a:r>
            <a:r>
              <a:rPr lang="ru-RU" sz="2400" dirty="0"/>
              <a:t>памятки, буклеты для родителей и </a:t>
            </a:r>
            <a:r>
              <a:rPr lang="ru-RU" sz="2400" dirty="0" smtClean="0"/>
              <a:t>детей</a:t>
            </a:r>
            <a:endParaRPr lang="ru-RU" sz="2000" dirty="0" smtClean="0"/>
          </a:p>
          <a:p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</p:txBody>
      </p:sp>
      <p:pic>
        <p:nvPicPr>
          <p:cNvPr id="6146" name="Picture 2" descr="D:\сохранение\мои документы\ДОКУМЕНТЫ 94 новые\выступления на МО\11-12-2021_10-20-53\IMG-44ceebfd5620c06e655ee950a3044e62-V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33" b="100000" l="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6444208" cy="483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1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охранение\мои документы\ДОКУМЕНТЫ 94 новые\ЗАСТАВКИ, КАРТИНКИ\e91d177edfa7b2de42823bbafe39bd50--cute-little-girls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4" b="99485" l="0" r="99592">
                        <a14:foregroundMark x1="70652" y1="58591" x2="70652" y2="58591"/>
                        <a14:foregroundMark x1="68207" y1="81443" x2="68207" y2="81443"/>
                        <a14:foregroundMark x1="72826" y1="81443" x2="72826" y2="81443"/>
                        <a14:foregroundMark x1="74049" y1="87285" x2="74049" y2="87285"/>
                        <a14:foregroundMark x1="68614" y1="87285" x2="68614" y2="87285"/>
                        <a14:foregroundMark x1="68207" y1="86254" x2="68207" y2="86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39736"/>
            <a:ext cx="2592288" cy="204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07504" y="116632"/>
            <a:ext cx="89644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Организованная образовательная деятельность: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764704"/>
            <a:ext cx="8496944" cy="32932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Познавательное развитие: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«</a:t>
            </a:r>
            <a:r>
              <a:rPr lang="ru-RU" dirty="0"/>
              <a:t>Огонь-наш друг, огонь-наш враг</a:t>
            </a:r>
            <a:r>
              <a:rPr lang="ru-RU" dirty="0" smtClean="0"/>
              <a:t>»;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 «Правила дорожного движения»;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«Чтобы избежать неприятности</a:t>
            </a:r>
            <a:r>
              <a:rPr lang="ru-RU" dirty="0" smtClean="0"/>
              <a:t>»;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«Моя безопасность – в моих руках</a:t>
            </a:r>
            <a:r>
              <a:rPr lang="ru-RU" dirty="0" smtClean="0"/>
              <a:t>»;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«Один дома</a:t>
            </a:r>
            <a:r>
              <a:rPr lang="ru-RU" dirty="0" smtClean="0"/>
              <a:t>»;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«</a:t>
            </a:r>
            <a:r>
              <a:rPr lang="ru-RU" dirty="0"/>
              <a:t>Важная профессия - пожарный</a:t>
            </a:r>
            <a:r>
              <a:rPr lang="ru-RU" dirty="0" smtClean="0"/>
              <a:t>»;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«</a:t>
            </a:r>
            <a:r>
              <a:rPr lang="ru-RU" dirty="0"/>
              <a:t>Поведение ребенка на детской площадке</a:t>
            </a:r>
            <a:r>
              <a:rPr lang="ru-RU" dirty="0" smtClean="0"/>
              <a:t>»;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«Правила электробезопасности»</a:t>
            </a:r>
            <a:endParaRPr lang="ru-RU" dirty="0" smtClean="0"/>
          </a:p>
          <a:p>
            <a:r>
              <a:rPr lang="ru-RU" sz="2000" dirty="0" smtClean="0">
                <a:solidFill>
                  <a:srgbClr val="FF0000"/>
                </a:solidFill>
              </a:rPr>
              <a:t>Физкультурно-оздоровительная </a:t>
            </a:r>
            <a:r>
              <a:rPr lang="ru-RU" sz="2000" dirty="0">
                <a:solidFill>
                  <a:srgbClr val="FF0000"/>
                </a:solidFill>
              </a:rPr>
              <a:t>работа</a:t>
            </a: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7170" name="Picture 2" descr="D:\сохранение\мои документы\ДОКУМЕНТЫ 94 новые\выступления на МО\11-12-2021_10-20-53\IMG-1b88a62294b065e9c0d8af5698d1324b-V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1"/>
          <a:stretch/>
        </p:blipFill>
        <p:spPr bwMode="auto">
          <a:xfrm>
            <a:off x="4589748" y="3212976"/>
            <a:ext cx="4463863" cy="353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сохранение\мои документы\ДОКУМЕНТЫ 94 новые\выступления на МО\11-12-2021_10-20-53\IMG-d14f367d1a66e81c3be6d425eac40faa-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052" y="737710"/>
            <a:ext cx="3119869" cy="233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19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охранение\мои документы\ДОКУМЕНТЫ 94 новые\ЗАСТАВКИ, КАРТИНКИ\e91d177edfa7b2de42823bbafe39bd50--cute-little-girls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4" b="99485" l="0" r="99592">
                        <a14:foregroundMark x1="70652" y1="58591" x2="70652" y2="58591"/>
                        <a14:foregroundMark x1="68207" y1="81443" x2="68207" y2="81443"/>
                        <a14:foregroundMark x1="72826" y1="81443" x2="72826" y2="81443"/>
                        <a14:foregroundMark x1="74049" y1="87285" x2="74049" y2="87285"/>
                        <a14:foregroundMark x1="68614" y1="87285" x2="68614" y2="87285"/>
                        <a14:foregroundMark x1="68207" y1="86254" x2="68207" y2="86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39736"/>
            <a:ext cx="2592288" cy="204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07504" y="116632"/>
            <a:ext cx="89644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48680"/>
            <a:ext cx="8640960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Продуктивная деятельность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«</a:t>
            </a:r>
            <a:r>
              <a:rPr lang="ru-RU" sz="2000" dirty="0"/>
              <a:t>Пожарный</a:t>
            </a:r>
            <a:r>
              <a:rPr lang="ru-RU" sz="2000" dirty="0" smtClean="0"/>
              <a:t>»;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«</a:t>
            </a:r>
            <a:r>
              <a:rPr lang="ru-RU" sz="2000" dirty="0"/>
              <a:t>Пожарная машина</a:t>
            </a:r>
            <a:r>
              <a:rPr lang="ru-RU" sz="2000" dirty="0" smtClean="0"/>
              <a:t>»;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«</a:t>
            </a:r>
            <a:r>
              <a:rPr lang="ru-RU" sz="2000" dirty="0"/>
              <a:t>Съедобные и не съедобные грибы</a:t>
            </a:r>
            <a:r>
              <a:rPr lang="ru-RU" sz="2000" dirty="0" smtClean="0"/>
              <a:t>»;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 «Пожарный </a:t>
            </a:r>
            <a:r>
              <a:rPr lang="ru-RU" sz="2000" dirty="0"/>
              <a:t>щит</a:t>
            </a:r>
            <a:r>
              <a:rPr lang="ru-RU" sz="2000" dirty="0" smtClean="0"/>
              <a:t>»;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«Огонь-друг</a:t>
            </a:r>
            <a:r>
              <a:rPr lang="ru-RU" sz="2000" dirty="0"/>
              <a:t>, огонь-враг»</a:t>
            </a:r>
            <a:endParaRPr lang="ru-RU" sz="2000" dirty="0" smtClean="0"/>
          </a:p>
          <a:p>
            <a:endParaRPr lang="ru-RU" sz="2000" dirty="0" smtClean="0"/>
          </a:p>
        </p:txBody>
      </p:sp>
      <p:pic>
        <p:nvPicPr>
          <p:cNvPr id="11266" name="Picture 2" descr="D:\сохранение\мои документы\ДОКУМЕНТЫ 94 новые\выступления на МО\11-12-2021_10-20-53\IMG-de0e12aeecfcc5059d56a365725c27c0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01569"/>
            <a:ext cx="3498846" cy="26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сохранение\мои документы\ДОКУМЕНТЫ 94 новые\выступления на МО\11-12-2021_10-20-53\IMG-c6712245486e20f23febd6a78f346581-V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3"/>
          <a:stretch/>
        </p:blipFill>
        <p:spPr bwMode="auto">
          <a:xfrm>
            <a:off x="2699791" y="3142422"/>
            <a:ext cx="5265857" cy="356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72730" y="81489"/>
            <a:ext cx="89644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Организованная образовательная деятельность: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208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охранение\мои документы\ДОКУМЕНТЫ 94 новые\ЗАСТАВКИ, КАРТИНКИ\e91d177edfa7b2de42823bbafe39bd50--cute-little-girls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4" b="99485" l="0" r="99592">
                        <a14:foregroundMark x1="70652" y1="58591" x2="70652" y2="58591"/>
                        <a14:foregroundMark x1="68207" y1="81443" x2="68207" y2="81443"/>
                        <a14:foregroundMark x1="72826" y1="81443" x2="72826" y2="81443"/>
                        <a14:foregroundMark x1="74049" y1="87285" x2="74049" y2="87285"/>
                        <a14:foregroundMark x1="68614" y1="87285" x2="68614" y2="87285"/>
                        <a14:foregroundMark x1="68207" y1="86254" x2="68207" y2="86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39736"/>
            <a:ext cx="2592288" cy="204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07504" y="116632"/>
            <a:ext cx="89644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Словесные методы: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543" y="871353"/>
            <a:ext cx="7848872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dirty="0"/>
              <a:t>Чтение художественной литературы, беседы, загадывание загадок.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Беседы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«Если </a:t>
            </a:r>
            <a:r>
              <a:rPr lang="ru-RU" sz="2000" dirty="0"/>
              <a:t>потерялся</a:t>
            </a:r>
            <a:r>
              <a:rPr lang="ru-RU" sz="2000" dirty="0" smtClean="0"/>
              <a:t>»;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/>
              <a:t>«Грибы и ягоды-съедобные и нет</a:t>
            </a:r>
            <a:r>
              <a:rPr lang="ru-RU" sz="2000" dirty="0" smtClean="0"/>
              <a:t>»;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/>
              <a:t>«Правила поведения при общении с животными</a:t>
            </a:r>
            <a:r>
              <a:rPr lang="ru-RU" sz="2000" dirty="0" smtClean="0"/>
              <a:t>»;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/>
              <a:t>«Не играй с огнем</a:t>
            </a:r>
            <a:r>
              <a:rPr lang="ru-RU" sz="2000" dirty="0" smtClean="0"/>
              <a:t>»;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/>
              <a:t>«Поведение ребенка на детской площадке</a:t>
            </a:r>
            <a:r>
              <a:rPr lang="ru-RU" sz="2000" dirty="0" smtClean="0"/>
              <a:t>»;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/>
              <a:t>«Правила поведения в группе</a:t>
            </a:r>
            <a:r>
              <a:rPr lang="ru-RU" sz="2000" dirty="0" smtClean="0"/>
              <a:t>»;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/>
              <a:t>«Нельзя трогать незнакомые предметы» </a:t>
            </a:r>
          </a:p>
        </p:txBody>
      </p:sp>
      <p:pic>
        <p:nvPicPr>
          <p:cNvPr id="8195" name="Picture 3" descr="D:\сохранение\мои документы\ДОКУМЕНТЫ 94 новые\выступления на МО\11-12-2021_10-20-53\IMG-bccf808556a9f2ac2651dc74f7a6d187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462" y="2492896"/>
            <a:ext cx="3281525" cy="416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охранение\мои документы\ДОКУМЕНТЫ 94 новые\ЗАСТАВКИ, КАРТИНКИ\e91d177edfa7b2de42823bbafe39bd50--cute-little-girls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4" b="99485" l="0" r="99592">
                        <a14:foregroundMark x1="70652" y1="58591" x2="70652" y2="58591"/>
                        <a14:foregroundMark x1="68207" y1="81443" x2="68207" y2="81443"/>
                        <a14:foregroundMark x1="72826" y1="81443" x2="72826" y2="81443"/>
                        <a14:foregroundMark x1="74049" y1="87285" x2="74049" y2="87285"/>
                        <a14:foregroundMark x1="68614" y1="87285" x2="68614" y2="87285"/>
                        <a14:foregroundMark x1="68207" y1="86254" x2="68207" y2="86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39736"/>
            <a:ext cx="2592288" cy="204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386285"/>
            <a:ext cx="7848872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000" dirty="0" smtClean="0"/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Минутки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безопасности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«</a:t>
            </a:r>
            <a:r>
              <a:rPr lang="ru-RU" sz="2000" dirty="0"/>
              <a:t>Как песок может стать опасным</a:t>
            </a:r>
            <a:r>
              <a:rPr lang="ru-RU" sz="2000" dirty="0" smtClean="0"/>
              <a:t>»;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/>
              <a:t>«Правила поведения в группе и на участке</a:t>
            </a:r>
            <a:r>
              <a:rPr lang="ru-RU" sz="2000" dirty="0" smtClean="0"/>
              <a:t>»;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/>
              <a:t>«Где можно и где нельзя играть</a:t>
            </a:r>
            <a:r>
              <a:rPr lang="ru-RU" sz="2000" dirty="0" smtClean="0"/>
              <a:t>»;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/>
              <a:t>«Осторожно, сосульки с крыши</a:t>
            </a:r>
            <a:r>
              <a:rPr lang="ru-RU" sz="2000" dirty="0" smtClean="0"/>
              <a:t>»;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/>
              <a:t>«Сокровища детских карманов» </a:t>
            </a:r>
          </a:p>
        </p:txBody>
      </p:sp>
      <p:pic>
        <p:nvPicPr>
          <p:cNvPr id="9219" name="Picture 3" descr="D:\сохранение\мои документы\ДОКУМЕНТЫ 94 новые\выступления на МО\11-12-2021_10-20-53\IMG-12d0812dfd9469299faa120d0648fbf8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36912"/>
            <a:ext cx="5250160" cy="393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07504" y="116632"/>
            <a:ext cx="89644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Словесные методы: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112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охранение\мои документы\ДОКУМЕНТЫ 94 новые\ЗАСТАВКИ, КАРТИНКИ\e91d177edfa7b2de42823bbafe39bd50--cute-little-girls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4" b="99485" l="0" r="99592">
                        <a14:foregroundMark x1="70652" y1="58591" x2="70652" y2="58591"/>
                        <a14:foregroundMark x1="68207" y1="81443" x2="68207" y2="81443"/>
                        <a14:foregroundMark x1="72826" y1="81443" x2="72826" y2="81443"/>
                        <a14:foregroundMark x1="74049" y1="87285" x2="74049" y2="87285"/>
                        <a14:foregroundMark x1="68614" y1="87285" x2="68614" y2="87285"/>
                        <a14:foregroundMark x1="68207" y1="86254" x2="68207" y2="86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39736"/>
            <a:ext cx="2592288" cy="204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07504" y="116632"/>
            <a:ext cx="89644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Игровые методы: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48680"/>
            <a:ext cx="8640960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/>
              <a:t>Дидактические, подвижные, с/р игры, настольно-печатные игры</a:t>
            </a:r>
            <a:r>
              <a:rPr lang="ru-RU" sz="2000" dirty="0" smtClean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 Игры-драматизации: </a:t>
            </a:r>
            <a:r>
              <a:rPr lang="ru-RU" sz="2000" dirty="0"/>
              <a:t>«Волк и семеро козлят», «</a:t>
            </a:r>
            <a:r>
              <a:rPr lang="ru-RU" sz="2000" dirty="0" err="1"/>
              <a:t>Заюшкина</a:t>
            </a:r>
            <a:r>
              <a:rPr lang="ru-RU" sz="2000" dirty="0"/>
              <a:t> избушка</a:t>
            </a:r>
            <a:r>
              <a:rPr lang="ru-RU" sz="2000" dirty="0" smtClean="0"/>
              <a:t>»;</a:t>
            </a:r>
          </a:p>
          <a:p>
            <a:endParaRPr lang="ru-RU" sz="2000" dirty="0" smtClean="0"/>
          </a:p>
          <a:p>
            <a:endParaRPr lang="ru-RU" sz="2000" dirty="0" smtClean="0"/>
          </a:p>
        </p:txBody>
      </p:sp>
      <p:pic>
        <p:nvPicPr>
          <p:cNvPr id="10242" name="Picture 2" descr="D:\сохранение\мои документы\ДОКУМЕНТЫ 94 новые\выступления на МО\11-12-2021_10-20-53\IMG-8d1055c46d3d6312d7019aadadf660c2-V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90"/>
          <a:stretch/>
        </p:blipFill>
        <p:spPr bwMode="auto">
          <a:xfrm>
            <a:off x="3923928" y="2276872"/>
            <a:ext cx="4392488" cy="421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51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охранение\мои документы\ДОКУМЕНТЫ 94 новые\ЗАСТАВКИ, КАРТИНКИ\e91d177edfa7b2de42823bbafe39bd50--cute-little-girls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4" b="99485" l="0" r="99592">
                        <a14:foregroundMark x1="70652" y1="58591" x2="70652" y2="58591"/>
                        <a14:foregroundMark x1="68207" y1="81443" x2="68207" y2="81443"/>
                        <a14:foregroundMark x1="72826" y1="81443" x2="72826" y2="81443"/>
                        <a14:foregroundMark x1="74049" y1="87285" x2="74049" y2="87285"/>
                        <a14:foregroundMark x1="68614" y1="87285" x2="68614" y2="87285"/>
                        <a14:foregroundMark x1="68207" y1="86254" x2="68207" y2="86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39736"/>
            <a:ext cx="2592288" cy="204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07504" y="116632"/>
            <a:ext cx="89644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Практические методы: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836712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Опыты:</a:t>
            </a:r>
            <a:r>
              <a:rPr lang="ru-RU" dirty="0"/>
              <a:t> «Как передаются микробы», «Как мыло побеждает </a:t>
            </a:r>
            <a:r>
              <a:rPr lang="ru-RU" dirty="0" smtClean="0"/>
              <a:t>микробы», </a:t>
            </a:r>
            <a:r>
              <a:rPr lang="ru-RU" dirty="0"/>
              <a:t>«Сравнение чистоты снега и водопроводной воды» и др.	</a:t>
            </a:r>
          </a:p>
          <a:p>
            <a:r>
              <a:rPr lang="ru-RU" b="1" dirty="0"/>
              <a:t>Моделирование ситуаций.</a:t>
            </a:r>
            <a:endParaRPr lang="ru-RU" dirty="0"/>
          </a:p>
          <a:p>
            <a:r>
              <a:rPr lang="ru-RU" dirty="0" smtClean="0"/>
              <a:t>игровые тренинги: «Что </a:t>
            </a:r>
            <a:r>
              <a:rPr lang="ru-RU" dirty="0"/>
              <a:t>нужно делать при пожаре», «Незнакомец», «Переход улицы по переходу и без него», «Вызови пожарных, скорую, </a:t>
            </a:r>
            <a:r>
              <a:rPr lang="ru-RU" dirty="0" smtClean="0"/>
              <a:t>полицию</a:t>
            </a:r>
            <a:r>
              <a:rPr lang="ru-RU" dirty="0"/>
              <a:t>».</a:t>
            </a:r>
          </a:p>
          <a:p>
            <a:r>
              <a:rPr lang="ru-RU" b="1" dirty="0"/>
              <a:t>Трудовая деятельность</a:t>
            </a:r>
            <a:r>
              <a:rPr lang="ru-RU" dirty="0"/>
              <a:t>. </a:t>
            </a:r>
            <a:r>
              <a:rPr lang="ru-RU" dirty="0" smtClean="0"/>
              <a:t>соблюдать </a:t>
            </a:r>
            <a:r>
              <a:rPr lang="ru-RU" dirty="0"/>
              <a:t>правила безопасности при пользовании предметами и инструментами во время проведения трудовой деятельности</a:t>
            </a:r>
            <a:r>
              <a:rPr lang="ru-RU" dirty="0" smtClean="0"/>
              <a:t>;</a:t>
            </a:r>
            <a:endParaRPr lang="ru-RU" dirty="0"/>
          </a:p>
        </p:txBody>
      </p:sp>
      <p:pic>
        <p:nvPicPr>
          <p:cNvPr id="9" name="Picture 2" descr="D:\сохранение\мои документы\ДОКУМЕНТЫ 94 новые\выступления на МО\11-12-2021_10-20-53\IMG-95f93bb0efbcaeb9d725b0b4e0d1db43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47576"/>
            <a:ext cx="4512425" cy="33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80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охранение\мои документы\ДОКУМЕНТЫ 94 новые\ЗАСТАВКИ, КАРТИНКИ\e91d177edfa7b2de42823bbafe39bd50--cute-little-girls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4" b="99485" l="0" r="99592">
                        <a14:foregroundMark x1="70652" y1="58591" x2="70652" y2="58591"/>
                        <a14:foregroundMark x1="68207" y1="81443" x2="68207" y2="81443"/>
                        <a14:foregroundMark x1="72826" y1="81443" x2="72826" y2="81443"/>
                        <a14:foregroundMark x1="74049" y1="87285" x2="74049" y2="87285"/>
                        <a14:foregroundMark x1="68614" y1="87285" x2="68614" y2="87285"/>
                        <a14:foregroundMark x1="68207" y1="86254" x2="68207" y2="86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39736"/>
            <a:ext cx="2592288" cy="204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76103" y="1844824"/>
            <a:ext cx="8964488" cy="345638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«Безопасность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состояние защищённости жизненно важных интересов личности, общества и государства от внутренних и внешних угроз»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62919" y="97019"/>
            <a:ext cx="393364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Безопасности формула есть:</a:t>
            </a:r>
          </a:p>
          <a:p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Надо видеть, предвидеть, учесть.</a:t>
            </a:r>
          </a:p>
          <a:p>
            <a:r>
              <a:rPr lang="ru-RU" sz="20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 возможно – всё избежать, </a:t>
            </a:r>
          </a:p>
          <a:p>
            <a:r>
              <a:rPr lang="ru-RU" sz="20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где надо – на помощь позвать.</a:t>
            </a:r>
          </a:p>
          <a:p>
            <a:pPr algn="r"/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Т.Г. Хромцов</a:t>
            </a:r>
            <a:endParaRPr lang="ru-RU" sz="20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823" y="4437112"/>
            <a:ext cx="5934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Ст. 1 Закона Российской Федерации от 5 марта 1992 г.</a:t>
            </a:r>
            <a:br>
              <a:rPr lang="ru-RU" dirty="0"/>
            </a:br>
            <a:r>
              <a:rPr lang="ru-RU" dirty="0"/>
              <a:t>№ 2446-1 «О безопасности»</a:t>
            </a:r>
          </a:p>
        </p:txBody>
      </p:sp>
      <p:pic>
        <p:nvPicPr>
          <p:cNvPr id="13314" name="Picture 2" descr="https://inlens24.ru/wp-content/uploads/2020/10/detstvo-bez-opasnosti.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7019"/>
            <a:ext cx="1728192" cy="175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82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охранение\мои документы\ДОКУМЕНТЫ 94 новые\ЗАСТАВКИ, КАРТИНКИ\e91d177edfa7b2de42823bbafe39bd50--cute-little-girls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4" b="99485" l="0" r="99592">
                        <a14:foregroundMark x1="70652" y1="58591" x2="70652" y2="58591"/>
                        <a14:foregroundMark x1="68207" y1="81443" x2="68207" y2="81443"/>
                        <a14:foregroundMark x1="72826" y1="81443" x2="72826" y2="81443"/>
                        <a14:foregroundMark x1="74049" y1="87285" x2="74049" y2="87285"/>
                        <a14:foregroundMark x1="68614" y1="87285" x2="68614" y2="87285"/>
                        <a14:foregroundMark x1="68207" y1="86254" x2="68207" y2="86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39736"/>
            <a:ext cx="2592288" cy="204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07504" y="116632"/>
            <a:ext cx="89644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Наглядные  методы: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83671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Рассматривание </a:t>
            </a:r>
            <a:r>
              <a:rPr lang="ru-RU" dirty="0"/>
              <a:t>иллюстраций, дидактического материала,  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Просмотр </a:t>
            </a:r>
            <a:r>
              <a:rPr lang="ru-RU" dirty="0" err="1"/>
              <a:t>видеопрезентаций</a:t>
            </a:r>
            <a:r>
              <a:rPr lang="ru-RU" dirty="0"/>
              <a:t>, обучающих мультфильмов</a:t>
            </a:r>
          </a:p>
        </p:txBody>
      </p:sp>
      <p:pic>
        <p:nvPicPr>
          <p:cNvPr id="15362" name="Picture 2" descr="D:\сохранение\мои документы\ДОКУМЕНТЫ 94 новые\выступления на МО\11-12-2021_10-20-53\IMG-08b37d0bf0e258ff11a318af19667ecd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733006" cy="497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28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охранение\мои документы\ДОКУМЕНТЫ 94 новые\ЗАСТАВКИ, КАРТИНКИ\e91d177edfa7b2de42823bbafe39bd50--cute-little-girls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4" b="99485" l="0" r="99592">
                        <a14:foregroundMark x1="70652" y1="58591" x2="70652" y2="58591"/>
                        <a14:foregroundMark x1="68207" y1="81443" x2="68207" y2="81443"/>
                        <a14:foregroundMark x1="72826" y1="81443" x2="72826" y2="81443"/>
                        <a14:foregroundMark x1="74049" y1="87285" x2="74049" y2="87285"/>
                        <a14:foregroundMark x1="68614" y1="87285" x2="68614" y2="87285"/>
                        <a14:foregroundMark x1="68207" y1="86254" x2="68207" y2="86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39736"/>
            <a:ext cx="2592288" cy="204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07504" y="116632"/>
            <a:ext cx="89644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с родителями: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836712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родительские собрания;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беседы;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консультации;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информация </a:t>
            </a:r>
            <a:r>
              <a:rPr lang="ru-RU" sz="2400" dirty="0"/>
              <a:t>в «уголках </a:t>
            </a:r>
            <a:r>
              <a:rPr lang="ru-RU" sz="2400" dirty="0" smtClean="0"/>
              <a:t>родителей»;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рекомендации;</a:t>
            </a:r>
            <a:r>
              <a:rPr lang="ru-RU" sz="2400" dirty="0"/>
              <a:t>  </a:t>
            </a:r>
            <a:endParaRPr lang="ru-RU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буклеты;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 стенгазеты</a:t>
            </a:r>
            <a:r>
              <a:rPr lang="ru-RU" sz="2400" dirty="0"/>
              <a:t>.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077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охранение\мои документы\ДОКУМЕНТЫ 94 новые\ЗАСТАВКИ, КАРТИНКИ\e91d177edfa7b2de42823bbafe39bd50--cute-little-girls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4" b="99485" l="0" r="99592">
                        <a14:foregroundMark x1="70652" y1="58591" x2="70652" y2="58591"/>
                        <a14:foregroundMark x1="68207" y1="81443" x2="68207" y2="81443"/>
                        <a14:foregroundMark x1="72826" y1="81443" x2="72826" y2="81443"/>
                        <a14:foregroundMark x1="74049" y1="87285" x2="74049" y2="87285"/>
                        <a14:foregroundMark x1="68614" y1="87285" x2="68614" y2="87285"/>
                        <a14:foregroundMark x1="68207" y1="86254" x2="68207" y2="86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39736"/>
            <a:ext cx="2592288" cy="204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07504" y="1340768"/>
            <a:ext cx="89644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FF0000"/>
                </a:solidFill>
              </a:rPr>
              <a:t>Безопасность ребенка – это основная забота, как родителей, так и воспитателей детского сада. И только планомерная и систематическая деятельность взрослых, реализованная по всем образовательным направлениям и включенная в большинство режимных моментов, может считаться необходимым условием подготовки ребёнка к безопасному существованию в окружающем </a:t>
            </a:r>
            <a:r>
              <a:rPr lang="ru-RU" sz="2000" dirty="0" smtClean="0">
                <a:solidFill>
                  <a:srgbClr val="FF0000"/>
                </a:solidFill>
              </a:rPr>
              <a:t>мире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/>
              <a:t> </a:t>
            </a:r>
          </a:p>
        </p:txBody>
      </p:sp>
      <p:pic>
        <p:nvPicPr>
          <p:cNvPr id="12290" name="Picture 2" descr="D:\сохранение\мои документы\ДОКУМЕНТЫ 94 новые\выступления на МО\11-12-2021_10-20-53\IMG-88e67a46827306c58c2e696aaf6cba7f-V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3"/>
          <a:stretch/>
        </p:blipFill>
        <p:spPr bwMode="auto">
          <a:xfrm>
            <a:off x="3059832" y="2907407"/>
            <a:ext cx="5856651" cy="388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9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охранение\мои документы\ДОКУМЕНТЫ 94 новые\ЗАСТАВКИ, КАРТИНКИ\e91d177edfa7b2de42823bbafe39bd50--cute-little-girls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4" b="99485" l="0" r="99592">
                        <a14:foregroundMark x1="70652" y1="58591" x2="70652" y2="58591"/>
                        <a14:foregroundMark x1="68207" y1="81443" x2="68207" y2="81443"/>
                        <a14:foregroundMark x1="72826" y1="81443" x2="72826" y2="81443"/>
                        <a14:foregroundMark x1="74049" y1="87285" x2="74049" y2="87285"/>
                        <a14:foregroundMark x1="68614" y1="87285" x2="68614" y2="87285"/>
                        <a14:foregroundMark x1="68207" y1="86254" x2="68207" y2="86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39736"/>
            <a:ext cx="2592288" cy="204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2276872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4346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охранение\мои документы\ДОКУМЕНТЫ 94 новые\ЗАСТАВКИ, КАРТИНКИ\e91d177edfa7b2de42823bbafe39bd50--cute-little-girls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4" b="99485" l="0" r="99592">
                        <a14:foregroundMark x1="70652" y1="58591" x2="70652" y2="58591"/>
                        <a14:foregroundMark x1="68207" y1="81443" x2="68207" y2="81443"/>
                        <a14:foregroundMark x1="72826" y1="81443" x2="72826" y2="81443"/>
                        <a14:foregroundMark x1="74049" y1="87285" x2="74049" y2="87285"/>
                        <a14:foregroundMark x1="68614" y1="87285" x2="68614" y2="87285"/>
                        <a14:foregroundMark x1="68207" y1="86254" x2="68207" y2="86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39736"/>
            <a:ext cx="2592288" cy="204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8964488" cy="7200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Основной критерий: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личностно-ориентированный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подход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1556" y="1268760"/>
            <a:ext cx="7848872" cy="34778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dirty="0"/>
              <a:t>В процессе обучения:	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dirty="0"/>
              <a:t>Ребенок должен чувствовать себя комфортно и свободно;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dirty="0"/>
              <a:t>Необходимо создавать ситуации, в которых педагог не является центральной фигурой; ребенок должен осознавать, что изучение в большей степени связано с его личностью и интересами;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dirty="0"/>
              <a:t>Важно учить ребенка работать самостоятельно на уровне его физических, интеллектуальных и эмоциональных возможностей.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dirty="0"/>
              <a:t>Педагогами должны предусматриваться различные формы работы: индивидуальные, групповые, коллективные, в полной мере стимулирующие активность обучаемых, их самостоятельность и творчество.</a:t>
            </a:r>
          </a:p>
        </p:txBody>
      </p:sp>
    </p:spTree>
    <p:extLst>
      <p:ext uri="{BB962C8B-B14F-4D97-AF65-F5344CB8AC3E}">
        <p14:creationId xmlns:p14="http://schemas.microsoft.com/office/powerpoint/2010/main" val="167617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охранение\мои документы\ДОКУМЕНТЫ 94 новые\ЗАСТАВКИ, КАРТИНКИ\e91d177edfa7b2de42823bbafe39bd50--cute-little-girls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4" b="99485" l="0" r="99592">
                        <a14:foregroundMark x1="70652" y1="58591" x2="70652" y2="58591"/>
                        <a14:foregroundMark x1="68207" y1="81443" x2="68207" y2="81443"/>
                        <a14:foregroundMark x1="72826" y1="81443" x2="72826" y2="81443"/>
                        <a14:foregroundMark x1="74049" y1="87285" x2="74049" y2="87285"/>
                        <a14:foregroundMark x1="68614" y1="87285" x2="68614" y2="87285"/>
                        <a14:foregroundMark x1="68207" y1="86254" x2="68207" y2="86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39736"/>
            <a:ext cx="2592288" cy="204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8964488" cy="7200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Принципы, с учетом которых осуществляется формирование первоначальных основ безопасности: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1556" y="1268760"/>
            <a:ext cx="7848872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ru-RU" sz="2000" dirty="0"/>
              <a:t>Возрастная адресованность;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dirty="0"/>
              <a:t>Принцип полноты и системности;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dirty="0"/>
              <a:t>Сезонность и учет условий местности;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dirty="0"/>
              <a:t>Интеграция;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dirty="0"/>
              <a:t>Преемственность взаимодействия с ребенком в условиях ДОУ и семье.</a:t>
            </a:r>
          </a:p>
        </p:txBody>
      </p:sp>
    </p:spTree>
    <p:extLst>
      <p:ext uri="{BB962C8B-B14F-4D97-AF65-F5344CB8AC3E}">
        <p14:creationId xmlns:p14="http://schemas.microsoft.com/office/powerpoint/2010/main" val="15232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охранение\мои документы\ДОКУМЕНТЫ 94 новые\ЗАСТАВКИ, КАРТИНКИ\e91d177edfa7b2de42823bbafe39bd50--cute-little-girls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4" b="99485" l="0" r="99592">
                        <a14:foregroundMark x1="70652" y1="58591" x2="70652" y2="58591"/>
                        <a14:foregroundMark x1="68207" y1="81443" x2="68207" y2="81443"/>
                        <a14:foregroundMark x1="72826" y1="81443" x2="72826" y2="81443"/>
                        <a14:foregroundMark x1="74049" y1="87285" x2="74049" y2="87285"/>
                        <a14:foregroundMark x1="68614" y1="87285" x2="68614" y2="87285"/>
                        <a14:foregroundMark x1="68207" y1="86254" x2="68207" y2="86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39736"/>
            <a:ext cx="2592288" cy="204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8605" y="116632"/>
            <a:ext cx="8964488" cy="72008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Цель: </a:t>
            </a: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Создание условий для формирования </a:t>
            </a:r>
            <a:r>
              <a:rPr lang="ru-RU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детей основ безопасного поведения в быту, </a:t>
            </a: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социуме и </a:t>
            </a:r>
            <a:r>
              <a:rPr lang="ru-RU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природе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196751"/>
            <a:ext cx="7848872" cy="38472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Задачи: </a:t>
            </a:r>
          </a:p>
          <a:p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1.Усвоение дошкольниками  первоначальных знаний о правилах поведения в быту, социуме, природе.</a:t>
            </a:r>
          </a:p>
          <a:p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Развитие у детей осторожности, осмотрительности в общении с незнакомыми людьми.</a:t>
            </a:r>
          </a:p>
          <a:p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Формирование  основ экологической культуры и безопасного поведения в природе.</a:t>
            </a:r>
          </a:p>
          <a:p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Расширение знаний об источниках опасности в быту и закрепление навыков безопасного пользования бытовыми предметами.</a:t>
            </a:r>
          </a:p>
          <a:p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 Формирование у детей  навыков осознанного безопасного поведения на улицах города.</a:t>
            </a:r>
          </a:p>
        </p:txBody>
      </p:sp>
    </p:spTree>
    <p:extLst>
      <p:ext uri="{BB962C8B-B14F-4D97-AF65-F5344CB8AC3E}">
        <p14:creationId xmlns:p14="http://schemas.microsoft.com/office/powerpoint/2010/main" val="132343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охранение\мои документы\ДОКУМЕНТЫ 94 новые\ЗАСТАВКИ, КАРТИНКИ\e91d177edfa7b2de42823bbafe39bd50--cute-little-girls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4" b="99485" l="0" r="99592">
                        <a14:foregroundMark x1="70652" y1="58591" x2="70652" y2="58591"/>
                        <a14:foregroundMark x1="68207" y1="81443" x2="68207" y2="81443"/>
                        <a14:foregroundMark x1="72826" y1="81443" x2="72826" y2="81443"/>
                        <a14:foregroundMark x1="74049" y1="87285" x2="74049" y2="87285"/>
                        <a14:foregroundMark x1="68614" y1="87285" x2="68614" y2="87285"/>
                        <a14:foregroundMark x1="68207" y1="86254" x2="68207" y2="86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39736"/>
            <a:ext cx="2592288" cy="204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88640"/>
            <a:ext cx="7848872" cy="489364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dirty="0"/>
              <a:t>В целевых ориентирах ФГОС ДО прописано, что ребенок на этапе завершения дошкольного образования должен: пытаться самостоятельно объяснять поступки людей,  обладать начальными знаниями о социальном мире, в котором он живет, быть способным к принятию собственных решений, опираясь на свои знания и умения, соблюдать правила безопасного поведения и личной гигиены.</a:t>
            </a:r>
          </a:p>
          <a:p>
            <a:r>
              <a:rPr lang="ru-RU" sz="2400" dirty="0"/>
              <a:t>Формирование у дошкольников основ безопасности в условиях ДОУ осуществляется в современной модели построения образовательного процесса – совместной деятельности детей и взрослых, через интеграцию всех образовательных областей.</a:t>
            </a:r>
          </a:p>
        </p:txBody>
      </p:sp>
    </p:spTree>
    <p:extLst>
      <p:ext uri="{BB962C8B-B14F-4D97-AF65-F5344CB8AC3E}">
        <p14:creationId xmlns:p14="http://schemas.microsoft.com/office/powerpoint/2010/main" val="272827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охранение\мои документы\ДОКУМЕНТЫ 94 новые\ЗАСТАВКИ, КАРТИНКИ\e91d177edfa7b2de42823bbafe39bd50--cute-little-girls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4" b="99485" l="0" r="99592">
                        <a14:foregroundMark x1="70652" y1="58591" x2="70652" y2="58591"/>
                        <a14:foregroundMark x1="68207" y1="81443" x2="68207" y2="81443"/>
                        <a14:foregroundMark x1="72826" y1="81443" x2="72826" y2="81443"/>
                        <a14:foregroundMark x1="74049" y1="87285" x2="74049" y2="87285"/>
                        <a14:foregroundMark x1="68614" y1="87285" x2="68614" y2="87285"/>
                        <a14:foregroundMark x1="68207" y1="86254" x2="68207" y2="86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39736"/>
            <a:ext cx="2592288" cy="204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8605" y="116632"/>
            <a:ext cx="8964488" cy="7200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направления: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6120" y="764704"/>
            <a:ext cx="8150376" cy="44012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dirty="0"/>
              <a:t>1. «Ребенок и другие </a:t>
            </a:r>
            <a:r>
              <a:rPr lang="ru-RU" sz="2000" dirty="0" smtClean="0"/>
              <a:t>люди»  </a:t>
            </a:r>
            <a:r>
              <a:rPr lang="ru-RU" sz="2000" dirty="0"/>
              <a:t>(основная мысль этого направления -   объяснение </a:t>
            </a:r>
            <a:r>
              <a:rPr lang="ru-RU" sz="2000" dirty="0" smtClean="0"/>
              <a:t>того, </a:t>
            </a:r>
            <a:r>
              <a:rPr lang="ru-RU" sz="2000" dirty="0"/>
              <a:t>что именно может быть опасным в общении с другими людьми; что не всегда приятная внешность совпадает с добрыми намерениями и какое поведение следует выбрать в сложной ситуации).</a:t>
            </a:r>
          </a:p>
          <a:p>
            <a:r>
              <a:rPr lang="ru-RU" sz="2000" dirty="0" smtClean="0"/>
              <a:t>2. «Ребенок </a:t>
            </a:r>
            <a:r>
              <a:rPr lang="ru-RU" sz="2000" dirty="0"/>
              <a:t>и природа» </a:t>
            </a:r>
            <a:r>
              <a:rPr lang="ru-RU" sz="2000" dirty="0" smtClean="0"/>
              <a:t>(мы </a:t>
            </a:r>
            <a:r>
              <a:rPr lang="ru-RU" sz="2000" dirty="0"/>
              <a:t>говорим о загрязнении окружающей среды, о бережном отношении к живой природе; о ядовитых растениях; о контактах с животными).</a:t>
            </a:r>
          </a:p>
          <a:p>
            <a:r>
              <a:rPr lang="ru-RU" sz="2000" dirty="0"/>
              <a:t>3. «Ребенок дома» (пожароопасные предметы, острые и тяжелые предметы, балкон, открытое окно и другие бытовые опасности). А также, умение пользоваться телефоном в экстремальных ситуациях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4. «Ребенок </a:t>
            </a:r>
            <a:r>
              <a:rPr lang="ru-RU" sz="2000" dirty="0"/>
              <a:t>на улице» </a:t>
            </a:r>
            <a:r>
              <a:rPr lang="ru-RU" sz="2000" dirty="0" smtClean="0"/>
              <a:t>(дети </a:t>
            </a:r>
            <a:r>
              <a:rPr lang="ru-RU" sz="2000" dirty="0"/>
              <a:t>знакомятся с  правилами  дорожного движения, с правилами поведения на улице,  в транспорте, если ребенок потерялся, ориентирование на местности).</a:t>
            </a:r>
          </a:p>
          <a:p>
            <a:r>
              <a:rPr lang="ru-RU" sz="2000" dirty="0" smtClean="0"/>
              <a:t> </a:t>
            </a:r>
            <a:endParaRPr lang="ru-RU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058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охранение\мои документы\ДОКУМЕНТЫ 94 новые\ЗАСТАВКИ, КАРТИНКИ\e91d177edfa7b2de42823bbafe39bd50--cute-little-girls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4" b="99485" l="0" r="99592">
                        <a14:foregroundMark x1="70652" y1="58591" x2="70652" y2="58591"/>
                        <a14:foregroundMark x1="68207" y1="81443" x2="68207" y2="81443"/>
                        <a14:foregroundMark x1="72826" y1="81443" x2="72826" y2="81443"/>
                        <a14:foregroundMark x1="74049" y1="87285" x2="74049" y2="87285"/>
                        <a14:foregroundMark x1="68614" y1="87285" x2="68614" y2="87285"/>
                        <a14:foregroundMark x1="68207" y1="86254" x2="68207" y2="86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39736"/>
            <a:ext cx="2592288" cy="204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8605" y="116632"/>
            <a:ext cx="8964488" cy="72008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Развивающая предметно-пространственная среда: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764704"/>
            <a:ext cx="7848872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«</a:t>
            </a:r>
            <a:r>
              <a:rPr lang="ru-RU" sz="2400" b="1" dirty="0">
                <a:solidFill>
                  <a:srgbClr val="FF0000"/>
                </a:solidFill>
              </a:rPr>
              <a:t>Центр безопасности</a:t>
            </a:r>
            <a:r>
              <a:rPr lang="ru-RU" sz="2400" dirty="0" smtClean="0">
                <a:solidFill>
                  <a:srgbClr val="FF0000"/>
                </a:solidFill>
              </a:rPr>
              <a:t>»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solidFill>
                  <a:srgbClr val="FF0000"/>
                </a:solidFill>
              </a:rPr>
              <a:t>плакаты</a:t>
            </a:r>
            <a:r>
              <a:rPr lang="ru-RU" sz="2400" dirty="0" smtClean="0">
                <a:solidFill>
                  <a:srgbClr val="FF0000"/>
                </a:solidFill>
              </a:rPr>
              <a:t>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«</a:t>
            </a:r>
            <a:r>
              <a:rPr lang="ru-RU" sz="2000" dirty="0"/>
              <a:t>Правила поведения на дороге</a:t>
            </a:r>
            <a:r>
              <a:rPr lang="ru-RU" sz="2000" dirty="0" smtClean="0"/>
              <a:t>»;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«</a:t>
            </a:r>
            <a:r>
              <a:rPr lang="ru-RU" sz="2000" dirty="0"/>
              <a:t>Малышам об опасном огоньке</a:t>
            </a:r>
            <a:r>
              <a:rPr lang="ru-RU" sz="2000" dirty="0" smtClean="0"/>
              <a:t>»;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«</a:t>
            </a:r>
            <a:r>
              <a:rPr lang="ru-RU" sz="2000" dirty="0"/>
              <a:t>Правила личной безопасности</a:t>
            </a:r>
            <a:r>
              <a:rPr lang="ru-RU" sz="2000" dirty="0" smtClean="0"/>
              <a:t>»;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«</a:t>
            </a:r>
            <a:r>
              <a:rPr lang="ru-RU" sz="2000" dirty="0"/>
              <a:t>Правила поведения на дороге</a:t>
            </a:r>
            <a:r>
              <a:rPr lang="ru-RU" sz="2000" dirty="0" smtClean="0"/>
              <a:t>»;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«</a:t>
            </a:r>
            <a:r>
              <a:rPr lang="ru-RU" sz="2000" dirty="0"/>
              <a:t>Малышам об опасном огоньке</a:t>
            </a:r>
            <a:r>
              <a:rPr lang="ru-RU" sz="2000" dirty="0" smtClean="0"/>
              <a:t>»;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«</a:t>
            </a:r>
            <a:r>
              <a:rPr lang="ru-RU" sz="2000" dirty="0"/>
              <a:t>Правила личной безопасности</a:t>
            </a:r>
            <a:r>
              <a:rPr lang="ru-RU" sz="2000" dirty="0" smtClean="0"/>
              <a:t>»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D:\сохранение\мои документы\ДОКУМЕНТЫ 94 новые\выступления на МО\11-12-2021_10-20-53\IMG-d5c7b1179fbd7f9fa15204a85aa9917e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6992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7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охранение\мои документы\ДОКУМЕНТЫ 94 новые\ЗАСТАВКИ, КАРТИНКИ\e91d177edfa7b2de42823bbafe39bd50--cute-little-girls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4" b="99485" l="0" r="99592">
                        <a14:foregroundMark x1="70652" y1="58591" x2="70652" y2="58591"/>
                        <a14:foregroundMark x1="68207" y1="81443" x2="68207" y2="81443"/>
                        <a14:foregroundMark x1="72826" y1="81443" x2="72826" y2="81443"/>
                        <a14:foregroundMark x1="74049" y1="87285" x2="74049" y2="87285"/>
                        <a14:foregroundMark x1="68614" y1="87285" x2="68614" y2="87285"/>
                        <a14:foregroundMark x1="68207" y1="86254" x2="68207" y2="86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39736"/>
            <a:ext cx="2592288" cy="204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07504" y="116632"/>
            <a:ext cx="89644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Развивающая предметно-пространственная среда: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764704"/>
            <a:ext cx="7848872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«</a:t>
            </a:r>
            <a:r>
              <a:rPr lang="ru-RU" sz="2400" b="1" dirty="0">
                <a:solidFill>
                  <a:srgbClr val="FF0000"/>
                </a:solidFill>
              </a:rPr>
              <a:t>Центр безопасности</a:t>
            </a:r>
            <a:r>
              <a:rPr lang="ru-RU" sz="2400" dirty="0" smtClean="0">
                <a:solidFill>
                  <a:srgbClr val="FF0000"/>
                </a:solidFill>
              </a:rPr>
              <a:t>»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</a:rPr>
              <a:t>макеты: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макет улицы с дорожными знаками,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макет светофора;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макет перехода;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пожарный щит</a:t>
            </a:r>
          </a:p>
        </p:txBody>
      </p:sp>
      <p:pic>
        <p:nvPicPr>
          <p:cNvPr id="2050" name="Picture 2" descr="D:\сохранение\мои документы\ДОКУМЕНТЫ 94 новые\выступления на МО\11-12-2021_10-20-53\IMG-b2cebc6c3b16a985860527cc1bd6676b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317" y="2826807"/>
            <a:ext cx="5224623" cy="391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7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8898255</TotalTime>
  <Words>884</Words>
  <Application>Microsoft Office PowerPoint</Application>
  <PresentationFormat>Экран (4:3)</PresentationFormat>
  <Paragraphs>137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Формирование представлений о безопасности жизнедеятельности у детей старшего  дошкольного возраста</vt:lpstr>
      <vt:lpstr>«Безопасность – состояние защищённости жизненно важных интересов личности, общества и государства от внутренних и внешних угроз»   </vt:lpstr>
      <vt:lpstr>Основной критерий:  личностно-ориентированный подход</vt:lpstr>
      <vt:lpstr>Принципы, с учетом которых осуществляется формирование первоначальных основ безопасности:</vt:lpstr>
      <vt:lpstr>Цель: Создание условий для формирования у детей основ безопасного поведения в быту, социуме и природе</vt:lpstr>
      <vt:lpstr>Презентация PowerPoint</vt:lpstr>
      <vt:lpstr>основные направления:</vt:lpstr>
      <vt:lpstr>Развивающая предметно-пространственная среда: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представлений о безопасности жизнедеятельности у детей дошкольного возраста</dc:title>
  <dc:creator>Usser</dc:creator>
  <cp:lastModifiedBy>Usser</cp:lastModifiedBy>
  <cp:revision>27</cp:revision>
  <dcterms:created xsi:type="dcterms:W3CDTF">2004-12-31T16:19:36Z</dcterms:created>
  <dcterms:modified xsi:type="dcterms:W3CDTF">2023-03-15T02:09:19Z</dcterms:modified>
</cp:coreProperties>
</file>