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72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E35"/>
    <a:srgbClr val="B71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8C603-CEA5-498C-BBC5-52D33B9C7BD0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5AF1C-B533-40DD-BAEE-F5E6623A8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06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AF1C-B533-40DD-BAEE-F5E6623A84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67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AF1C-B533-40DD-BAEE-F5E6623A84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67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AF1C-B533-40DD-BAEE-F5E6623A84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67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AF1C-B533-40DD-BAEE-F5E6623A84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67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AF1C-B533-40DD-BAEE-F5E6623A84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67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AF1C-B533-40DD-BAEE-F5E6623A84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67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AF1C-B533-40DD-BAEE-F5E6623A846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67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AF1C-B533-40DD-BAEE-F5E6623A84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67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5AF1C-B533-40DD-BAEE-F5E6623A84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6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ng.pngtree.com/png_detail/18/09/10/pngtree-cartoon-border-png-clipart_2712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77" y="0"/>
            <a:ext cx="9181877" cy="6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412776"/>
            <a:ext cx="662473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Развитие коммуникативных способностей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через театрализованную деятельность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83968" y="5949280"/>
            <a:ext cx="3889338" cy="680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922E35"/>
                </a:solidFill>
                <a:latin typeface="+mj-lt"/>
              </a:rPr>
              <a:t>Педагоги МБДОУ г. Иркутска детского сада № 94: Рудых В.Л., </a:t>
            </a:r>
            <a:r>
              <a:rPr lang="ru-RU" sz="2000" b="1" dirty="0" err="1" smtClean="0">
                <a:solidFill>
                  <a:srgbClr val="922E35"/>
                </a:solidFill>
                <a:latin typeface="+mj-lt"/>
              </a:rPr>
              <a:t>Гячас</a:t>
            </a:r>
            <a:r>
              <a:rPr lang="ru-RU" sz="2000" b="1" dirty="0" smtClean="0">
                <a:solidFill>
                  <a:srgbClr val="922E35"/>
                </a:solidFill>
                <a:latin typeface="+mj-lt"/>
              </a:rPr>
              <a:t> Т.М.</a:t>
            </a:r>
            <a:endParaRPr lang="ru-RU" sz="2000" b="1" dirty="0">
              <a:solidFill>
                <a:srgbClr val="922E3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05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ng.pngtree.com/png_detail/18/09/10/pngtree-cartoon-border-png-clipart_27129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8" y="2977"/>
            <a:ext cx="9181877" cy="6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412776"/>
            <a:ext cx="662473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57082" y="2348880"/>
            <a:ext cx="626469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  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2338" y="1268760"/>
            <a:ext cx="5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3 блок: </a:t>
            </a:r>
            <a:r>
              <a:rPr lang="ru-RU" sz="2400" b="1" dirty="0">
                <a:solidFill>
                  <a:srgbClr val="0070C0"/>
                </a:solidFill>
              </a:rPr>
              <a:t>«Культура и техника речи».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082" y="1988840"/>
            <a:ext cx="70313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Помочь детям сформировать четкое произношение (дыхание, артикуляцию, дикцию),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научить </a:t>
            </a:r>
            <a:r>
              <a:rPr lang="ru-RU" sz="2400" dirty="0">
                <a:solidFill>
                  <a:srgbClr val="0070C0"/>
                </a:solidFill>
              </a:rPr>
              <a:t>точно и выразительно передавать мысли автора (интонацию, ударение, силу голоса, темп речи).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Для </a:t>
            </a:r>
            <a:r>
              <a:rPr lang="ru-RU" sz="2400" dirty="0">
                <a:solidFill>
                  <a:srgbClr val="0070C0"/>
                </a:solidFill>
              </a:rPr>
              <a:t>решения этих задач используются речевые игры, диалогические стихи, артикуляционная гимнастика, скороговорки,  стихотворения, </a:t>
            </a:r>
            <a:r>
              <a:rPr lang="ru-RU" sz="2400" dirty="0" err="1">
                <a:solidFill>
                  <a:srgbClr val="0070C0"/>
                </a:solidFill>
              </a:rPr>
              <a:t>потешки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03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ng.pngtree.com/png_detail/18/09/10/pngtree-cartoon-border-png-clipart_27129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8" y="2977"/>
            <a:ext cx="9181877" cy="6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412776"/>
            <a:ext cx="662473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57082" y="2348880"/>
            <a:ext cx="626469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  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2338" y="1268760"/>
            <a:ext cx="5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4 блок: </a:t>
            </a:r>
            <a:r>
              <a:rPr lang="ru-RU" sz="2400" b="1" dirty="0">
                <a:solidFill>
                  <a:srgbClr val="0070C0"/>
                </a:solidFill>
              </a:rPr>
              <a:t>«Основы театральной культуры».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082" y="1988840"/>
            <a:ext cx="7031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70C0"/>
                </a:solidFill>
              </a:rPr>
              <a:t>Приобщать детей к театральной культуре, знакомить  с видами,  устройством театра, правилами поведения в театре.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0181" y="3189169"/>
            <a:ext cx="3725144" cy="3385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ng.pngtree.com/png_detail/18/09/10/pngtree-cartoon-border-png-clipart_27129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8" y="2977"/>
            <a:ext cx="9181877" cy="6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412776"/>
            <a:ext cx="662473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57082" y="2348880"/>
            <a:ext cx="626469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  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2338" y="1268760"/>
            <a:ext cx="5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5 блок: </a:t>
            </a:r>
            <a:r>
              <a:rPr lang="ru-RU" sz="2400" b="1" dirty="0">
                <a:solidFill>
                  <a:srgbClr val="0070C0"/>
                </a:solidFill>
              </a:rPr>
              <a:t>«Работа над спектаклем».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082" y="1864748"/>
            <a:ext cx="7031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70C0"/>
                </a:solidFill>
              </a:rPr>
              <a:t>Создать условия для развития творческой активности детей при подготовке спектакля, развивать знания и умения в овладении той или иной ролью.</a:t>
            </a:r>
          </a:p>
        </p:txBody>
      </p:sp>
      <p:pic>
        <p:nvPicPr>
          <p:cNvPr id="6146" name="Picture 2" descr="D:\сохранение\мои документы\Варвара\IMG_20191025_1636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3"/>
          <a:stretch/>
        </p:blipFill>
        <p:spPr bwMode="auto">
          <a:xfrm>
            <a:off x="4067944" y="3717032"/>
            <a:ext cx="3695480" cy="2378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5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ng.pngtree.com/png_detail/18/09/10/pngtree-cartoon-border-png-clipart_27129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8" y="2977"/>
            <a:ext cx="9181877" cy="6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412776"/>
            <a:ext cx="662473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57082" y="2348880"/>
            <a:ext cx="626469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  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D:\сохранение\мои документы\Варвара\087ca5cbb469c6346580622af7976a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035">
            <a:off x="4793174" y="804833"/>
            <a:ext cx="3034308" cy="2029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сохранение\мои документы\Варвара\IMG-6c5566e36fb74d291fc326910a3a33d7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" r="4303"/>
          <a:stretch/>
        </p:blipFill>
        <p:spPr bwMode="auto">
          <a:xfrm rot="21402974">
            <a:off x="921418" y="1896980"/>
            <a:ext cx="4063325" cy="3392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сохранение\мои документы\Варвара\detsad-222435-145555362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2" b="19760"/>
          <a:stretch/>
        </p:blipFill>
        <p:spPr bwMode="auto">
          <a:xfrm rot="311953">
            <a:off x="4061146" y="3956958"/>
            <a:ext cx="3790751" cy="1866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ng.pngtree.com/png_detail/18/09/10/pngtree-cartoon-border-png-clipart_27129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8" y="2977"/>
            <a:ext cx="9181877" cy="6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412776"/>
            <a:ext cx="662473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57082" y="2348880"/>
            <a:ext cx="626469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  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04864"/>
            <a:ext cx="8250080" cy="34563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7173" y="2636912"/>
            <a:ext cx="4000054" cy="400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2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ng.pngtree.com/png_detail/18/09/10/pngtree-cartoon-border-png-clipart_2712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77" y="0"/>
            <a:ext cx="9181877" cy="6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412776"/>
            <a:ext cx="662473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35442" y="1484784"/>
            <a:ext cx="626469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Театр – искусство прекрасное. Оно облагораживает, воспитывает человека. Тот, кто любит театр по настоящему, всегда уносит из него запас мудрости и доброты.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                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К.С.Станиславский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ng.pngtree.com/png_detail/18/09/10/pngtree-cartoon-border-png-clipart_2712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77" y="0"/>
            <a:ext cx="9181877" cy="6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412776"/>
            <a:ext cx="662473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35442" y="1484784"/>
            <a:ext cx="626469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  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Заголовок 7"/>
          <p:cNvSpPr txBox="1">
            <a:spLocks/>
          </p:cNvSpPr>
          <p:nvPr/>
        </p:nvSpPr>
        <p:spPr>
          <a:xfrm>
            <a:off x="2483769" y="1340768"/>
            <a:ext cx="5544616" cy="4974928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kumimoji="0" lang="ru-RU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Способность к общению включает в себя   </a:t>
            </a: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желание вступать в контакт с окружающими </a:t>
            </a:r>
            <a:b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</a:t>
            </a:r>
            <a:r>
              <a:rPr kumimoji="0" lang="ru-RU" sz="24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умение организовывать общение: слушать, эмоционально сопереживать, решать конфликтные ситуации.</a:t>
            </a:r>
            <a:b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small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знание норм и правил , которым необходимо следовать при общение с окружающими .</a:t>
            </a:r>
            <a:br>
              <a:rPr kumimoji="0" lang="ru-RU" sz="24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ятно 2 10"/>
          <p:cNvSpPr/>
          <p:nvPr/>
        </p:nvSpPr>
        <p:spPr>
          <a:xfrm>
            <a:off x="683568" y="1700808"/>
            <a:ext cx="2304256" cy="936104"/>
          </a:xfrm>
          <a:prstGeom prst="irregularSeal2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 хочу!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683568" y="2780928"/>
            <a:ext cx="2081558" cy="99251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/>
              <a:t>Я умею!</a:t>
            </a:r>
            <a:endParaRPr lang="ru-RU" dirty="0"/>
          </a:p>
        </p:txBody>
      </p:sp>
      <p:sp>
        <p:nvSpPr>
          <p:cNvPr id="14" name="Пятно 1 13"/>
          <p:cNvSpPr/>
          <p:nvPr/>
        </p:nvSpPr>
        <p:spPr>
          <a:xfrm>
            <a:off x="683568" y="4391290"/>
            <a:ext cx="2081558" cy="1080120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 знаю!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50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3" grpId="0" build="p" animBg="1"/>
      <p:bldP spid="1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ng.pngtree.com/png_detail/18/09/10/pngtree-cartoon-border-png-clipart_2712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77" y="0"/>
            <a:ext cx="9181877" cy="6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412776"/>
            <a:ext cx="662473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3054" y="1472462"/>
            <a:ext cx="698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Коммуникативная деятельность предполагает:</a:t>
            </a:r>
            <a:endParaRPr lang="ru-RU" b="1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-взаимообогащения детей новым опытом познания, формами взаимодействия;</a:t>
            </a:r>
          </a:p>
          <a:p>
            <a:r>
              <a:rPr lang="ru-RU" dirty="0">
                <a:solidFill>
                  <a:srgbClr val="0070C0"/>
                </a:solidFill>
              </a:rPr>
              <a:t>- освоение детьми разными видами деятельности;</a:t>
            </a:r>
          </a:p>
          <a:p>
            <a:r>
              <a:rPr lang="ru-RU" dirty="0">
                <a:solidFill>
                  <a:srgbClr val="0070C0"/>
                </a:solidFill>
              </a:rPr>
              <a:t>- установление эмоционального взаимодействия с детьми и воспитателем.</a:t>
            </a:r>
          </a:p>
          <a:p>
            <a:r>
              <a:rPr lang="ru-RU" dirty="0">
                <a:solidFill>
                  <a:srgbClr val="0070C0"/>
                </a:solidFill>
              </a:rPr>
              <a:t>В коммуникационном процессе обычно выделяют </a:t>
            </a:r>
            <a:r>
              <a:rPr lang="ru-RU" b="1" i="1" dirty="0">
                <a:solidFill>
                  <a:srgbClr val="0070C0"/>
                </a:solidFill>
              </a:rPr>
              <a:t>вербальную</a:t>
            </a:r>
            <a:r>
              <a:rPr lang="ru-RU" i="1" dirty="0">
                <a:solidFill>
                  <a:srgbClr val="0070C0"/>
                </a:solidFill>
              </a:rPr>
              <a:t> и </a:t>
            </a:r>
            <a:r>
              <a:rPr lang="ru-RU" b="1" i="1" dirty="0">
                <a:solidFill>
                  <a:srgbClr val="0070C0"/>
                </a:solidFill>
              </a:rPr>
              <a:t>невербальную коммуникацию</a:t>
            </a:r>
            <a:r>
              <a:rPr lang="ru-RU" i="1" dirty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i="1" dirty="0">
                <a:solidFill>
                  <a:srgbClr val="0070C0"/>
                </a:solidFill>
              </a:rPr>
              <a:t>Вербальная </a:t>
            </a:r>
            <a:r>
              <a:rPr lang="ru-RU" dirty="0">
                <a:solidFill>
                  <a:srgbClr val="0070C0"/>
                </a:solidFill>
              </a:rPr>
              <a:t>осуществляется посредством речи. </a:t>
            </a:r>
          </a:p>
          <a:p>
            <a:r>
              <a:rPr lang="ru-RU" i="1" dirty="0">
                <a:solidFill>
                  <a:srgbClr val="0070C0"/>
                </a:solidFill>
              </a:rPr>
              <a:t>Невербальная коммуникация предполагает</a:t>
            </a:r>
            <a:r>
              <a:rPr lang="ru-RU" dirty="0">
                <a:solidFill>
                  <a:srgbClr val="0070C0"/>
                </a:solidFill>
              </a:rPr>
              <a:t>:</a:t>
            </a:r>
          </a:p>
          <a:p>
            <a:r>
              <a:rPr lang="ru-RU" dirty="0">
                <a:solidFill>
                  <a:srgbClr val="0070C0"/>
                </a:solidFill>
              </a:rPr>
              <a:t>-визуальные виды общения, т.е. жесты, мимику, позы;</a:t>
            </a:r>
          </a:p>
          <a:p>
            <a:r>
              <a:rPr lang="ru-RU" dirty="0">
                <a:solidFill>
                  <a:srgbClr val="0070C0"/>
                </a:solidFill>
              </a:rPr>
              <a:t>-пространственно-временную организацию общения, контакт глазами;</a:t>
            </a:r>
          </a:p>
          <a:p>
            <a:r>
              <a:rPr lang="ru-RU" dirty="0">
                <a:solidFill>
                  <a:srgbClr val="0070C0"/>
                </a:solidFill>
              </a:rPr>
              <a:t>-акустическую систему, включающую паралингвистический( тембр голоса, тональность) и экстралингвистический (паузы, смех, плач и др.)</a:t>
            </a:r>
          </a:p>
          <a:p>
            <a:r>
              <a:rPr lang="ru-RU" dirty="0">
                <a:solidFill>
                  <a:srgbClr val="0070C0"/>
                </a:solidFill>
              </a:rPr>
              <a:t>-тактильную систему (прикосновения, пожатия руки, объятья).</a:t>
            </a:r>
          </a:p>
        </p:txBody>
      </p:sp>
    </p:spTree>
    <p:extLst>
      <p:ext uri="{BB962C8B-B14F-4D97-AF65-F5344CB8AC3E}">
        <p14:creationId xmlns:p14="http://schemas.microsoft.com/office/powerpoint/2010/main" val="23988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ng.pngtree.com/png_detail/18/09/10/pngtree-cartoon-border-png-clipart_27129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62"/>
            <a:ext cx="9181877" cy="6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412776"/>
            <a:ext cx="662473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57082" y="2348880"/>
            <a:ext cx="626469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  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2" descr="C:\Users\Usser\Desktop\открытки\колоб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71" b="100000" l="666" r="89614">
                        <a14:foregroundMark x1="33023" y1="56120" x2="33023" y2="56120"/>
                        <a14:foregroundMark x1="34887" y1="54297" x2="34887" y2="54297"/>
                        <a14:foregroundMark x1="35952" y1="53516" x2="35952" y2="53516"/>
                        <a14:foregroundMark x1="56458" y1="57552" x2="56458" y2="57552"/>
                        <a14:foregroundMark x1="58455" y1="55990" x2="58455" y2="55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09" y="1916832"/>
            <a:ext cx="527701" cy="5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5255" y="1208020"/>
            <a:ext cx="54834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Воспитательные возможности 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театрализованной деятельности: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1369" y="2060848"/>
            <a:ext cx="60752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cap="small" dirty="0">
                <a:solidFill>
                  <a:schemeClr val="tx2"/>
                </a:solidFill>
              </a:rPr>
              <a:t>Дети знакомятся с окружающем миром через образы, звуки, эмоции, а умело поставленные вопросы заставляют их думать, анализировать, делать выводы и обобщения. С умственным развитием тесно связано и развитие речи – активизируется  словарь, совершенствуется звуковая культура речи.</a:t>
            </a:r>
            <a:br>
              <a:rPr lang="ru-RU" cap="small" dirty="0">
                <a:solidFill>
                  <a:schemeClr val="tx2"/>
                </a:solidFill>
              </a:rPr>
            </a:br>
            <a:r>
              <a:rPr lang="ru-RU" cap="small" dirty="0">
                <a:solidFill>
                  <a:schemeClr val="tx2"/>
                </a:solidFill>
              </a:rPr>
              <a:t> </a:t>
            </a:r>
            <a:endParaRPr lang="ru-RU" cap="small" dirty="0" smtClean="0">
              <a:solidFill>
                <a:schemeClr val="tx2"/>
              </a:solidFill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ru-RU" cap="small" dirty="0" smtClean="0">
                <a:solidFill>
                  <a:schemeClr val="tx2"/>
                </a:solidFill>
              </a:rPr>
              <a:t>Важно</a:t>
            </a:r>
            <a:r>
              <a:rPr lang="ru-RU" cap="small" dirty="0">
                <a:solidFill>
                  <a:schemeClr val="tx2"/>
                </a:solidFill>
              </a:rPr>
              <a:t>, что театрализованная деятельность развивает эмоциональную сферу ребенка, заставляет сочувствовать персонажам, сопереживать им, формирует опыт социальных навыков -  дружба, доброта, честность, смелость и т.д. .</a:t>
            </a:r>
            <a:br>
              <a:rPr lang="ru-RU" cap="small" dirty="0">
                <a:solidFill>
                  <a:schemeClr val="tx2"/>
                </a:solidFill>
              </a:rPr>
            </a:br>
            <a:r>
              <a:rPr lang="ru-RU" cap="small" dirty="0">
                <a:solidFill>
                  <a:schemeClr val="tx2"/>
                </a:solidFill>
              </a:rPr>
              <a:t> </a:t>
            </a:r>
            <a:r>
              <a:rPr lang="ru-RU" cap="small" dirty="0" smtClean="0">
                <a:solidFill>
                  <a:schemeClr val="tx2"/>
                </a:solidFill>
              </a:rPr>
              <a:t> 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cap="small" dirty="0" smtClean="0">
                <a:solidFill>
                  <a:schemeClr val="tx2"/>
                </a:solidFill>
              </a:rPr>
              <a:t>Театрализованная </a:t>
            </a:r>
            <a:r>
              <a:rPr lang="ru-RU" cap="small" dirty="0">
                <a:solidFill>
                  <a:schemeClr val="tx2"/>
                </a:solidFill>
              </a:rPr>
              <a:t>деятельность позволяет ребенку решать свои проблемные ситуации от лица персонажа, помогает преодолеть застенчивость,  робость, неуверенность в себе.</a:t>
            </a:r>
            <a:br>
              <a:rPr lang="ru-RU" cap="small" dirty="0">
                <a:solidFill>
                  <a:schemeClr val="tx2"/>
                </a:solidFill>
              </a:rPr>
            </a:b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2" descr="C:\Users\Usser\Desktop\открытки\колобо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71" b="100000" l="666" r="89614">
                        <a14:foregroundMark x1="33023" y1="56120" x2="33023" y2="56120"/>
                        <a14:foregroundMark x1="34887" y1="54297" x2="34887" y2="54297"/>
                        <a14:foregroundMark x1="35952" y1="53516" x2="35952" y2="53516"/>
                        <a14:foregroundMark x1="56458" y1="57552" x2="56458" y2="57552"/>
                        <a14:foregroundMark x1="58455" y1="55990" x2="58455" y2="55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334" y="3573016"/>
            <a:ext cx="499335" cy="5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ser\Desktop\открытки\колобо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71" b="100000" l="666" r="89614">
                        <a14:foregroundMark x1="33023" y1="56120" x2="33023" y2="56120"/>
                        <a14:foregroundMark x1="34887" y1="54297" x2="34887" y2="54297"/>
                        <a14:foregroundMark x1="35952" y1="53516" x2="35952" y2="53516"/>
                        <a14:foregroundMark x1="56458" y1="57552" x2="56458" y2="57552"/>
                        <a14:foregroundMark x1="58455" y1="55990" x2="58455" y2="55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46" y="4941168"/>
            <a:ext cx="499335" cy="5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ng.pngtree.com/png_detail/18/09/10/pngtree-cartoon-border-png-clipart_27129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" y="-4862"/>
            <a:ext cx="9181877" cy="6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412776"/>
            <a:ext cx="662473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57082" y="2348880"/>
            <a:ext cx="626469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  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Picture 2" descr="C:\Users\Usser\Desktop\открытки\колоб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71" b="100000" l="666" r="89614">
                        <a14:foregroundMark x1="33023" y1="56120" x2="33023" y2="56120"/>
                        <a14:foregroundMark x1="34887" y1="54297" x2="34887" y2="54297"/>
                        <a14:foregroundMark x1="35952" y1="53516" x2="35952" y2="53516"/>
                        <a14:foregroundMark x1="56458" y1="57552" x2="56458" y2="57552"/>
                        <a14:foregroundMark x1="58455" y1="55990" x2="58455" y2="55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380" y="1280394"/>
            <a:ext cx="527701" cy="5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81122" y="1444362"/>
            <a:ext cx="66513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игры-ситуации  </a:t>
            </a:r>
            <a:r>
              <a:rPr lang="ru-RU" sz="2400" dirty="0">
                <a:solidFill>
                  <a:srgbClr val="7030A0"/>
                </a:solidFill>
              </a:rPr>
              <a:t>и упражнения на развитие коммуникативных навыков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</a:p>
          <a:p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упражнения </a:t>
            </a:r>
            <a:r>
              <a:rPr lang="ru-RU" sz="2400" dirty="0">
                <a:solidFill>
                  <a:srgbClr val="7030A0"/>
                </a:solidFill>
              </a:rPr>
              <a:t>на развитие речевых и мимических движений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</a:p>
          <a:p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упражнения </a:t>
            </a:r>
            <a:r>
              <a:rPr lang="ru-RU" sz="2400" dirty="0">
                <a:solidFill>
                  <a:srgbClr val="7030A0"/>
                </a:solidFill>
              </a:rPr>
              <a:t>на развитие координации слова с движением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</a:p>
          <a:p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творческие </a:t>
            </a:r>
            <a:r>
              <a:rPr lang="ru-RU" sz="2400" dirty="0">
                <a:solidFill>
                  <a:srgbClr val="7030A0"/>
                </a:solidFill>
              </a:rPr>
              <a:t>задания на развитие пантомимики</a:t>
            </a:r>
            <a:r>
              <a:rPr lang="ru-RU" sz="2400" dirty="0" smtClean="0">
                <a:solidFill>
                  <a:srgbClr val="7030A0"/>
                </a:solidFill>
              </a:rPr>
              <a:t>;</a:t>
            </a:r>
          </a:p>
          <a:p>
            <a:endParaRPr lang="ru-RU" sz="2400" dirty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литературный </a:t>
            </a:r>
            <a:r>
              <a:rPr lang="ru-RU" sz="2400" dirty="0">
                <a:solidFill>
                  <a:srgbClr val="7030A0"/>
                </a:solidFill>
              </a:rPr>
              <a:t>материал для обыгрывания</a:t>
            </a:r>
          </a:p>
        </p:txBody>
      </p:sp>
      <p:pic>
        <p:nvPicPr>
          <p:cNvPr id="11" name="Picture 2" descr="C:\Users\Usser\Desktop\открытки\колоб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1" b="100000" l="666" r="89614">
                        <a14:foregroundMark x1="33023" y1="56120" x2="33023" y2="56120"/>
                        <a14:foregroundMark x1="34887" y1="54297" x2="34887" y2="54297"/>
                        <a14:foregroundMark x1="35952" y1="53516" x2="35952" y2="53516"/>
                        <a14:foregroundMark x1="56458" y1="57552" x2="56458" y2="57552"/>
                        <a14:foregroundMark x1="58455" y1="55990" x2="58455" y2="55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04343"/>
            <a:ext cx="499335" cy="5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ser\Desktop\открытки\колоб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1" b="100000" l="666" r="89614">
                        <a14:foregroundMark x1="33023" y1="56120" x2="33023" y2="56120"/>
                        <a14:foregroundMark x1="34887" y1="54297" x2="34887" y2="54297"/>
                        <a14:foregroundMark x1="35952" y1="53516" x2="35952" y2="53516"/>
                        <a14:foregroundMark x1="56458" y1="57552" x2="56458" y2="57552"/>
                        <a14:foregroundMark x1="58455" y1="55990" x2="58455" y2="55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568153"/>
            <a:ext cx="499335" cy="5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ser\Desktop\открытки\колоб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1" b="100000" l="666" r="89614">
                        <a14:foregroundMark x1="33023" y1="56120" x2="33023" y2="56120"/>
                        <a14:foregroundMark x1="34887" y1="54297" x2="34887" y2="54297"/>
                        <a14:foregroundMark x1="35952" y1="53516" x2="35952" y2="53516"/>
                        <a14:foregroundMark x1="56458" y1="57552" x2="56458" y2="57552"/>
                        <a14:foregroundMark x1="58455" y1="55990" x2="58455" y2="55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81128"/>
            <a:ext cx="499335" cy="5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ser\Desktop\открытки\колоб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1" b="100000" l="666" r="89614">
                        <a14:foregroundMark x1="33023" y1="56120" x2="33023" y2="56120"/>
                        <a14:foregroundMark x1="34887" y1="54297" x2="34887" y2="54297"/>
                        <a14:foregroundMark x1="35952" y1="53516" x2="35952" y2="53516"/>
                        <a14:foregroundMark x1="56458" y1="57552" x2="56458" y2="57552"/>
                        <a14:foregroundMark x1="58455" y1="55990" x2="58455" y2="55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47" y="5373216"/>
            <a:ext cx="499335" cy="51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ng.pngtree.com/png_detail/18/09/10/pngtree-cartoon-border-png-clipart_27129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8" y="2977"/>
            <a:ext cx="9181877" cy="6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412776"/>
            <a:ext cx="662473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57082" y="2348880"/>
            <a:ext cx="626469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  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071483"/>
            <a:ext cx="710447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по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театрализованной деятельности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включает в себя следующие блоки: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186655"/>
            <a:ext cx="57860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 блок: </a:t>
            </a:r>
            <a:r>
              <a:rPr lang="ru-RU" sz="2400" b="1" dirty="0">
                <a:solidFill>
                  <a:srgbClr val="0070C0"/>
                </a:solidFill>
              </a:rPr>
              <a:t>«Мы – дружные ребята».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2 </a:t>
            </a:r>
            <a:r>
              <a:rPr lang="ru-RU" sz="2400" b="1" dirty="0">
                <a:solidFill>
                  <a:srgbClr val="C00000"/>
                </a:solidFill>
              </a:rPr>
              <a:t>блок: </a:t>
            </a:r>
            <a:r>
              <a:rPr lang="ru-RU" sz="2400" b="1" dirty="0">
                <a:solidFill>
                  <a:srgbClr val="0070C0"/>
                </a:solidFill>
              </a:rPr>
              <a:t>«Ритмопластика».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3 </a:t>
            </a:r>
            <a:r>
              <a:rPr lang="ru-RU" sz="2400" b="1" dirty="0">
                <a:solidFill>
                  <a:srgbClr val="C00000"/>
                </a:solidFill>
              </a:rPr>
              <a:t>блок: </a:t>
            </a:r>
            <a:r>
              <a:rPr lang="ru-RU" sz="2400" b="1" dirty="0">
                <a:solidFill>
                  <a:srgbClr val="0070C0"/>
                </a:solidFill>
              </a:rPr>
              <a:t>«Культура и техника речи».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4 </a:t>
            </a:r>
            <a:r>
              <a:rPr lang="ru-RU" sz="2400" b="1" dirty="0">
                <a:solidFill>
                  <a:srgbClr val="C00000"/>
                </a:solidFill>
              </a:rPr>
              <a:t>блок: </a:t>
            </a:r>
            <a:r>
              <a:rPr lang="ru-RU" sz="2400" b="1" dirty="0">
                <a:solidFill>
                  <a:srgbClr val="0070C0"/>
                </a:solidFill>
              </a:rPr>
              <a:t>«Основы театральной культуры».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5 </a:t>
            </a:r>
            <a:r>
              <a:rPr lang="ru-RU" sz="2400" b="1" dirty="0">
                <a:solidFill>
                  <a:srgbClr val="C00000"/>
                </a:solidFill>
              </a:rPr>
              <a:t>блок: </a:t>
            </a:r>
            <a:r>
              <a:rPr lang="ru-RU" sz="2400" b="1" dirty="0">
                <a:solidFill>
                  <a:srgbClr val="0070C0"/>
                </a:solidFill>
              </a:rPr>
              <a:t>«Работа над спектаклем».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ng.pngtree.com/png_detail/18/09/10/pngtree-cartoon-border-png-clipart_27129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8" y="2977"/>
            <a:ext cx="9181877" cy="6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412776"/>
            <a:ext cx="662473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57082" y="2348880"/>
            <a:ext cx="626469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  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2338" y="1268760"/>
            <a:ext cx="5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 блок: </a:t>
            </a:r>
            <a:r>
              <a:rPr lang="ru-RU" sz="2400" b="1" dirty="0">
                <a:solidFill>
                  <a:srgbClr val="0070C0"/>
                </a:solidFill>
              </a:rPr>
              <a:t>«Мы – дружные ребята».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5417" y="1922056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70C0"/>
                </a:solidFill>
              </a:rPr>
              <a:t>Учить детей выражать свои эмоции и желания, сочувствовать и помогать другому человеку, достойно выходить из конфликтной ситуации, мириться, различать допустимое и недопустимое поведение.</a:t>
            </a:r>
          </a:p>
        </p:txBody>
      </p:sp>
      <p:pic>
        <p:nvPicPr>
          <p:cNvPr id="5122" name="Picture 2" descr="D:\сохранение\мои документы\Варвара\IMG_20191025_1725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577" y="3807042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1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ng.pngtree.com/png_detail/18/09/10/pngtree-cartoon-border-png-clipart_27129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8" y="2977"/>
            <a:ext cx="9181877" cy="686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412776"/>
            <a:ext cx="6624736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57082" y="2348880"/>
            <a:ext cx="6264696" cy="41044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  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42338" y="1268760"/>
            <a:ext cx="5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2 блок: </a:t>
            </a:r>
            <a:r>
              <a:rPr lang="ru-RU" sz="2400" b="1" dirty="0">
                <a:solidFill>
                  <a:srgbClr val="0070C0"/>
                </a:solidFill>
              </a:rPr>
              <a:t>«Ритмопластика</a:t>
            </a:r>
            <a:r>
              <a:rPr lang="ru-RU" sz="2400" b="1" dirty="0" smtClean="0">
                <a:solidFill>
                  <a:srgbClr val="0070C0"/>
                </a:solidFill>
              </a:rPr>
              <a:t>»</a:t>
            </a:r>
            <a:endParaRPr lang="ru-RU" sz="2400" dirty="0">
              <a:solidFill>
                <a:srgbClr val="0070C0"/>
              </a:solidFill>
            </a:endParaRPr>
          </a:p>
          <a:p>
            <a:endParaRPr lang="ru-RU" sz="2400" b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916832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развивать актерские и имитационные способности, пантомимические навыки, исполнительские умения, воспитывать доброжелательные партнерские отношении.</a:t>
            </a:r>
          </a:p>
          <a:p>
            <a:pPr lvl="0"/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3384376" cy="32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4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501</Words>
  <Application>Microsoft Office PowerPoint</Application>
  <PresentationFormat>Экран (4:3)</PresentationFormat>
  <Paragraphs>79</Paragraphs>
  <Slides>14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Usser</dc:creator>
  <cp:lastModifiedBy>Usser</cp:lastModifiedBy>
  <cp:revision>14</cp:revision>
  <dcterms:created xsi:type="dcterms:W3CDTF">2019-10-28T09:23:09Z</dcterms:created>
  <dcterms:modified xsi:type="dcterms:W3CDTF">2019-10-29T02:12:26Z</dcterms:modified>
</cp:coreProperties>
</file>