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13.02.2023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357422" y="4786322"/>
            <a:ext cx="6400800" cy="1600200"/>
          </a:xfrm>
        </p:spPr>
        <p:txBody>
          <a:bodyPr/>
          <a:lstStyle/>
          <a:p>
            <a:pPr algn="r"/>
            <a:r>
              <a:rPr lang="ru-RU" dirty="0" smtClean="0">
                <a:solidFill>
                  <a:schemeClr val="tx1"/>
                </a:solidFill>
                <a:latin typeface="Times New Roman" pitchFamily="18" charset="0"/>
                <a:cs typeface="Times New Roman" pitchFamily="18" charset="0"/>
              </a:rPr>
              <a:t>Подготовила:</a:t>
            </a:r>
          </a:p>
          <a:p>
            <a:pPr algn="r"/>
            <a:r>
              <a:rPr lang="ru-RU" dirty="0" smtClean="0">
                <a:solidFill>
                  <a:schemeClr val="tx1"/>
                </a:solidFill>
                <a:latin typeface="Times New Roman" pitchFamily="18" charset="0"/>
                <a:cs typeface="Times New Roman" pitchFamily="18" charset="0"/>
              </a:rPr>
              <a:t>Педагог-психолог</a:t>
            </a:r>
          </a:p>
          <a:p>
            <a:pPr algn="r"/>
            <a:r>
              <a:rPr lang="ru-RU" dirty="0" smtClean="0">
                <a:solidFill>
                  <a:schemeClr val="tx1"/>
                </a:solidFill>
                <a:latin typeface="Times New Roman" pitchFamily="18" charset="0"/>
                <a:cs typeface="Times New Roman" pitchFamily="18" charset="0"/>
              </a:rPr>
              <a:t>Белоусова А.А.</a:t>
            </a:r>
          </a:p>
          <a:p>
            <a:pPr algn="r"/>
            <a:endParaRPr lang="ru-RU" dirty="0">
              <a:solidFill>
                <a:schemeClr val="tx1"/>
              </a:solidFill>
              <a:latin typeface="Times New Roman" pitchFamily="18" charset="0"/>
              <a:cs typeface="Times New Roman" pitchFamily="18" charset="0"/>
            </a:endParaRPr>
          </a:p>
        </p:txBody>
      </p:sp>
      <p:sp>
        <p:nvSpPr>
          <p:cNvPr id="2" name="Заголовок 1"/>
          <p:cNvSpPr>
            <a:spLocks noGrp="1"/>
          </p:cNvSpPr>
          <p:nvPr>
            <p:ph type="ctrTitle"/>
          </p:nvPr>
        </p:nvSpPr>
        <p:spPr/>
        <p:txBody>
          <a:bodyPr/>
          <a:lstStyle/>
          <a:p>
            <a:r>
              <a:rPr lang="ru-RU" dirty="0" smtClean="0"/>
              <a:t>Картотека </a:t>
            </a:r>
            <a:br>
              <a:rPr lang="ru-RU" dirty="0" smtClean="0"/>
            </a:br>
            <a:r>
              <a:rPr lang="ru-RU" dirty="0" smtClean="0"/>
              <a:t>«Игры народов мира»</a:t>
            </a:r>
            <a:endParaRPr lang="ru-RU" dirty="0"/>
          </a:p>
        </p:txBody>
      </p:sp>
      <p:pic>
        <p:nvPicPr>
          <p:cNvPr id="14337" name="Picture 1" descr="1"/>
          <p:cNvPicPr>
            <a:picLocks noChangeAspect="1" noChangeArrowheads="1"/>
          </p:cNvPicPr>
          <p:nvPr/>
        </p:nvPicPr>
        <p:blipFill>
          <a:blip r:embed="rId2"/>
          <a:srcRect l="15984" t="1630" r="19543" b="2571"/>
          <a:stretch>
            <a:fillRect/>
          </a:stretch>
        </p:blipFill>
        <p:spPr bwMode="auto">
          <a:xfrm>
            <a:off x="928662" y="3143778"/>
            <a:ext cx="3500462" cy="352642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714316" y="214290"/>
            <a:ext cx="8429684" cy="3503523"/>
          </a:xfrm>
          <a:prstGeom prst="rect">
            <a:avLst/>
          </a:prstGeom>
        </p:spPr>
        <p:txBody>
          <a:bodyPr wrap="square">
            <a:spAutoFit/>
          </a:bodyPr>
          <a:lstStyle/>
          <a:p>
            <a:pPr marR="1301750" lvl="0" algn="ctr" fontAlgn="base">
              <a:spcBef>
                <a:spcPts val="500"/>
              </a:spcBef>
              <a:spcAft>
                <a:spcPts val="500"/>
              </a:spcAft>
            </a:pPr>
            <a:r>
              <a:rPr lang="ru-RU" b="1" dirty="0" smtClean="0">
                <a:solidFill>
                  <a:srgbClr val="002060"/>
                </a:solidFill>
                <a:latin typeface="Times New Roman" pitchFamily="18" charset="0"/>
                <a:cs typeface="Arial" pitchFamily="34" charset="0"/>
              </a:rPr>
              <a:t>АФРИКАНСКИЕ САЛКИ ПО КРУГУ.</a:t>
            </a:r>
            <a:endParaRPr lang="ru-RU" b="1" dirty="0" smtClean="0">
              <a:solidFill>
                <a:srgbClr val="000000"/>
              </a:solidFill>
              <a:latin typeface="Arial" pitchFamily="34" charset="0"/>
              <a:cs typeface="Arial" pitchFamily="34" charset="0"/>
            </a:endParaRPr>
          </a:p>
          <a:p>
            <a:pPr marR="1301750" lvl="0" algn="ctr" fontAlgn="base">
              <a:spcBef>
                <a:spcPts val="500"/>
              </a:spcBef>
              <a:spcAft>
                <a:spcPts val="500"/>
              </a:spcAft>
            </a:pPr>
            <a:r>
              <a:rPr lang="ru-RU" b="1" dirty="0" smtClean="0">
                <a:solidFill>
                  <a:srgbClr val="002060"/>
                </a:solidFill>
                <a:latin typeface="Times New Roman" pitchFamily="18" charset="0"/>
                <a:cs typeface="Arial" pitchFamily="34" charset="0"/>
              </a:rPr>
              <a:t>(Танзания)</a:t>
            </a:r>
            <a:endParaRPr lang="ru-RU" b="1" dirty="0" smtClean="0">
              <a:solidFill>
                <a:srgbClr val="000000"/>
              </a:solidFill>
              <a:latin typeface="Arial" pitchFamily="34" charset="0"/>
              <a:cs typeface="Arial" pitchFamily="34" charset="0"/>
            </a:endParaRPr>
          </a:p>
          <a:p>
            <a:pPr marR="1301750" lvl="0" fontAlgn="base">
              <a:spcBef>
                <a:spcPts val="500"/>
              </a:spcBef>
              <a:spcAft>
                <a:spcPts val="500"/>
              </a:spcAft>
            </a:pPr>
            <a:r>
              <a:rPr lang="ru-RU" dirty="0" smtClean="0">
                <a:solidFill>
                  <a:srgbClr val="002060"/>
                </a:solidFill>
                <a:latin typeface="Times New Roman" pitchFamily="18" charset="0"/>
                <a:cs typeface="Arial" pitchFamily="34" charset="0"/>
              </a:rPr>
              <a:t>Играют 10 и более человек.</a:t>
            </a:r>
            <a:endParaRPr lang="ru-RU" dirty="0" smtClean="0">
              <a:solidFill>
                <a:srgbClr val="000000"/>
              </a:solidFill>
              <a:latin typeface="Arial" pitchFamily="34" charset="0"/>
              <a:cs typeface="Arial" pitchFamily="34" charset="0"/>
            </a:endParaRPr>
          </a:p>
          <a:p>
            <a:pPr marR="1301750" lvl="0" fontAlgn="base">
              <a:spcBef>
                <a:spcPts val="500"/>
              </a:spcBef>
              <a:spcAft>
                <a:spcPts val="500"/>
              </a:spcAft>
            </a:pPr>
            <a:r>
              <a:rPr lang="ru-RU" dirty="0" smtClean="0">
                <a:solidFill>
                  <a:srgbClr val="002060"/>
                </a:solidFill>
                <a:latin typeface="Times New Roman" pitchFamily="18" charset="0"/>
                <a:cs typeface="Arial" pitchFamily="34" charset="0"/>
              </a:rPr>
              <a:t>Инвентарь: лист от дерева.</a:t>
            </a:r>
            <a:endParaRPr lang="ru-RU" dirty="0" smtClean="0">
              <a:solidFill>
                <a:srgbClr val="000000"/>
              </a:solidFill>
              <a:latin typeface="Arial" pitchFamily="34" charset="0"/>
              <a:cs typeface="Arial" pitchFamily="34" charset="0"/>
            </a:endParaRPr>
          </a:p>
          <a:p>
            <a:pPr marR="1301750" lvl="0" fontAlgn="base">
              <a:spcBef>
                <a:spcPts val="500"/>
              </a:spcBef>
              <a:spcAft>
                <a:spcPts val="500"/>
              </a:spcAft>
            </a:pPr>
            <a:r>
              <a:rPr lang="ru-RU" dirty="0" smtClean="0">
                <a:solidFill>
                  <a:srgbClr val="002060"/>
                </a:solidFill>
                <a:latin typeface="Times New Roman" pitchFamily="18" charset="0"/>
                <a:cs typeface="Arial" pitchFamily="34" charset="0"/>
              </a:rPr>
              <a:t>Ход игры:</a:t>
            </a:r>
            <a:endParaRPr lang="ru-RU" dirty="0" smtClean="0">
              <a:solidFill>
                <a:srgbClr val="000000"/>
              </a:solidFill>
              <a:latin typeface="Arial" pitchFamily="34" charset="0"/>
              <a:cs typeface="Arial" pitchFamily="34" charset="0"/>
            </a:endParaRPr>
          </a:p>
          <a:p>
            <a:pPr marR="1301750" lvl="0" fontAlgn="base">
              <a:spcBef>
                <a:spcPts val="500"/>
              </a:spcBef>
              <a:spcAft>
                <a:spcPts val="500"/>
              </a:spcAft>
            </a:pPr>
            <a:r>
              <a:rPr lang="ru-RU" dirty="0" smtClean="0">
                <a:solidFill>
                  <a:srgbClr val="002060"/>
                </a:solidFill>
                <a:latin typeface="Times New Roman" pitchFamily="18" charset="0"/>
                <a:cs typeface="Arial" pitchFamily="34" charset="0"/>
              </a:rPr>
              <a:t>Игроки встают в круг лицом к центру. За их спинами ходит водящий и дотрагивается до ладоней игроков листом. Затем он кладёт лист кому-нибудь в руку и бежит. Игрок с листом – за ним. Если водящий пробежит круг и его не догонят, он встанет на свободное место, а преследовавший его игрок становится новым водящим.</a:t>
            </a:r>
            <a:endParaRPr lang="ru-RU" dirty="0" smtClean="0">
              <a:solidFill>
                <a:srgbClr val="000000"/>
              </a:solidFill>
              <a:latin typeface="Arial" pitchFamily="34" charset="0"/>
              <a:cs typeface="Arial" pitchFamily="34" charset="0"/>
            </a:endParaRPr>
          </a:p>
        </p:txBody>
      </p:sp>
      <p:sp>
        <p:nvSpPr>
          <p:cNvPr id="8" name="TextBox 7"/>
          <p:cNvSpPr txBox="1"/>
          <p:nvPr/>
        </p:nvSpPr>
        <p:spPr>
          <a:xfrm>
            <a:off x="785786" y="3718679"/>
            <a:ext cx="8001056" cy="3139321"/>
          </a:xfrm>
          <a:prstGeom prst="rect">
            <a:avLst/>
          </a:prstGeom>
          <a:noFill/>
        </p:spPr>
        <p:txBody>
          <a:bodyPr wrap="square" rtlCol="0">
            <a:spAutoFit/>
          </a:bodyPr>
          <a:lstStyle/>
          <a:p>
            <a:pPr algn="ctr"/>
            <a:r>
              <a:rPr lang="ru-RU" b="1" dirty="0" smtClean="0">
                <a:solidFill>
                  <a:srgbClr val="002060"/>
                </a:solidFill>
                <a:latin typeface="Times New Roman" pitchFamily="18" charset="0"/>
                <a:cs typeface="Times New Roman" pitchFamily="18" charset="0"/>
              </a:rPr>
              <a:t>БОЛЬНАЯ КОШКА.</a:t>
            </a:r>
          </a:p>
          <a:p>
            <a:pPr algn="ctr"/>
            <a:r>
              <a:rPr lang="ru-RU" b="1" dirty="0" smtClean="0">
                <a:solidFill>
                  <a:srgbClr val="002060"/>
                </a:solidFill>
                <a:latin typeface="Times New Roman" pitchFamily="18" charset="0"/>
                <a:cs typeface="Times New Roman" pitchFamily="18" charset="0"/>
              </a:rPr>
              <a:t>(Бразилия)</a:t>
            </a:r>
          </a:p>
          <a:p>
            <a:r>
              <a:rPr lang="ru-RU" dirty="0" smtClean="0">
                <a:solidFill>
                  <a:srgbClr val="002060"/>
                </a:solidFill>
                <a:latin typeface="Times New Roman" pitchFamily="18" charset="0"/>
                <a:cs typeface="Times New Roman" pitchFamily="18" charset="0"/>
              </a:rPr>
              <a:t>Играют более пяти человек.</a:t>
            </a:r>
          </a:p>
          <a:p>
            <a:r>
              <a:rPr lang="ru-RU" dirty="0" smtClean="0">
                <a:solidFill>
                  <a:srgbClr val="002060"/>
                </a:solidFill>
                <a:latin typeface="Times New Roman" pitchFamily="18" charset="0"/>
                <a:cs typeface="Times New Roman" pitchFamily="18" charset="0"/>
              </a:rPr>
              <a:t> Ход игры:</a:t>
            </a:r>
          </a:p>
          <a:p>
            <a:r>
              <a:rPr lang="ru-RU" dirty="0" smtClean="0">
                <a:solidFill>
                  <a:srgbClr val="002060"/>
                </a:solidFill>
                <a:latin typeface="Times New Roman" pitchFamily="18" charset="0"/>
                <a:cs typeface="Times New Roman" pitchFamily="18" charset="0"/>
              </a:rPr>
              <a:t>Один игрок – это здоровая кошка, которая старается поймать всех остальных. Каждый игрок, которого запятнали, должен положить руку точно на то место, где его запятнали. Он становится тоже кошкой, но больной и помогает здоровой кошке при ловле. Больная кошка может пятнать только здоровой рукой. Игрок, которого не запятнали, побеждает. Он становится здоровой кошкой на следующий круг.</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214290"/>
            <a:ext cx="8643998" cy="6463308"/>
          </a:xfrm>
          <a:prstGeom prst="rect">
            <a:avLst/>
          </a:prstGeom>
          <a:noFill/>
        </p:spPr>
        <p:txBody>
          <a:bodyPr wrap="square" rtlCol="0">
            <a:spAutoFit/>
          </a:bodyPr>
          <a:lstStyle/>
          <a:p>
            <a:pPr algn="ctr"/>
            <a:r>
              <a:rPr lang="ru-RU" b="1" dirty="0" smtClean="0">
                <a:solidFill>
                  <a:srgbClr val="002060"/>
                </a:solidFill>
                <a:latin typeface="Times New Roman" pitchFamily="18" charset="0"/>
                <a:cs typeface="Times New Roman" pitchFamily="18" charset="0"/>
              </a:rPr>
              <a:t>А НУ-КА, ПОВТОРИ!</a:t>
            </a:r>
          </a:p>
          <a:p>
            <a:pPr algn="ctr"/>
            <a:r>
              <a:rPr lang="ru-RU" b="1" dirty="0" smtClean="0">
                <a:solidFill>
                  <a:srgbClr val="002060"/>
                </a:solidFill>
                <a:latin typeface="Times New Roman" pitchFamily="18" charset="0"/>
                <a:cs typeface="Times New Roman" pitchFamily="18" charset="0"/>
              </a:rPr>
              <a:t> (Конго)</a:t>
            </a:r>
          </a:p>
          <a:p>
            <a:r>
              <a:rPr lang="ru-RU" dirty="0" smtClean="0">
                <a:solidFill>
                  <a:srgbClr val="002060"/>
                </a:solidFill>
                <a:latin typeface="Times New Roman" pitchFamily="18" charset="0"/>
                <a:cs typeface="Times New Roman" pitchFamily="18" charset="0"/>
              </a:rPr>
              <a:t>Играют четыре и более человека.</a:t>
            </a:r>
          </a:p>
          <a:p>
            <a:r>
              <a:rPr lang="ru-RU" dirty="0" smtClean="0">
                <a:solidFill>
                  <a:srgbClr val="002060"/>
                </a:solidFill>
                <a:latin typeface="Times New Roman" pitchFamily="18" charset="0"/>
                <a:cs typeface="Times New Roman" pitchFamily="18" charset="0"/>
              </a:rPr>
              <a:t>Ход игры:</a:t>
            </a:r>
          </a:p>
          <a:p>
            <a:r>
              <a:rPr lang="ru-RU" dirty="0" smtClean="0">
                <a:solidFill>
                  <a:srgbClr val="002060"/>
                </a:solidFill>
                <a:latin typeface="Times New Roman" pitchFamily="18" charset="0"/>
                <a:cs typeface="Times New Roman" pitchFamily="18" charset="0"/>
              </a:rPr>
              <a:t>Игроки становятся полукругом, в центре стоит водящий. Время от времени он делает какое-то движение: поднимает руку, поворачивается, наклоняется, топает ногой и т.д. Все игроки должны точно повторить его движение. Если игрок ошибается, то водящий занимает его место, а игрок становится водящим. Если одновременно ошибутся несколько человек, то водящий сам выбирает, кто займёт его место</a:t>
            </a:r>
            <a:r>
              <a:rPr lang="ru-RU" dirty="0" smtClean="0">
                <a:solidFill>
                  <a:srgbClr val="002060"/>
                </a:solidFill>
                <a:latin typeface="Times New Roman" pitchFamily="18" charset="0"/>
                <a:cs typeface="Times New Roman" pitchFamily="18" charset="0"/>
              </a:rPr>
              <a:t>.</a:t>
            </a:r>
          </a:p>
          <a:p>
            <a:endParaRPr lang="ru-RU" dirty="0" smtClean="0">
              <a:solidFill>
                <a:srgbClr val="002060"/>
              </a:solidFill>
              <a:latin typeface="Times New Roman" pitchFamily="18" charset="0"/>
              <a:cs typeface="Times New Roman" pitchFamily="18" charset="0"/>
            </a:endParaRPr>
          </a:p>
          <a:p>
            <a:pPr algn="ctr"/>
            <a:r>
              <a:rPr lang="ru-RU" b="1" dirty="0" smtClean="0">
                <a:solidFill>
                  <a:srgbClr val="002060"/>
                </a:solidFill>
                <a:latin typeface="Times New Roman" pitchFamily="18" charset="0"/>
                <a:cs typeface="Times New Roman" pitchFamily="18" charset="0"/>
              </a:rPr>
              <a:t>ПОЖАРНАЯ КОМАНДА.</a:t>
            </a:r>
          </a:p>
          <a:p>
            <a:pPr algn="ctr"/>
            <a:r>
              <a:rPr lang="ru-RU" b="1" dirty="0" smtClean="0">
                <a:solidFill>
                  <a:srgbClr val="002060"/>
                </a:solidFill>
                <a:latin typeface="Times New Roman" pitchFamily="18" charset="0"/>
                <a:cs typeface="Times New Roman" pitchFamily="18" charset="0"/>
              </a:rPr>
              <a:t>( Германия)</a:t>
            </a:r>
          </a:p>
          <a:p>
            <a:r>
              <a:rPr lang="ru-RU" dirty="0" smtClean="0">
                <a:solidFill>
                  <a:srgbClr val="002060"/>
                </a:solidFill>
                <a:latin typeface="Times New Roman" pitchFamily="18" charset="0"/>
                <a:cs typeface="Times New Roman" pitchFamily="18" charset="0"/>
              </a:rPr>
              <a:t>Играют 10 и более человек.</a:t>
            </a:r>
          </a:p>
          <a:p>
            <a:r>
              <a:rPr lang="ru-RU" dirty="0" smtClean="0">
                <a:solidFill>
                  <a:srgbClr val="002060"/>
                </a:solidFill>
                <a:latin typeface="Times New Roman" pitchFamily="18" charset="0"/>
                <a:cs typeface="Times New Roman" pitchFamily="18" charset="0"/>
              </a:rPr>
              <a:t>Инвентарь: Стулья по числу игроков устанавливаются по кругу, спинками внутрь.</a:t>
            </a:r>
          </a:p>
          <a:p>
            <a:r>
              <a:rPr lang="ru-RU" dirty="0" smtClean="0">
                <a:solidFill>
                  <a:srgbClr val="002060"/>
                </a:solidFill>
                <a:latin typeface="Times New Roman" pitchFamily="18" charset="0"/>
                <a:cs typeface="Times New Roman" pitchFamily="18" charset="0"/>
              </a:rPr>
              <a:t> Ход игры:</a:t>
            </a:r>
          </a:p>
          <a:p>
            <a:r>
              <a:rPr lang="ru-RU" dirty="0" smtClean="0">
                <a:solidFill>
                  <a:srgbClr val="002060"/>
                </a:solidFill>
                <a:latin typeface="Times New Roman" pitchFamily="18" charset="0"/>
                <a:cs typeface="Times New Roman" pitchFamily="18" charset="0"/>
              </a:rPr>
              <a:t>Играющие (пожарные) прохаживаются вокруг этих стульев под звуки музыки (удары бубна, барабана). Как только музыка замолкает, игроки должны положить на стул, около которого остановились, предмет одежды. Игра продолжается. Когда каждый участник снимет 3 предмета (они оказываются на разных стульях), звучит сигнал тревоги: «Пожар!». Игроки должны быстро отыскать свои вещи и надеть их. Кто быстрее всех оденется, становится победителем.</a:t>
            </a:r>
          </a:p>
          <a:p>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428604"/>
            <a:ext cx="8358246" cy="5355312"/>
          </a:xfrm>
          <a:prstGeom prst="rect">
            <a:avLst/>
          </a:prstGeom>
          <a:noFill/>
        </p:spPr>
        <p:txBody>
          <a:bodyPr wrap="square" rtlCol="0">
            <a:spAutoFit/>
          </a:bodyPr>
          <a:lstStyle/>
          <a:p>
            <a:pPr algn="ctr"/>
            <a:r>
              <a:rPr lang="ru-RU" b="1" dirty="0" smtClean="0">
                <a:solidFill>
                  <a:srgbClr val="002060"/>
                </a:solidFill>
                <a:latin typeface="Times New Roman" pitchFamily="18" charset="0"/>
                <a:cs typeface="Times New Roman" pitchFamily="18" charset="0"/>
              </a:rPr>
              <a:t>ЗМЕЙКА </a:t>
            </a:r>
          </a:p>
          <a:p>
            <a:pPr algn="ctr"/>
            <a:r>
              <a:rPr lang="ru-RU" b="1" dirty="0" smtClean="0">
                <a:solidFill>
                  <a:srgbClr val="002060"/>
                </a:solidFill>
                <a:latin typeface="Times New Roman" pitchFamily="18" charset="0"/>
                <a:cs typeface="Times New Roman" pitchFamily="18" charset="0"/>
              </a:rPr>
              <a:t>(русская народная игра)</a:t>
            </a:r>
          </a:p>
          <a:p>
            <a:r>
              <a:rPr lang="ru-RU" i="1" dirty="0" smtClean="0">
                <a:solidFill>
                  <a:srgbClr val="002060"/>
                </a:solidFill>
                <a:latin typeface="Times New Roman" pitchFamily="18" charset="0"/>
                <a:cs typeface="Times New Roman" pitchFamily="18" charset="0"/>
              </a:rPr>
              <a:t> </a:t>
            </a:r>
            <a:endParaRPr lang="ru-RU" dirty="0" smtClean="0">
              <a:solidFill>
                <a:srgbClr val="002060"/>
              </a:solidFill>
              <a:latin typeface="Times New Roman" pitchFamily="18" charset="0"/>
              <a:cs typeface="Times New Roman" pitchFamily="18" charset="0"/>
            </a:endParaRPr>
          </a:p>
          <a:p>
            <a:r>
              <a:rPr lang="ru-RU" dirty="0" smtClean="0">
                <a:solidFill>
                  <a:srgbClr val="002060"/>
                </a:solidFill>
                <a:latin typeface="Times New Roman" pitchFamily="18" charset="0"/>
                <a:cs typeface="Times New Roman" pitchFamily="18" charset="0"/>
              </a:rPr>
              <a:t>Все дети берут друг друга за руки, образуя живую цепь. Ребенок, стоящий первым, становится ведущим. Он начинает бежать, увлекая за собой всех остальных. На бегу ведущий несколько раз должен резко изменить на­правление движения всей группы: побежать в противо­положную сторону, сделать резкий поворот (под углом 90°), закрутить цепочку «змейкой», описать круг и т.д.</a:t>
            </a:r>
          </a:p>
          <a:p>
            <a:r>
              <a:rPr lang="ru-RU" i="1" dirty="0" smtClean="0">
                <a:solidFill>
                  <a:srgbClr val="002060"/>
                </a:solidFill>
                <a:latin typeface="Times New Roman" pitchFamily="18" charset="0"/>
                <a:cs typeface="Times New Roman" pitchFamily="18" charset="0"/>
              </a:rPr>
              <a:t>Правила:</a:t>
            </a:r>
            <a:endParaRPr lang="ru-RU" dirty="0" smtClean="0">
              <a:solidFill>
                <a:srgbClr val="002060"/>
              </a:solidFill>
              <a:latin typeface="Times New Roman" pitchFamily="18" charset="0"/>
              <a:cs typeface="Times New Roman" pitchFamily="18" charset="0"/>
            </a:endParaRPr>
          </a:p>
          <a:p>
            <a:r>
              <a:rPr lang="ru-RU" dirty="0" smtClean="0">
                <a:solidFill>
                  <a:srgbClr val="002060"/>
                </a:solidFill>
                <a:latin typeface="Times New Roman" pitchFamily="18" charset="0"/>
                <a:cs typeface="Times New Roman" pitchFamily="18" charset="0"/>
              </a:rPr>
              <a:t>1.  Все дети должны крепко держаться за руки, что­бы «цепочка» не порвалась.</a:t>
            </a:r>
          </a:p>
          <a:p>
            <a:r>
              <a:rPr lang="ru-RU" dirty="0" smtClean="0">
                <a:solidFill>
                  <a:srgbClr val="002060"/>
                </a:solidFill>
                <a:latin typeface="Times New Roman" pitchFamily="18" charset="0"/>
                <a:cs typeface="Times New Roman" pitchFamily="18" charset="0"/>
              </a:rPr>
              <a:t>2.  Игроки должны точно повторять все движения ведущего и стараться бежать «след в след».</a:t>
            </a:r>
          </a:p>
          <a:p>
            <a:r>
              <a:rPr lang="ru-RU" dirty="0" smtClean="0">
                <a:solidFill>
                  <a:srgbClr val="002060"/>
                </a:solidFill>
                <a:latin typeface="Times New Roman" pitchFamily="18" charset="0"/>
                <a:cs typeface="Times New Roman" pitchFamily="18" charset="0"/>
              </a:rPr>
              <a:t>3.  Хорошо использовать в игре естественные препят­ствия: обегать вокруг деревьев, наклоняться, пробегая под их ветками, сбегать но склонам неглубоких овра­гов. При игре в помещении можно создать «полосу пре­пятствий» из больших кубиков или спортивных пред­метов (обручей» кеглей, гимнастических скамеечек).</a:t>
            </a:r>
          </a:p>
          <a:p>
            <a:r>
              <a:rPr lang="ru-RU" dirty="0" smtClean="0">
                <a:solidFill>
                  <a:srgbClr val="002060"/>
                </a:solidFill>
                <a:latin typeface="Times New Roman" pitchFamily="18" charset="0"/>
                <a:cs typeface="Times New Roman" pitchFamily="18" charset="0"/>
              </a:rPr>
              <a:t>4.  Игру можно остановить» если «цепочка» порвалась, и выбрать нового ведущего.</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0"/>
            <a:ext cx="8572560" cy="7571303"/>
          </a:xfrm>
          <a:prstGeom prst="rect">
            <a:avLst/>
          </a:prstGeom>
          <a:noFill/>
        </p:spPr>
        <p:txBody>
          <a:bodyPr wrap="square" rtlCol="0">
            <a:spAutoFit/>
          </a:bodyPr>
          <a:lstStyle/>
          <a:p>
            <a:pPr algn="ctr"/>
            <a:r>
              <a:rPr lang="ru-RU" b="1" dirty="0" smtClean="0">
                <a:solidFill>
                  <a:srgbClr val="002060"/>
                </a:solidFill>
                <a:latin typeface="Times New Roman" pitchFamily="18" charset="0"/>
                <a:cs typeface="Times New Roman" pitchFamily="18" charset="0"/>
              </a:rPr>
              <a:t>СТАТУЯ.</a:t>
            </a:r>
          </a:p>
          <a:p>
            <a:pPr algn="ctr"/>
            <a:r>
              <a:rPr lang="ru-RU" b="1" dirty="0" smtClean="0">
                <a:solidFill>
                  <a:srgbClr val="002060"/>
                </a:solidFill>
                <a:latin typeface="Times New Roman" pitchFamily="18" charset="0"/>
                <a:cs typeface="Times New Roman" pitchFamily="18" charset="0"/>
              </a:rPr>
              <a:t> (Армения)</a:t>
            </a:r>
          </a:p>
          <a:p>
            <a:r>
              <a:rPr lang="ru-RU" dirty="0" smtClean="0">
                <a:solidFill>
                  <a:srgbClr val="002060"/>
                </a:solidFill>
                <a:latin typeface="Times New Roman" pitchFamily="18" charset="0"/>
                <a:cs typeface="Times New Roman" pitchFamily="18" charset="0"/>
              </a:rPr>
              <a:t>Играют 5-20 человек.</a:t>
            </a:r>
          </a:p>
          <a:p>
            <a:r>
              <a:rPr lang="ru-RU" dirty="0" smtClean="0">
                <a:solidFill>
                  <a:srgbClr val="002060"/>
                </a:solidFill>
                <a:latin typeface="Times New Roman" pitchFamily="18" charset="0"/>
                <a:cs typeface="Times New Roman" pitchFamily="18" charset="0"/>
              </a:rPr>
              <a:t>Ход игры:</a:t>
            </a:r>
          </a:p>
          <a:p>
            <a:r>
              <a:rPr lang="ru-RU" dirty="0" smtClean="0">
                <a:solidFill>
                  <a:srgbClr val="002060"/>
                </a:solidFill>
                <a:latin typeface="Times New Roman" pitchFamily="18" charset="0"/>
                <a:cs typeface="Times New Roman" pitchFamily="18" charset="0"/>
              </a:rPr>
              <a:t>Игроки делятся на ловцов и убегающих. На каждые 5 человек назначают одного ловца.  По назначению руководителя ловцы выходят за пределы поля, а убегающие свободно располагаются на площадке. По сигналу ловцы преследуют остальных игроков, стремясь одного из них осалить. Осаленный должен тут же остановиться (замереть на месте), в том положении, в котором его осалили. Того, кто замер, может «освободить» любой игрок, коснувшись его. Игра заканчивается, когда будут осалены все игроки. После этого выбирают новых ловцов, и игра продолжается. Правила:</a:t>
            </a:r>
          </a:p>
          <a:p>
            <a:r>
              <a:rPr lang="ru-RU" dirty="0" smtClean="0">
                <a:solidFill>
                  <a:srgbClr val="002060"/>
                </a:solidFill>
                <a:latin typeface="Times New Roman" pitchFamily="18" charset="0"/>
                <a:cs typeface="Times New Roman" pitchFamily="18" charset="0"/>
              </a:rPr>
              <a:t> 1. Осаливать игрока можно, коснувшись ладонью любого места тела, кроме головы.</a:t>
            </a:r>
          </a:p>
          <a:p>
            <a:r>
              <a:rPr lang="ru-RU" dirty="0" smtClean="0">
                <a:solidFill>
                  <a:srgbClr val="002060"/>
                </a:solidFill>
                <a:latin typeface="Times New Roman" pitchFamily="18" charset="0"/>
                <a:cs typeface="Times New Roman" pitchFamily="18" charset="0"/>
              </a:rPr>
              <a:t>2. Убегающий, по инерции выбежавший за пределы поля, считается выбывшим из игры</a:t>
            </a:r>
            <a:r>
              <a:rPr lang="ru-RU" dirty="0" smtClean="0">
                <a:solidFill>
                  <a:srgbClr val="002060"/>
                </a:solidFill>
                <a:latin typeface="Times New Roman" pitchFamily="18" charset="0"/>
                <a:cs typeface="Times New Roman" pitchFamily="18" charset="0"/>
              </a:rPr>
              <a:t>.</a:t>
            </a:r>
          </a:p>
          <a:p>
            <a:pPr algn="ctr"/>
            <a:r>
              <a:rPr lang="ru-RU" b="1" dirty="0" smtClean="0">
                <a:solidFill>
                  <a:srgbClr val="002060"/>
                </a:solidFill>
                <a:latin typeface="Times New Roman" pitchFamily="18" charset="0"/>
                <a:cs typeface="Times New Roman" pitchFamily="18" charset="0"/>
              </a:rPr>
              <a:t>АИСТЫ</a:t>
            </a:r>
            <a:r>
              <a:rPr lang="ru-RU" b="1" dirty="0" smtClean="0">
                <a:solidFill>
                  <a:srgbClr val="002060"/>
                </a:solidFill>
                <a:latin typeface="Times New Roman" pitchFamily="18" charset="0"/>
                <a:cs typeface="Times New Roman" pitchFamily="18" charset="0"/>
              </a:rPr>
              <a:t>.</a:t>
            </a:r>
          </a:p>
          <a:p>
            <a:pPr algn="ctr"/>
            <a:r>
              <a:rPr lang="ru-RU" b="1" dirty="0" smtClean="0">
                <a:solidFill>
                  <a:srgbClr val="002060"/>
                </a:solidFill>
                <a:latin typeface="Times New Roman" pitchFamily="18" charset="0"/>
                <a:cs typeface="Times New Roman" pitchFamily="18" charset="0"/>
              </a:rPr>
              <a:t>( украинская игра)</a:t>
            </a:r>
          </a:p>
          <a:p>
            <a:r>
              <a:rPr lang="ru-RU" dirty="0" smtClean="0">
                <a:solidFill>
                  <a:srgbClr val="002060"/>
                </a:solidFill>
                <a:latin typeface="Times New Roman" pitchFamily="18" charset="0"/>
                <a:cs typeface="Times New Roman" pitchFamily="18" charset="0"/>
              </a:rPr>
              <a:t>      Ребята изображают аистов. Каждый аист имеет своё гнездо (обруч). Водящий гнезда не имеет. По сигналу начинается игра. Все аисты встают на одну ногу, руки на пояс. Водящий выбирает себе любое гнездо и прыгает в него. Как только в этом гнезде окажутся два аиста, они оба выскакивают из гнезда и бегут, огибая флажки на небольшом расстоянии от обручей. Тот, кто вернётся первым, занимает гнездо, а кто опоздает – становится водящим.</a:t>
            </a:r>
            <a:r>
              <a:rPr lang="ru-RU" dirty="0" smtClean="0"/>
              <a:t/>
            </a:r>
            <a:br>
              <a:rPr lang="ru-RU" dirty="0" smtClean="0"/>
            </a:br>
            <a:endParaRPr lang="ru-RU" dirty="0" smtClean="0"/>
          </a:p>
          <a:p>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394692"/>
            <a:ext cx="8215370" cy="6463308"/>
          </a:xfrm>
          <a:prstGeom prst="rect">
            <a:avLst/>
          </a:prstGeom>
          <a:noFill/>
        </p:spPr>
        <p:txBody>
          <a:bodyPr wrap="square" rtlCol="0">
            <a:spAutoFit/>
          </a:bodyPr>
          <a:lstStyle/>
          <a:p>
            <a:pPr algn="ctr"/>
            <a:r>
              <a:rPr lang="ru-RU" b="1" dirty="0" smtClean="0">
                <a:solidFill>
                  <a:srgbClr val="002060"/>
                </a:solidFill>
                <a:latin typeface="Times New Roman" pitchFamily="18" charset="0"/>
                <a:cs typeface="Times New Roman" pitchFamily="18" charset="0"/>
              </a:rPr>
              <a:t>ДОБРОЕ УТРО, ОХОТНИК!</a:t>
            </a:r>
          </a:p>
          <a:p>
            <a:pPr algn="ctr"/>
            <a:r>
              <a:rPr lang="ru-RU" b="1" dirty="0" smtClean="0">
                <a:solidFill>
                  <a:srgbClr val="002060"/>
                </a:solidFill>
                <a:latin typeface="Times New Roman" pitchFamily="18" charset="0"/>
                <a:cs typeface="Times New Roman" pitchFamily="18" charset="0"/>
              </a:rPr>
              <a:t>(Швейцария)</a:t>
            </a:r>
          </a:p>
          <a:p>
            <a:r>
              <a:rPr lang="ru-RU" dirty="0" smtClean="0">
                <a:solidFill>
                  <a:srgbClr val="002060"/>
                </a:solidFill>
                <a:latin typeface="Times New Roman" pitchFamily="18" charset="0"/>
                <a:cs typeface="Times New Roman" pitchFamily="18" charset="0"/>
              </a:rPr>
              <a:t>Играют 10-15 человек.</a:t>
            </a:r>
          </a:p>
          <a:p>
            <a:r>
              <a:rPr lang="ru-RU" dirty="0" smtClean="0">
                <a:solidFill>
                  <a:srgbClr val="002060"/>
                </a:solidFill>
                <a:latin typeface="Times New Roman" pitchFamily="18" charset="0"/>
                <a:cs typeface="Times New Roman" pitchFamily="18" charset="0"/>
              </a:rPr>
              <a:t>Ход игры:</a:t>
            </a:r>
          </a:p>
          <a:p>
            <a:r>
              <a:rPr lang="ru-RU" dirty="0" smtClean="0">
                <a:solidFill>
                  <a:srgbClr val="002060"/>
                </a:solidFill>
                <a:latin typeface="Times New Roman" pitchFamily="18" charset="0"/>
                <a:cs typeface="Times New Roman" pitchFamily="18" charset="0"/>
              </a:rPr>
              <a:t> Игроки становятся в круг, выбирают охотника, который ходит за спинами игроков. Неожиданно он прикасается к плечу игрока. Тот, до кого дотронулись, поворачивается и говорит: «Доброе утро, охотник!», и тут же идёт по кругу, но в направлении, противоположном тому, куда идёт охотник. Обойдя полкруга, они встречаются, игрок вновь произносит: «Доброе утро, охотник!». И оба бегут, чтобы занять пустое место в круге. Тот, кто не успел это сделать, становится охотником</a:t>
            </a:r>
            <a:r>
              <a:rPr lang="ru-RU" dirty="0" smtClean="0">
                <a:solidFill>
                  <a:srgbClr val="002060"/>
                </a:solidFill>
                <a:latin typeface="Times New Roman" pitchFamily="18" charset="0"/>
                <a:cs typeface="Times New Roman" pitchFamily="18" charset="0"/>
              </a:rPr>
              <a:t>.</a:t>
            </a:r>
          </a:p>
          <a:p>
            <a:endParaRPr lang="ru-RU" dirty="0" smtClean="0">
              <a:solidFill>
                <a:srgbClr val="002060"/>
              </a:solidFill>
              <a:latin typeface="Times New Roman" pitchFamily="18" charset="0"/>
              <a:cs typeface="Times New Roman" pitchFamily="18" charset="0"/>
            </a:endParaRPr>
          </a:p>
          <a:p>
            <a:pPr algn="ctr"/>
            <a:r>
              <a:rPr lang="ru-RU" b="1" dirty="0" smtClean="0">
                <a:solidFill>
                  <a:srgbClr val="002060"/>
                </a:solidFill>
                <a:latin typeface="Times New Roman" pitchFamily="18" charset="0"/>
                <a:cs typeface="Times New Roman" pitchFamily="18" charset="0"/>
              </a:rPr>
              <a:t>БАЛТЕНИ.</a:t>
            </a:r>
          </a:p>
          <a:p>
            <a:pPr algn="ctr"/>
            <a:r>
              <a:rPr lang="ru-RU" b="1" dirty="0" smtClean="0">
                <a:solidFill>
                  <a:srgbClr val="002060"/>
                </a:solidFill>
                <a:latin typeface="Times New Roman" pitchFamily="18" charset="0"/>
                <a:cs typeface="Times New Roman" pitchFamily="18" charset="0"/>
              </a:rPr>
              <a:t> (Латвия)</a:t>
            </a:r>
          </a:p>
          <a:p>
            <a:r>
              <a:rPr lang="ru-RU" dirty="0" smtClean="0">
                <a:solidFill>
                  <a:srgbClr val="002060"/>
                </a:solidFill>
                <a:latin typeface="Times New Roman" pitchFamily="18" charset="0"/>
                <a:cs typeface="Times New Roman" pitchFamily="18" charset="0"/>
              </a:rPr>
              <a:t>Играют пять и более человек.</a:t>
            </a:r>
          </a:p>
          <a:p>
            <a:r>
              <a:rPr lang="ru-RU" dirty="0" smtClean="0">
                <a:solidFill>
                  <a:srgbClr val="002060"/>
                </a:solidFill>
                <a:latin typeface="Times New Roman" pitchFamily="18" charset="0"/>
                <a:cs typeface="Times New Roman" pitchFamily="18" charset="0"/>
              </a:rPr>
              <a:t> Инвентарь: палка.</a:t>
            </a:r>
          </a:p>
          <a:p>
            <a:r>
              <a:rPr lang="ru-RU" dirty="0" smtClean="0">
                <a:solidFill>
                  <a:srgbClr val="002060"/>
                </a:solidFill>
                <a:latin typeface="Times New Roman" pitchFamily="18" charset="0"/>
                <a:cs typeface="Times New Roman" pitchFamily="18" charset="0"/>
              </a:rPr>
              <a:t> Ход игры. Игроки ложатся на траву лицом вниз (по кругу голова к голове) и закрывают глаза. Водящий бросает </a:t>
            </a:r>
            <a:r>
              <a:rPr lang="ru-RU" dirty="0" err="1" smtClean="0">
                <a:solidFill>
                  <a:srgbClr val="002060"/>
                </a:solidFill>
                <a:latin typeface="Times New Roman" pitchFamily="18" charset="0"/>
                <a:cs typeface="Times New Roman" pitchFamily="18" charset="0"/>
              </a:rPr>
              <a:t>балтени</a:t>
            </a:r>
            <a:r>
              <a:rPr lang="ru-RU" dirty="0" smtClean="0">
                <a:solidFill>
                  <a:srgbClr val="002060"/>
                </a:solidFill>
                <a:latin typeface="Times New Roman" pitchFamily="18" charset="0"/>
                <a:cs typeface="Times New Roman" pitchFamily="18" charset="0"/>
              </a:rPr>
              <a:t> – обтёсанную палку длиной 50 см – в кусты или заросли так, чтобы её не сразу можно было найти. По сигналу водящего все быстро вскакивают и бегут искать палку. Тот, кто нашёл её первым, становится водящим.</a:t>
            </a:r>
          </a:p>
          <a:p>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286808" cy="5909310"/>
          </a:xfrm>
          <a:prstGeom prst="rect">
            <a:avLst/>
          </a:prstGeom>
          <a:noFill/>
        </p:spPr>
        <p:txBody>
          <a:bodyPr wrap="square" rtlCol="0">
            <a:spAutoFit/>
          </a:bodyPr>
          <a:lstStyle/>
          <a:p>
            <a:pPr algn="ctr"/>
            <a:r>
              <a:rPr lang="ru-RU" b="1" dirty="0" smtClean="0">
                <a:solidFill>
                  <a:srgbClr val="002060"/>
                </a:solidFill>
                <a:latin typeface="Times New Roman" pitchFamily="18" charset="0"/>
                <a:cs typeface="Times New Roman" pitchFamily="18" charset="0"/>
              </a:rPr>
              <a:t>ЛОВИ МЕШОК!</a:t>
            </a:r>
          </a:p>
          <a:p>
            <a:pPr algn="ctr"/>
            <a:r>
              <a:rPr lang="ru-RU" b="1"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a:t>
            </a:r>
            <a:r>
              <a:rPr lang="ru-RU" b="1" dirty="0" smtClean="0">
                <a:solidFill>
                  <a:srgbClr val="002060"/>
                </a:solidFill>
                <a:latin typeface="Times New Roman" pitchFamily="18" charset="0"/>
                <a:cs typeface="Times New Roman" pitchFamily="18" charset="0"/>
              </a:rPr>
              <a:t>Игра индейцев Аляски)</a:t>
            </a:r>
          </a:p>
          <a:p>
            <a:r>
              <a:rPr lang="ru-RU" dirty="0" smtClean="0">
                <a:solidFill>
                  <a:srgbClr val="002060"/>
                </a:solidFill>
                <a:latin typeface="Times New Roman" pitchFamily="18" charset="0"/>
                <a:cs typeface="Times New Roman" pitchFamily="18" charset="0"/>
              </a:rPr>
              <a:t>Играют 8 и более человек.</a:t>
            </a:r>
          </a:p>
          <a:p>
            <a:r>
              <a:rPr lang="ru-RU" dirty="0" smtClean="0">
                <a:solidFill>
                  <a:srgbClr val="002060"/>
                </a:solidFill>
                <a:latin typeface="Times New Roman" pitchFamily="18" charset="0"/>
                <a:cs typeface="Times New Roman" pitchFamily="18" charset="0"/>
              </a:rPr>
              <a:t>Инвентарь: мешочек, наполненный песком (весом 200 г для 5-6-летних; 400 г – для старших).</a:t>
            </a:r>
          </a:p>
          <a:p>
            <a:r>
              <a:rPr lang="ru-RU" dirty="0" smtClean="0">
                <a:solidFill>
                  <a:srgbClr val="002060"/>
                </a:solidFill>
                <a:latin typeface="Times New Roman" pitchFamily="18" charset="0"/>
                <a:cs typeface="Times New Roman" pitchFamily="18" charset="0"/>
              </a:rPr>
              <a:t>Ход игры:</a:t>
            </a:r>
          </a:p>
          <a:p>
            <a:r>
              <a:rPr lang="ru-RU" dirty="0" smtClean="0">
                <a:solidFill>
                  <a:srgbClr val="002060"/>
                </a:solidFill>
                <a:latin typeface="Times New Roman" pitchFamily="18" charset="0"/>
                <a:cs typeface="Times New Roman" pitchFamily="18" charset="0"/>
              </a:rPr>
              <a:t>Игроки встают в круг и бросают друг другу мешочек. Кто не поймает мешочек, тот выходит из игры. Выигрывает тот, кто остался в кругу.</a:t>
            </a:r>
          </a:p>
          <a:p>
            <a:r>
              <a:rPr lang="ru-RU" dirty="0" smtClean="0">
                <a:solidFill>
                  <a:srgbClr val="002060"/>
                </a:solidFill>
                <a:latin typeface="Times New Roman" pitchFamily="18" charset="0"/>
                <a:cs typeface="Times New Roman" pitchFamily="18" charset="0"/>
              </a:rPr>
              <a:t>Вариант. При бросании мешочка можно назвать первый слог какого-нибудь слова, и ловящий должен закончить, например: </a:t>
            </a:r>
            <a:r>
              <a:rPr lang="ru-RU" dirty="0" err="1" smtClean="0">
                <a:solidFill>
                  <a:srgbClr val="002060"/>
                </a:solidFill>
                <a:latin typeface="Times New Roman" pitchFamily="18" charset="0"/>
                <a:cs typeface="Times New Roman" pitchFamily="18" charset="0"/>
              </a:rPr>
              <a:t>вес-на</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цве-ток</a:t>
            </a:r>
            <a:r>
              <a:rPr lang="ru-RU" dirty="0" smtClean="0">
                <a:solidFill>
                  <a:srgbClr val="002060"/>
                </a:solidFill>
                <a:latin typeface="Times New Roman" pitchFamily="18" charset="0"/>
                <a:cs typeface="Times New Roman" pitchFamily="18" charset="0"/>
              </a:rPr>
              <a:t> и т.п.</a:t>
            </a:r>
          </a:p>
          <a:p>
            <a:endParaRPr lang="ru-RU" dirty="0" smtClean="0">
              <a:solidFill>
                <a:srgbClr val="002060"/>
              </a:solidFill>
              <a:latin typeface="Times New Roman" pitchFamily="18" charset="0"/>
              <a:cs typeface="Times New Roman" pitchFamily="18" charset="0"/>
            </a:endParaRPr>
          </a:p>
          <a:p>
            <a:pPr algn="ctr"/>
            <a:r>
              <a:rPr lang="ru-RU" b="1" dirty="0" smtClean="0">
                <a:solidFill>
                  <a:srgbClr val="002060"/>
                </a:solidFill>
                <a:latin typeface="Times New Roman" pitchFamily="18" charset="0"/>
                <a:cs typeface="Times New Roman" pitchFamily="18" charset="0"/>
              </a:rPr>
              <a:t>САФЕД – ЧУБАК</a:t>
            </a:r>
          </a:p>
          <a:p>
            <a:pPr algn="ctr"/>
            <a:r>
              <a:rPr lang="ru-RU" b="1"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таджикская игра)</a:t>
            </a:r>
          </a:p>
          <a:p>
            <a:r>
              <a:rPr lang="ru-RU" dirty="0" smtClean="0">
                <a:solidFill>
                  <a:srgbClr val="002060"/>
                </a:solidFill>
                <a:latin typeface="Times New Roman" pitchFamily="18" charset="0"/>
                <a:cs typeface="Times New Roman" pitchFamily="18" charset="0"/>
              </a:rPr>
              <a:t>        Две команды  становятся в одну шеренгу вдоль черты через одного. Расстояние между игроками 1 метр У каждого из игроков – палочка или кегля. Палочки двух команд отличаются по цвету. К началу игры соседи меняются палочками. По сигналу все должны забросить как можно дальше, по второму сигналу – побежать за ними. Причём, каждый должен подобрать свою палочку, (которую забросил сосед). Побеждает команда, все игроки которой раньше вернутся на место со своими палочками.</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214290"/>
            <a:ext cx="8786842" cy="6463308"/>
          </a:xfrm>
          <a:prstGeom prst="rect">
            <a:avLst/>
          </a:prstGeom>
          <a:noFill/>
        </p:spPr>
        <p:txBody>
          <a:bodyPr wrap="square" rtlCol="0">
            <a:spAutoFit/>
          </a:bodyPr>
          <a:lstStyle/>
          <a:p>
            <a:pPr algn="ctr"/>
            <a:r>
              <a:rPr lang="ru-RU" b="1" dirty="0" smtClean="0">
                <a:solidFill>
                  <a:srgbClr val="002060"/>
                </a:solidFill>
                <a:latin typeface="Times New Roman" pitchFamily="18" charset="0"/>
                <a:cs typeface="Times New Roman" pitchFamily="18" charset="0"/>
              </a:rPr>
              <a:t>ОДИН В КРУГЕ.</a:t>
            </a:r>
          </a:p>
          <a:p>
            <a:pPr algn="ctr"/>
            <a:r>
              <a:rPr lang="ru-RU" b="1" dirty="0" smtClean="0">
                <a:solidFill>
                  <a:srgbClr val="002060"/>
                </a:solidFill>
                <a:latin typeface="Times New Roman" pitchFamily="18" charset="0"/>
                <a:cs typeface="Times New Roman" pitchFamily="18" charset="0"/>
              </a:rPr>
              <a:t>(Венгрия)</a:t>
            </a:r>
          </a:p>
          <a:p>
            <a:r>
              <a:rPr lang="ru-RU" dirty="0" smtClean="0">
                <a:solidFill>
                  <a:srgbClr val="002060"/>
                </a:solidFill>
                <a:latin typeface="Times New Roman" pitchFamily="18" charset="0"/>
                <a:cs typeface="Times New Roman" pitchFamily="18" charset="0"/>
              </a:rPr>
              <a:t>Играют 5 и более человек.</a:t>
            </a:r>
          </a:p>
          <a:p>
            <a:r>
              <a:rPr lang="ru-RU" dirty="0" smtClean="0">
                <a:solidFill>
                  <a:srgbClr val="002060"/>
                </a:solidFill>
                <a:latin typeface="Times New Roman" pitchFamily="18" charset="0"/>
                <a:cs typeface="Times New Roman" pitchFamily="18" charset="0"/>
              </a:rPr>
              <a:t>Инвентарь: мяч.</a:t>
            </a:r>
          </a:p>
          <a:p>
            <a:r>
              <a:rPr lang="ru-RU" dirty="0" smtClean="0">
                <a:solidFill>
                  <a:srgbClr val="002060"/>
                </a:solidFill>
                <a:latin typeface="Times New Roman" pitchFamily="18" charset="0"/>
                <a:cs typeface="Times New Roman" pitchFamily="18" charset="0"/>
              </a:rPr>
              <a:t> Ход игры:</a:t>
            </a:r>
          </a:p>
          <a:p>
            <a:r>
              <a:rPr lang="ru-RU" dirty="0" smtClean="0">
                <a:solidFill>
                  <a:srgbClr val="002060"/>
                </a:solidFill>
                <a:latin typeface="Times New Roman" pitchFamily="18" charset="0"/>
                <a:cs typeface="Times New Roman" pitchFamily="18" charset="0"/>
              </a:rPr>
              <a:t>Игроки становятся в круг и перебрасывают большой лёгкий мяч друг другу, пока кто-то не ошибётся и не уронит его. Этот игрок выходит в круг и становится посередине. Игроки продолжают перебрасывать мяч, но стараются, чтобы его не схватил стоящий в центре, а мяч попал в него. Если всё же центральному игроку удаётся поймать мяч, то он может бросить его в любого. В кого попадёт, тот занимает его место. Игра становится интереснее, если идёт в хорошем темпе и быстрой передачей удаётся заставить хорошенько повертеться и попрыгать стоящего в центре</a:t>
            </a:r>
            <a:r>
              <a:rPr lang="ru-RU" dirty="0" smtClean="0">
                <a:solidFill>
                  <a:srgbClr val="002060"/>
                </a:solidFill>
                <a:latin typeface="Times New Roman" pitchFamily="18" charset="0"/>
                <a:cs typeface="Times New Roman" pitchFamily="18" charset="0"/>
              </a:rPr>
              <a:t>.</a:t>
            </a:r>
          </a:p>
          <a:p>
            <a:endParaRPr lang="ru-RU" dirty="0" smtClean="0">
              <a:solidFill>
                <a:srgbClr val="002060"/>
              </a:solidFill>
              <a:latin typeface="Times New Roman" pitchFamily="18" charset="0"/>
              <a:cs typeface="Times New Roman" pitchFamily="18" charset="0"/>
            </a:endParaRPr>
          </a:p>
          <a:p>
            <a:pPr algn="ctr"/>
            <a:r>
              <a:rPr lang="ru-RU" b="1" dirty="0" smtClean="0">
                <a:solidFill>
                  <a:srgbClr val="002060"/>
                </a:solidFill>
                <a:latin typeface="Times New Roman" pitchFamily="18" charset="0"/>
                <a:cs typeface="Times New Roman" pitchFamily="18" charset="0"/>
              </a:rPr>
              <a:t>БУЙВОЛЫ В ЗАГОНЕ.</a:t>
            </a:r>
          </a:p>
          <a:p>
            <a:pPr algn="ctr"/>
            <a:r>
              <a:rPr lang="ru-RU" b="1" dirty="0" smtClean="0">
                <a:solidFill>
                  <a:srgbClr val="002060"/>
                </a:solidFill>
                <a:latin typeface="Times New Roman" pitchFamily="18" charset="0"/>
                <a:cs typeface="Times New Roman" pitchFamily="18" charset="0"/>
              </a:rPr>
              <a:t> (Судан)</a:t>
            </a:r>
          </a:p>
          <a:p>
            <a:r>
              <a:rPr lang="ru-RU" dirty="0" smtClean="0">
                <a:solidFill>
                  <a:srgbClr val="002060"/>
                </a:solidFill>
                <a:latin typeface="Times New Roman" pitchFamily="18" charset="0"/>
                <a:cs typeface="Times New Roman" pitchFamily="18" charset="0"/>
              </a:rPr>
              <a:t>Играют 10 и более человек.</a:t>
            </a:r>
          </a:p>
          <a:p>
            <a:r>
              <a:rPr lang="ru-RU" dirty="0" smtClean="0">
                <a:solidFill>
                  <a:srgbClr val="002060"/>
                </a:solidFill>
                <a:latin typeface="Times New Roman" pitchFamily="18" charset="0"/>
                <a:cs typeface="Times New Roman" pitchFamily="18" charset="0"/>
              </a:rPr>
              <a:t>Ход игры:</a:t>
            </a:r>
          </a:p>
          <a:p>
            <a:r>
              <a:rPr lang="ru-RU" dirty="0" smtClean="0">
                <a:solidFill>
                  <a:srgbClr val="002060"/>
                </a:solidFill>
                <a:latin typeface="Times New Roman" pitchFamily="18" charset="0"/>
                <a:cs typeface="Times New Roman" pitchFamily="18" charset="0"/>
              </a:rPr>
              <a:t>Игроки встают в круг и берутся за руки. Два-три игрока стоят в центре. Это буйволы. Их задача – вырваться из круга. Они с разбегу пытаются прорвать круг, подняв вверх руки. Грубые приёмы не разрешаются. Если не удалось прорваться в одном месте, они пытаются делать это в другом. Если это им удаётся, буйволами становятся те игроки, которые не сумели сдержать их.</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TotalTime>
  <Words>149</Words>
  <PresentationFormat>Экран (4:3)</PresentationFormat>
  <Paragraphs>80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Справедливость</vt:lpstr>
      <vt:lpstr>Картотека  «Игры народов мира»</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Картотека  «Игры народов мира»</dc:title>
  <dc:creator>Детский сад 95</dc:creator>
  <cp:lastModifiedBy>Детский сад 95</cp:lastModifiedBy>
  <cp:revision>2</cp:revision>
  <dcterms:created xsi:type="dcterms:W3CDTF">2023-02-13T07:54:06Z</dcterms:created>
  <dcterms:modified xsi:type="dcterms:W3CDTF">2023-02-13T08:13:14Z</dcterms:modified>
</cp:coreProperties>
</file>