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336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09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812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2506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416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7581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722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985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5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7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147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04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66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245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88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92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78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BC22323-C5CB-444F-A600-93CEA45E3016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32F96F1-28AC-4EE4-BB04-45F98641E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712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3.mp3"/><Relationship Id="rId7" Type="http://schemas.openxmlformats.org/officeDocument/2006/relationships/image" Target="../media/image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3.mp3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5757" y="421395"/>
            <a:ext cx="4069145" cy="7684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Приветствие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3181" y="1276938"/>
            <a:ext cx="6400800" cy="507796"/>
          </a:xfrm>
        </p:spPr>
        <p:txBody>
          <a:bodyPr/>
          <a:lstStyle/>
          <a:p>
            <a:r>
              <a:rPr lang="ru-RU" dirty="0" smtClean="0">
                <a:latin typeface="Impact" panose="020B0806030902050204" pitchFamily="34" charset="0"/>
                <a:ea typeface="Batang" panose="02030600000101010101" pitchFamily="18" charset="-127"/>
              </a:rPr>
              <a:t>Пропеть с ребенком знакомое приветствие!</a:t>
            </a:r>
            <a:endParaRPr lang="ru-RU" dirty="0">
              <a:latin typeface="Impact" panose="020B0806030902050204" pitchFamily="34" charset="0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69" y="1871849"/>
            <a:ext cx="4552581" cy="4763930"/>
          </a:xfrm>
          <a:prstGeom prst="rect">
            <a:avLst/>
          </a:prstGeom>
        </p:spPr>
      </p:pic>
      <p:pic>
        <p:nvPicPr>
          <p:cNvPr id="5" name="Засидкевич-Здоровалка-kissvk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6781" y="1871849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23581" y="2665461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Я здороваюсь везде-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Дома и на улице,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Даже «Здравствуй» говорю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Я соседской …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Дети ...курице. </a:t>
            </a:r>
            <a:r>
              <a:rPr lang="ru-RU" b="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(Дети показывают «крылышки»)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Здравствуй, солнце золотое! </a:t>
            </a:r>
            <a:r>
              <a:rPr lang="ru-RU" b="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(Показывают солнце)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Здравствуй, небо голубое! </a:t>
            </a:r>
            <a:r>
              <a:rPr lang="ru-RU" b="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(Показывают небо)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Здравствуй, маленький дубок! </a:t>
            </a:r>
            <a:r>
              <a:rPr lang="ru-RU" b="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(Показывают «дубок»)</a:t>
            </a: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</a:p>
          <a:p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Здравствуй, вольный ветерок! </a:t>
            </a:r>
            <a:r>
              <a:rPr lang="ru-RU" b="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(Показывают «ветерок»)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Здравствуй, Утро! </a:t>
            </a:r>
            <a:r>
              <a:rPr lang="ru-RU" b="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(Жест вправо)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Здравствуй, День! </a:t>
            </a:r>
            <a:r>
              <a:rPr lang="ru-RU" b="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(Жест влево)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Нам здороваться не лень! </a:t>
            </a:r>
            <a:r>
              <a:rPr lang="ru-RU" b="0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anose="02040602050305030304" pitchFamily="18" charset="0"/>
              </a:rPr>
              <a:t>(разводят обе руки в стороны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-apple-system"/>
              </a:rPr>
              <a:t>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21136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84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14" y="5188739"/>
            <a:ext cx="1468172" cy="1611319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86" y="3022813"/>
            <a:ext cx="2995628" cy="226336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26" y="2764108"/>
            <a:ext cx="2420987" cy="1721591"/>
          </a:xfrm>
          <a:prstGeom prst="rect">
            <a:avLst/>
          </a:prstGeom>
        </p:spPr>
      </p:pic>
      <p:pic>
        <p:nvPicPr>
          <p:cNvPr id="11" name="Transport.Signal_Gruzovika._-_MUZYKALNOE_OFORMLENIE_SPEKTAKLYA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51420" y="3877732"/>
            <a:ext cx="609600" cy="609600"/>
          </a:xfrm>
          <a:prstGeom prst="rect">
            <a:avLst/>
          </a:prstGeom>
        </p:spPr>
      </p:pic>
      <p:pic>
        <p:nvPicPr>
          <p:cNvPr id="12" name="Avtoledi_-_Zvuk_signala_avtomobilya_(iPlayer.f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38996" y="3072073"/>
            <a:ext cx="609600" cy="6096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794612" y="129822"/>
            <a:ext cx="6096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Послушайте как гудят машины. </a:t>
            </a:r>
            <a:endParaRPr lang="ru-RU" sz="1100" dirty="0" smtClean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Попробуйте повторить! </a:t>
            </a:r>
            <a:endParaRPr lang="ru-RU" sz="1100" dirty="0" smtClean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отличаются звуки???</a:t>
            </a:r>
            <a:endParaRPr lang="ru-RU" sz="11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9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2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5476" y="1277679"/>
            <a:ext cx="2808135" cy="113127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А как папа?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54217" y="751932"/>
            <a:ext cx="3986940" cy="82351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А как говорит ваша мама?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2" y="0"/>
            <a:ext cx="2661295" cy="31508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611" y="163390"/>
            <a:ext cx="3998389" cy="28241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37476" y="32611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0" i="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DaunPenh" panose="01010101010101010101" pitchFamily="2" charset="0"/>
              </a:rPr>
              <a:t>У каждого из нас есть свой голос — </a:t>
            </a:r>
            <a:r>
              <a:rPr lang="ru-RU" sz="2400" b="1" i="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DaunPenh" panose="01010101010101010101" pitchFamily="2" charset="0"/>
              </a:rPr>
              <a:t>звук</a:t>
            </a:r>
            <a:r>
              <a:rPr lang="ru-RU" sz="2400" b="0" i="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DaunPenh" panose="01010101010101010101" pitchFamily="2" charset="0"/>
              </a:rPr>
              <a:t>, по которому мы узнаем друг друга. 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cs typeface="DaunPenh" panose="01010101010101010101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54217" y="2163984"/>
            <a:ext cx="5332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Чем отличается </a:t>
            </a:r>
            <a:r>
              <a:rPr lang="ru-RU" sz="2400" b="1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звук их голосов</a:t>
            </a:r>
            <a:r>
              <a:rPr lang="ru-RU" sz="24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r>
              <a:rPr lang="ru-RU" sz="24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400" b="0" i="1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(голос </a:t>
            </a:r>
            <a:r>
              <a:rPr lang="ru-RU" sz="2400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>высокий </a:t>
            </a:r>
            <a:r>
              <a:rPr lang="ru-RU" sz="2400" b="0" i="1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ru-RU" sz="2400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>низкий</a:t>
            </a:r>
            <a:r>
              <a:rPr lang="ru-RU" sz="2400" b="0" i="1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)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16798" y="4944316"/>
            <a:ext cx="98780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0" i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Запомните, окраска </a:t>
            </a:r>
            <a:r>
              <a:rPr lang="ru-RU" sz="3600" b="1" i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звука называется </a:t>
            </a:r>
            <a:r>
              <a:rPr lang="ru-RU" sz="5400" b="1" i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тембр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0180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3696" y="1821251"/>
            <a:ext cx="8534400" cy="463463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и </a:t>
            </a:r>
            <a:r>
              <a:rPr lang="ru-RU" b="1" dirty="0"/>
              <a:t>музыка</a:t>
            </a:r>
            <a:r>
              <a:rPr lang="ru-RU" dirty="0"/>
              <a:t> бывает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быстрая </a:t>
            </a:r>
            <a:r>
              <a:rPr lang="ru-RU" dirty="0"/>
              <a:t>или медленная,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это </a:t>
            </a:r>
            <a:r>
              <a:rPr lang="ru-RU" dirty="0"/>
              <a:t>называется — </a:t>
            </a:r>
            <a:r>
              <a:rPr lang="ru-RU" sz="4400" b="1" dirty="0"/>
              <a:t>темп</a:t>
            </a:r>
            <a:r>
              <a:rPr lang="ru-RU" sz="4400" b="1" dirty="0" smtClean="0"/>
              <a:t>.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5561" y="0"/>
            <a:ext cx="8534400" cy="1682827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Но ведь машины не только гудят, они еще и ездят по дороге. </a:t>
            </a:r>
            <a:endParaRPr lang="ru-RU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А </a:t>
            </a:r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 одинаковой ли скоростью они движутся?</a:t>
            </a:r>
          </a:p>
        </p:txBody>
      </p:sp>
      <p:pic>
        <p:nvPicPr>
          <p:cNvPr id="5" name="Рыжий кот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5691" y="3528967"/>
            <a:ext cx="609600" cy="609600"/>
          </a:xfrm>
          <a:prstGeom prst="rect">
            <a:avLst/>
          </a:prstGeom>
        </p:spPr>
      </p:pic>
      <p:pic>
        <p:nvPicPr>
          <p:cNvPr id="6" name="090-Skvorushk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3642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1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8954" y="596288"/>
            <a:ext cx="8174516" cy="365882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  <a:cs typeface="DokChampa" panose="020B0604020202020204" pitchFamily="34" charset="-34"/>
              </a:rPr>
              <a:t>А теперь мы с вами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  <a:cs typeface="DokChampa" panose="020B0604020202020204" pitchFamily="34" charset="-34"/>
              </a:rPr>
              <a:t>попутешествуем на разном транспорте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  <a:cs typeface="DokChampa" panose="020B0604020202020204" pitchFamily="34" charset="-34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Задание:</a:t>
            </a:r>
            <a:r>
              <a:rPr lang="ru-RU" dirty="0" smtClean="0"/>
              <a:t> </a:t>
            </a:r>
            <a:r>
              <a:rPr lang="ru-RU" sz="31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Выполнить упражнение в разных темпах (сначала медленно, потом быстро.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Результат записать на видео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641" y="245125"/>
            <a:ext cx="6940626" cy="70232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Пальчиковая гимнастика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632" y="1298613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Едет-едет наш автобус,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Крутит, крутит колесом.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(вращаем сжатые кулачки)</a:t>
            </a: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Едет-едет наш автобус,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Крутит, крутит руль, руль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(изображаем как крутим руль)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Едет-едет наш автобус,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Дворниками </a:t>
            </a:r>
            <a:r>
              <a:rPr lang="ru-RU" dirty="0" err="1" smtClean="0">
                <a:solidFill>
                  <a:srgbClr val="222222"/>
                </a:solidFill>
                <a:latin typeface="Verdana" panose="020B0604030504040204" pitchFamily="34" charset="0"/>
              </a:rPr>
              <a:t>бжик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 - </a:t>
            </a:r>
            <a:r>
              <a:rPr lang="ru-RU" dirty="0" err="1" smtClean="0">
                <a:solidFill>
                  <a:srgbClr val="222222"/>
                </a:solidFill>
                <a:latin typeface="Verdana" panose="020B0604030504040204" pitchFamily="34" charset="0"/>
              </a:rPr>
              <a:t>бжик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 err="1" smtClean="0">
                <a:solidFill>
                  <a:srgbClr val="222222"/>
                </a:solidFill>
                <a:latin typeface="Verdana" panose="020B0604030504040204" pitchFamily="34" charset="0"/>
              </a:rPr>
              <a:t>бжик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 - </a:t>
            </a:r>
            <a:r>
              <a:rPr lang="ru-RU" dirty="0" err="1" smtClean="0">
                <a:solidFill>
                  <a:srgbClr val="222222"/>
                </a:solidFill>
                <a:latin typeface="Verdana" panose="020B0604030504040204" pitchFamily="34" charset="0"/>
              </a:rPr>
              <a:t>бжик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(параллельно двумя руками влево-вправо)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Едет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едет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наш автобус,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Крутит, крутит колесом.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Двери открываются — двери закрываются.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(ладошки сводим и разводим)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Едет-едет наш автобус,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Крутит, крутит колесом.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Едет-едет наш автобус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Всем сигналит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биииииип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(нажимаем себе на нос)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20" y="4139441"/>
            <a:ext cx="3034793" cy="263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1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793" y="696192"/>
            <a:ext cx="11587451" cy="430183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  <a:latin typeface="Book Antiqua" panose="02040602050305030304" pitchFamily="18" charset="0"/>
              </a:rPr>
              <a:t>1) Лодочка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  <a:latin typeface="Book Antiqua" panose="02040602050305030304" pitchFamily="18" charset="0"/>
              </a:rPr>
              <a:t>.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Book Antiqua" panose="02040602050305030304" pitchFamily="18" charset="0"/>
              </a:rPr>
              <a:t> </a:t>
            </a:r>
            <a:r>
              <a:rPr lang="ru-RU" sz="1400" i="1" dirty="0" smtClean="0">
                <a:latin typeface="Book Antiqua" panose="02040602050305030304" pitchFamily="18" charset="0"/>
              </a:rPr>
              <a:t>Рот открыт. Язык высунуть «лодочкой» («желобком»), держать неподвижно. Губы то широко раскрывать («оскал»), то касаться ими «желобка».</a:t>
            </a:r>
            <a:r>
              <a:rPr lang="ru-RU" sz="1600" dirty="0">
                <a:latin typeface="Book Antiqua" panose="02040602050305030304" pitchFamily="18" charset="0"/>
              </a:rPr>
              <a:t/>
            </a:r>
            <a:br>
              <a:rPr lang="ru-RU" sz="1600" dirty="0">
                <a:latin typeface="Book Antiqua" panose="02040602050305030304" pitchFamily="18" charset="0"/>
              </a:rPr>
            </a:br>
            <a:r>
              <a:rPr lang="ru-RU" sz="1600" dirty="0" smtClean="0">
                <a:latin typeface="Book Antiqua" panose="02040602050305030304" pitchFamily="18" charset="0"/>
              </a:rPr>
              <a:t/>
            </a:r>
            <a:br>
              <a:rPr lang="ru-RU" sz="1600" dirty="0" smtClean="0">
                <a:latin typeface="Book Antiqua" panose="02040602050305030304" pitchFamily="18" charset="0"/>
              </a:rPr>
            </a:b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  <a:latin typeface="Book Antiqua" panose="02040602050305030304" pitchFamily="18" charset="0"/>
              </a:rPr>
              <a:t>2) Гудит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  <a:latin typeface="Book Antiqua" panose="02040602050305030304" pitchFamily="18" charset="0"/>
              </a:rPr>
              <a:t>пароход</a:t>
            </a:r>
            <a:r>
              <a:rPr lang="ru-RU" sz="1600" dirty="0">
                <a:latin typeface="Book Antiqua" panose="02040602050305030304" pitchFamily="18" charset="0"/>
              </a:rPr>
              <a:t>. </a:t>
            </a:r>
            <a:r>
              <a:rPr lang="ru-RU" sz="1400" i="1" dirty="0">
                <a:latin typeface="Book Antiqua" panose="02040602050305030304" pitchFamily="18" charset="0"/>
              </a:rPr>
              <a:t>Рот открыт. Губы в улыбке. Кончик языка опустить вниз и оттяну назад, спинку выгнуть. Длительно произносить звук ы. Следить, чтобы челюсть не двигалась, губы не натягивались на зубы, кончик языка был опущен и находился в глубине рта. Спинка языка все время должна быть выгнута</a:t>
            </a:r>
            <a:r>
              <a:rPr lang="ru-RU" sz="1600" dirty="0">
                <a:latin typeface="Book Antiqua" panose="02040602050305030304" pitchFamily="18" charset="0"/>
              </a:rPr>
              <a:t/>
            </a:r>
            <a:br>
              <a:rPr lang="ru-RU" sz="1600" dirty="0">
                <a:latin typeface="Book Antiqua" panose="02040602050305030304" pitchFamily="18" charset="0"/>
              </a:rPr>
            </a:br>
            <a:r>
              <a:rPr lang="ru-RU" sz="1600" dirty="0" smtClean="0">
                <a:latin typeface="Book Antiqua" panose="02040602050305030304" pitchFamily="18" charset="0"/>
              </a:rPr>
              <a:t/>
            </a:r>
            <a:br>
              <a:rPr lang="ru-RU" sz="1600" dirty="0" smtClean="0">
                <a:latin typeface="Book Antiqua" panose="02040602050305030304" pitchFamily="18" charset="0"/>
              </a:rPr>
            </a:b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  <a:latin typeface="Book Antiqua" panose="02040602050305030304" pitchFamily="18" charset="0"/>
              </a:rPr>
              <a:t>3) Вагон 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  <a:latin typeface="Book Antiqua" panose="02040602050305030304" pitchFamily="18" charset="0"/>
              </a:rPr>
              <a:t>на рельсах</a:t>
            </a:r>
            <a:r>
              <a:rPr lang="ru-RU" sz="1600" dirty="0">
                <a:latin typeface="Book Antiqua" panose="02040602050305030304" pitchFamily="18" charset="0"/>
              </a:rPr>
              <a:t>. </a:t>
            </a:r>
            <a:r>
              <a:rPr lang="ru-RU" sz="1400" i="1" dirty="0">
                <a:latin typeface="Book Antiqua" panose="02040602050305030304" pitchFamily="18" charset="0"/>
              </a:rPr>
              <a:t>Рот открыт. Губы в улыбке. Боковые края языка плотно прижать к верхним коренным зубам, спинку языка прогнуть вниз, кончик держать свободно. Делать движение языком вперед-назад, боковые края языка при этом должны скользить по коренным зубам. Следить, чтобы нижняя челюсть не двигалась, губы не натягивались на </a:t>
            </a:r>
            <a:r>
              <a:rPr lang="ru-RU" sz="1400" i="1" dirty="0" smtClean="0">
                <a:latin typeface="Book Antiqua" panose="02040602050305030304" pitchFamily="18" charset="0"/>
              </a:rPr>
              <a:t>зубы</a:t>
            </a:r>
            <a:r>
              <a:rPr lang="ru-RU" sz="1600" dirty="0" smtClean="0">
                <a:latin typeface="Book Antiqua" panose="02040602050305030304" pitchFamily="18" charset="0"/>
              </a:rPr>
              <a:t/>
            </a:r>
            <a:br>
              <a:rPr lang="ru-RU" sz="1600" dirty="0" smtClean="0">
                <a:latin typeface="Book Antiqua" panose="02040602050305030304" pitchFamily="18" charset="0"/>
              </a:rPr>
            </a:br>
            <a:r>
              <a:rPr lang="ru-RU" sz="1600" dirty="0" smtClean="0">
                <a:latin typeface="Book Antiqua" panose="02040602050305030304" pitchFamily="18" charset="0"/>
              </a:rPr>
              <a:t/>
            </a:r>
            <a:br>
              <a:rPr lang="ru-RU" sz="1600" dirty="0" smtClean="0">
                <a:latin typeface="Book Antiqua" panose="02040602050305030304" pitchFamily="18" charset="0"/>
              </a:rPr>
            </a:b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  <a:latin typeface="Book Antiqua" panose="02040602050305030304" pitchFamily="18" charset="0"/>
              </a:rPr>
              <a:t>4) С</a:t>
            </a:r>
            <a:r>
              <a:rPr lang="ru-RU" sz="1800" b="1" i="1" dirty="0" smtClean="0">
                <a:solidFill>
                  <a:schemeClr val="bg2">
                    <a:lumMod val="75000"/>
                  </a:schemeClr>
                </a:solidFill>
                <a:latin typeface="Book Antiqua" panose="02040602050305030304" pitchFamily="18" charset="0"/>
              </a:rPr>
              <a:t>амосвал </a:t>
            </a:r>
            <a:r>
              <a:rPr lang="ru-RU" sz="1800" b="1" i="1" dirty="0">
                <a:solidFill>
                  <a:schemeClr val="bg2">
                    <a:lumMod val="75000"/>
                  </a:schemeClr>
                </a:solidFill>
                <a:latin typeface="Book Antiqua" panose="02040602050305030304" pitchFamily="18" charset="0"/>
              </a:rPr>
              <a:t>высыпает груз</a:t>
            </a:r>
            <a:r>
              <a:rPr lang="ru-RU" sz="1600" i="1" dirty="0">
                <a:latin typeface="Book Antiqua" panose="02040602050305030304" pitchFamily="18" charset="0"/>
              </a:rPr>
              <a:t>. </a:t>
            </a:r>
            <a:r>
              <a:rPr lang="ru-RU" sz="1400" i="1" dirty="0">
                <a:latin typeface="Book Antiqua" panose="02040602050305030304" pitchFamily="18" charset="0"/>
              </a:rPr>
              <a:t>Рот открыт. Губы в улыбке. Боковые края языка упереть в боковые верхние зубы почти до клыков Поднимать и опускать широкий кончик языка, касаясь им верхней нижней десны за зубами. Следить, чтобы нижняя челюсть и губ были неподвижны</a:t>
            </a:r>
            <a:endParaRPr lang="ru-RU" sz="1400" i="1" dirty="0">
              <a:latin typeface="Book Antiqua" panose="020406020503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2" y="72736"/>
            <a:ext cx="7098292" cy="62345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Артикуляционная гимнастика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" y="4859481"/>
            <a:ext cx="1853045" cy="18530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748" y="5246438"/>
            <a:ext cx="3628770" cy="1466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737" y="4779819"/>
            <a:ext cx="2667507" cy="19327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817" y="4614534"/>
            <a:ext cx="2195573" cy="20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16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8976" y="270163"/>
            <a:ext cx="8534400" cy="27639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все же путешествуя, хоть на каком транспорте, Веселее вместе с друзьями!!! И с песней!</a:t>
            </a:r>
            <a:b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Пропеть вместе с ребенком песенку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Важно!!! Петь песенку с улыбкой, Весело!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3295506" cy="54032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Пение</a:t>
            </a:r>
            <a:endParaRPr lang="ru-RU" sz="3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6" y="1522416"/>
            <a:ext cx="3507555" cy="3507555"/>
          </a:xfrm>
          <a:prstGeom prst="rect">
            <a:avLst/>
          </a:prstGeom>
        </p:spPr>
      </p:pic>
      <p:pic>
        <p:nvPicPr>
          <p:cNvPr id="5" name="Детские - Песенка друзей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0604" y="5301717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16676" y="2721647"/>
            <a:ext cx="34375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«Песенка друзей»</a:t>
            </a:r>
          </a:p>
          <a:p>
            <a:r>
              <a:rPr lang="ru-RU" dirty="0">
                <a:latin typeface="Comic Sans MS" panose="030F0702030302020204" pitchFamily="66" charset="0"/>
              </a:rPr>
              <a:t>1. Всем советуем дружить,</a:t>
            </a:r>
          </a:p>
          <a:p>
            <a:r>
              <a:rPr lang="ru-RU" dirty="0">
                <a:latin typeface="Comic Sans MS" panose="030F0702030302020204" pitchFamily="66" charset="0"/>
              </a:rPr>
              <a:t>Ссорится не смейте!</a:t>
            </a:r>
          </a:p>
          <a:p>
            <a:r>
              <a:rPr lang="ru-RU" dirty="0">
                <a:latin typeface="Comic Sans MS" panose="030F0702030302020204" pitchFamily="66" charset="0"/>
              </a:rPr>
              <a:t>Без друзей нам не прожить</a:t>
            </a:r>
          </a:p>
          <a:p>
            <a:r>
              <a:rPr lang="ru-RU" dirty="0">
                <a:latin typeface="Comic Sans MS" panose="030F0702030302020204" pitchFamily="66" charset="0"/>
              </a:rPr>
              <a:t>Ни за что на свете!</a:t>
            </a:r>
          </a:p>
          <a:p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Ни за что, ни за что,</a:t>
            </a:r>
          </a:p>
          <a:p>
            <a:r>
              <a:rPr lang="ru-RU" dirty="0">
                <a:latin typeface="Comic Sans MS" panose="030F0702030302020204" pitchFamily="66" charset="0"/>
              </a:rPr>
              <a:t>Ни за что на свете!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64136" y="3875809"/>
            <a:ext cx="3051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2. Не бросай друзей своих,</a:t>
            </a:r>
          </a:p>
          <a:p>
            <a:r>
              <a:rPr lang="ru-RU" dirty="0">
                <a:latin typeface="Comic Sans MS" panose="030F0702030302020204" pitchFamily="66" charset="0"/>
              </a:rPr>
              <a:t>Будь за низ в ответе.</a:t>
            </a:r>
          </a:p>
          <a:p>
            <a:r>
              <a:rPr lang="ru-RU" dirty="0">
                <a:latin typeface="Comic Sans MS" panose="030F0702030302020204" pitchFamily="66" charset="0"/>
              </a:rPr>
              <a:t>Не давай в обиду их</a:t>
            </a:r>
          </a:p>
          <a:p>
            <a:r>
              <a:rPr lang="ru-RU" dirty="0">
                <a:latin typeface="Comic Sans MS" panose="030F0702030302020204" pitchFamily="66" charset="0"/>
              </a:rPr>
              <a:t>Ни кому на свете!</a:t>
            </a:r>
          </a:p>
          <a:p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Никому, никому,</a:t>
            </a:r>
          </a:p>
          <a:p>
            <a:r>
              <a:rPr lang="ru-RU" dirty="0">
                <a:latin typeface="Comic Sans MS" panose="030F0702030302020204" pitchFamily="66" charset="0"/>
              </a:rPr>
              <a:t>Никому на свете!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3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7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673" y="935184"/>
            <a:ext cx="8534400" cy="17248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 путешествие заканчивается и пора возвращаться! </a:t>
            </a:r>
            <a:br>
              <a:rPr lang="ru-RU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Приготовили руль и отправляемся!</a:t>
            </a:r>
            <a:br>
              <a:rPr lang="ru-RU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Поиграть с ребенком под текст аудиозаписи.</a:t>
            </a:r>
            <a:endParaRPr lang="ru-RU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0575" y="322120"/>
            <a:ext cx="2048597" cy="61306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Игра!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4" name="4.-Игра Бибика-kissvk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2073" y="1368137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70" y="3108882"/>
            <a:ext cx="4486205" cy="33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8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180</TotalTime>
  <Words>165</Words>
  <Application>Microsoft Office PowerPoint</Application>
  <PresentationFormat>Широкоэкранный</PresentationFormat>
  <Paragraphs>40</Paragraphs>
  <Slides>8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24" baseType="lpstr">
      <vt:lpstr>Batang</vt:lpstr>
      <vt:lpstr>-apple-system</vt:lpstr>
      <vt:lpstr>Arial</vt:lpstr>
      <vt:lpstr>Arial Narrow</vt:lpstr>
      <vt:lpstr>Book Antiqua</vt:lpstr>
      <vt:lpstr>Bookman Old Style</vt:lpstr>
      <vt:lpstr>Calibri</vt:lpstr>
      <vt:lpstr>Century Gothic</vt:lpstr>
      <vt:lpstr>Comic Sans MS</vt:lpstr>
      <vt:lpstr>DaunPenh</vt:lpstr>
      <vt:lpstr>DokChampa</vt:lpstr>
      <vt:lpstr>Impact</vt:lpstr>
      <vt:lpstr>Times New Roman</vt:lpstr>
      <vt:lpstr>Verdana</vt:lpstr>
      <vt:lpstr>Wingdings 3</vt:lpstr>
      <vt:lpstr>Сектор</vt:lpstr>
      <vt:lpstr>Приветствие</vt:lpstr>
      <vt:lpstr>Презентация PowerPoint</vt:lpstr>
      <vt:lpstr>А как папа?</vt:lpstr>
      <vt:lpstr>и музыка бывает    быстрая или медленная,  это называется — темп.</vt:lpstr>
      <vt:lpstr>А теперь мы с вами попутешествуем на разном транспорте. Задание: Выполнить упражнение в разных темпах (сначала медленно, потом быстро.  Результат записать на видео</vt:lpstr>
      <vt:lpstr>1) Лодочка. Рот открыт. Язык высунуть «лодочкой» («желобком»), держать неподвижно. Губы то широко раскрывать («оскал»), то касаться ими «желобка».  2) Гудит пароход. Рот открыт. Губы в улыбке. Кончик языка опустить вниз и оттяну назад, спинку выгнуть. Длительно произносить звук ы. Следить, чтобы челюсть не двигалась, губы не натягивались на зубы, кончик языка был опущен и находился в глубине рта. Спинка языка все время должна быть выгнута  3) Вагон на рельсах. Рот открыт. Губы в улыбке. Боковые края языка плотно прижать к верхним коренным зубам, спинку языка прогнуть вниз, кончик держать свободно. Делать движение языком вперед-назад, боковые края языка при этом должны скользить по коренным зубам. Следить, чтобы нижняя челюсть не двигалась, губы не натягивались на зубы  4) Самосвал высыпает груз. Рот открыт. Губы в улыбке. Боковые края языка упереть в боковые верхние зубы почти до клыков Поднимать и опускать широкий кончик языка, касаясь им верхней нижней десны за зубами. Следить, чтобы нижняя челюсть и губ были неподвижны</vt:lpstr>
      <vt:lpstr>Но все же путешествуя, хоть на каком транспорте, Веселее вместе с друзьями!!! И с песней! Пропеть вместе с ребенком песенку.  Важно!!! Петь песенку с улыбкой, Весело!   </vt:lpstr>
      <vt:lpstr>Наше путешествие заканчивается и пора возвращаться!  Приготовили руль и отправляемся! Поиграть с ребенком под текст аудиозаписи.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Приветствие</dc:title>
  <dc:creator>User</dc:creator>
  <cp:lastModifiedBy>User</cp:lastModifiedBy>
  <cp:revision>18</cp:revision>
  <dcterms:created xsi:type="dcterms:W3CDTF">2020-04-19T04:31:38Z</dcterms:created>
  <dcterms:modified xsi:type="dcterms:W3CDTF">2020-04-19T16:17:29Z</dcterms:modified>
</cp:coreProperties>
</file>