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8"/>
  </p:notesMasterIdLst>
  <p:sldIdLst>
    <p:sldId id="264" r:id="rId2"/>
    <p:sldId id="273" r:id="rId3"/>
    <p:sldId id="271" r:id="rId4"/>
    <p:sldId id="263" r:id="rId5"/>
    <p:sldId id="262" r:id="rId6"/>
    <p:sldId id="261" r:id="rId7"/>
    <p:sldId id="270" r:id="rId8"/>
    <p:sldId id="257" r:id="rId9"/>
    <p:sldId id="258" r:id="rId10"/>
    <p:sldId id="256" r:id="rId11"/>
    <p:sldId id="277" r:id="rId12"/>
    <p:sldId id="272" r:id="rId13"/>
    <p:sldId id="276" r:id="rId14"/>
    <p:sldId id="275" r:id="rId15"/>
    <p:sldId id="278" r:id="rId16"/>
    <p:sldId id="27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245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31E1F-C055-4FEE-9821-EAF49268DB01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4BB4B-C222-44AA-8807-FCD4F95A62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917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4BB4B-C222-44AA-8807-FCD4F95A62A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954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4BB4B-C222-44AA-8807-FCD4F95A62A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16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52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62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06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06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80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94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90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22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6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84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34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6DED4-265B-4252-AC5A-46470DCF0632}" type="datetimeFigureOut">
              <a:rPr lang="ru-RU" smtClean="0"/>
              <a:t>28.03.2021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CA31F-360E-454C-8C6B-7F2D70846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49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microsoft.com/office/2007/relationships/hdphoto" Target="../media/hdphoto7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5.wmf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slide" Target="slide12.xml"/><Relationship Id="rId5" Type="http://schemas.openxmlformats.org/officeDocument/2006/relationships/image" Target="../media/image37.png"/><Relationship Id="rId10" Type="http://schemas.openxmlformats.org/officeDocument/2006/relationships/image" Target="../media/image40.jpeg"/><Relationship Id="rId4" Type="http://schemas.openxmlformats.org/officeDocument/2006/relationships/image" Target="../media/image36.pn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microsoft.com/office/2007/relationships/hdphoto" Target="../media/hdphoto11.wdp"/><Relationship Id="rId9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4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openxmlformats.org/officeDocument/2006/relationships/image" Target="../media/image4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2.jpeg"/><Relationship Id="rId5" Type="http://schemas.openxmlformats.org/officeDocument/2006/relationships/image" Target="../media/image48.png"/><Relationship Id="rId10" Type="http://schemas.microsoft.com/office/2007/relationships/hdphoto" Target="../media/hdphoto14.wdp"/><Relationship Id="rId4" Type="http://schemas.microsoft.com/office/2007/relationships/hdphoto" Target="../media/hdphoto13.wdp"/><Relationship Id="rId9" Type="http://schemas.openxmlformats.org/officeDocument/2006/relationships/image" Target="../media/image51.png"/><Relationship Id="rId1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.wav"/><Relationship Id="rId7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slide" Target="slide5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openxmlformats.org/officeDocument/2006/relationships/image" Target="../media/image8.jp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slide" Target="slide7.xml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jpe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6.wdp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slide" Target="slide10.xml"/><Relationship Id="rId4" Type="http://schemas.openxmlformats.org/officeDocument/2006/relationships/image" Target="../media/image22.jpe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440">
              <a:srgbClr val="CCE0F2"/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55"/>
            <a:ext cx="12192000" cy="68507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35560" y="1556792"/>
            <a:ext cx="7704856" cy="3600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Arial" charset="0"/>
              </a:rPr>
              <a:t/>
            </a:r>
            <a:b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Arial" charset="0"/>
              </a:rPr>
            </a:br>
            <a: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Arial" charset="0"/>
              </a:rPr>
              <a:t/>
            </a:r>
            <a:b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Arial" charset="0"/>
              </a:rPr>
            </a:br>
            <a:r>
              <a:rPr lang="ru-RU" sz="4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+mn-lt"/>
                <a:cs typeface="Arial" charset="0"/>
              </a:rPr>
              <a:t/>
            </a:r>
            <a:br>
              <a:rPr lang="ru-RU" sz="4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+mn-lt"/>
                <a:cs typeface="Arial" charset="0"/>
              </a:rPr>
            </a:br>
            <a:r>
              <a:rPr lang="ru-RU" sz="49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Интерактивные</a:t>
            </a:r>
            <a:r>
              <a:rPr lang="ru-RU" sz="49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 </a:t>
            </a:r>
            <a:r>
              <a:rPr lang="ru-RU" sz="49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игры </a:t>
            </a:r>
            <a:br>
              <a:rPr lang="ru-RU" sz="49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</a:br>
            <a:r>
              <a:rPr lang="ru-RU" sz="49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и упражнения</a:t>
            </a:r>
            <a:r>
              <a:rPr lang="ru-RU" sz="49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 </a:t>
            </a:r>
            <a:r>
              <a:rPr lang="ru-RU" sz="49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/>
            </a:r>
            <a:br>
              <a:rPr lang="ru-RU" sz="49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</a:br>
            <a:r>
              <a:rPr lang="ru-RU" sz="49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по лексической теме «Транспорт</a:t>
            </a:r>
            <a:r>
              <a:rPr lang="ru-RU" sz="49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»</a:t>
            </a:r>
            <a:br>
              <a:rPr lang="ru-RU" sz="49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</a:br>
            <a:r>
              <a:rPr lang="ru-RU" sz="49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для детей </a:t>
            </a:r>
            <a:r>
              <a:rPr lang="ru-RU" sz="49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3-4 лет</a:t>
            </a:r>
            <a:r>
              <a:rPr lang="ru-RU" sz="49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Monotype Corsiva" pitchFamily="66" charset="0"/>
                <a:cs typeface="Mongolian Baiti" panose="03000500000000000000" pitchFamily="66" charset="0"/>
              </a:rPr>
              <a:t/>
            </a:r>
            <a:br>
              <a:rPr lang="ru-RU" sz="49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Monotype Corsiva" pitchFamily="66" charset="0"/>
                <a:cs typeface="Mongolian Baiti" panose="03000500000000000000" pitchFamily="66" charset="0"/>
              </a:rPr>
            </a:br>
            <a:endParaRPr lang="ru-RU" sz="4900" dirty="0">
              <a:solidFill>
                <a:srgbClr val="0070C0"/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</p:txBody>
      </p:sp>
      <p:sp>
        <p:nvSpPr>
          <p:cNvPr id="5" name="Стрелка вправо с вырезом 4">
            <a:hlinkClick r:id="rId4" action="ppaction://hlinksldjump"/>
          </p:cNvPr>
          <p:cNvSpPr/>
          <p:nvPr/>
        </p:nvSpPr>
        <p:spPr>
          <a:xfrm>
            <a:off x="10776520" y="2592288"/>
            <a:ext cx="1333980" cy="764704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ru-RU" b="1" smtClean="0">
                <a:solidFill>
                  <a:schemeClr val="tx1"/>
                </a:solidFill>
              </a:rPr>
              <a:t>Жми!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83832" y="6287828"/>
            <a:ext cx="388843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600" b="1" dirty="0" smtClean="0">
                <a:solidFill>
                  <a:srgbClr val="0070C0"/>
                </a:solidFill>
              </a:rPr>
              <a:t>Для активации игр необходимо перейти в режим слайд-шоу</a:t>
            </a:r>
            <a:endParaRPr lang="ru-RU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81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www.kristiestreicherbeautybar.com/wp-content/uploads/2019/09/Ausmalbilder-Flugzeug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3" b="95154" l="5470" r="92006"/>
                    </a14:imgEffect>
                  </a14:imgLayer>
                </a14:imgProps>
              </a:ext>
            </a:extLst>
          </a:blip>
          <a:srcRect l="5982" t="4333" r="5955" b="5012"/>
          <a:stretch>
            <a:fillRect/>
          </a:stretch>
        </p:blipFill>
        <p:spPr bwMode="auto">
          <a:xfrm>
            <a:off x="3287688" y="1455365"/>
            <a:ext cx="511899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www.kristiestreicherbeautybar.com/wp-content/uploads/2019/09/Ausmalbilder-Flugzeug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50" b="82151" l="75316" r="92917"/>
                    </a14:imgEffect>
                  </a14:imgLayer>
                </a14:imgProps>
              </a:ext>
            </a:extLst>
          </a:blip>
          <a:srcRect l="75252" t="24808" r="6519" b="15813"/>
          <a:stretch>
            <a:fillRect/>
          </a:stretch>
        </p:blipFill>
        <p:spPr bwMode="auto">
          <a:xfrm>
            <a:off x="9138307" y="4809989"/>
            <a:ext cx="194421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www.kristiestreicherbeautybar.com/wp-content/uploads/2019/09/Ausmalbilder-Flugzeug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558" b="93617" l="38920" r="75316"/>
                    </a14:imgEffect>
                  </a14:imgLayer>
                </a14:imgProps>
              </a:ext>
            </a:extLst>
          </a:blip>
          <a:srcRect l="39868" t="20475" r="24889" b="7861"/>
          <a:stretch>
            <a:fillRect/>
          </a:stretch>
        </p:blipFill>
        <p:spPr bwMode="auto">
          <a:xfrm>
            <a:off x="1127448" y="4936033"/>
            <a:ext cx="184151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www.kristiestreicherbeautybar.com/wp-content/uploads/2019/09/Ausmalbilder-Flugzeug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03" b="64184" l="6662" r="40603"/>
                    </a14:imgEffect>
                  </a14:imgLayer>
                </a14:imgProps>
              </a:ext>
            </a:extLst>
          </a:blip>
          <a:srcRect l="7197" t="16618" r="58775" b="36289"/>
          <a:stretch>
            <a:fillRect/>
          </a:stretch>
        </p:blipFill>
        <p:spPr bwMode="auto">
          <a:xfrm>
            <a:off x="3647728" y="4797152"/>
            <a:ext cx="1875769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9418" y="135269"/>
            <a:ext cx="7886700" cy="55742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+mn-lt"/>
              </a:rPr>
              <a:t>«Что есть у самолета?»</a:t>
            </a:r>
            <a:endParaRPr lang="ru-RU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Стрелка вправо с вырезом 10">
            <a:hlinkClick r:id="rId9" action="ppaction://hlinksldjump"/>
          </p:cNvPr>
          <p:cNvSpPr/>
          <p:nvPr/>
        </p:nvSpPr>
        <p:spPr>
          <a:xfrm>
            <a:off x="11141584" y="6165304"/>
            <a:ext cx="1050416" cy="69269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595" y="1023280"/>
            <a:ext cx="2019856" cy="2772446"/>
          </a:xfrm>
          <a:prstGeom prst="rect">
            <a:avLst/>
          </a:prstGeom>
        </p:spPr>
      </p:pic>
      <p:sp>
        <p:nvSpPr>
          <p:cNvPr id="12" name="Заголовок 6"/>
          <p:cNvSpPr txBox="1">
            <a:spLocks/>
          </p:cNvSpPr>
          <p:nvPr/>
        </p:nvSpPr>
        <p:spPr bwMode="auto">
          <a:xfrm>
            <a:off x="119336" y="604766"/>
            <a:ext cx="11161240" cy="95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600" b="1" u="sng" dirty="0">
                <a:solidFill>
                  <a:srgbClr val="0070C0"/>
                </a:solidFill>
                <a:latin typeface="+mn-lt"/>
              </a:rPr>
              <a:t>Цель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: 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практическое использование 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существительных, обозначающих 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части самолета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в родительном падеже. </a:t>
            </a:r>
          </a:p>
          <a:p>
            <a:r>
              <a:rPr lang="ru-RU" altLang="ru-RU" sz="1600" b="1" u="sng" dirty="0" smtClean="0">
                <a:solidFill>
                  <a:srgbClr val="0070C0"/>
                </a:solidFill>
                <a:latin typeface="+mn-lt"/>
              </a:rPr>
              <a:t>Задание: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Помоги Лунтику найти части 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самолета, 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нажимай на нужные картинки. </a:t>
            </a:r>
          </a:p>
          <a:p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Расскажи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, что ты 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выбрал(а) 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(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Например: «У самолета есть нос. 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У 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самолета нет руля»).</a:t>
            </a:r>
            <a:endParaRPr lang="ru-RU" altLang="ru-RU" sz="1600" b="1" dirty="0">
              <a:solidFill>
                <a:srgbClr val="0070C0"/>
              </a:solidFill>
              <a:latin typeface="+mn-lt"/>
            </a:endParaRPr>
          </a:p>
          <a:p>
            <a:endParaRPr lang="ru-RU" altLang="ru-RU" sz="1600" b="1" dirty="0">
              <a:solidFill>
                <a:srgbClr val="0070C0"/>
              </a:solidFill>
              <a:latin typeface="+mn-lt"/>
            </a:endParaRPr>
          </a:p>
          <a:p>
            <a:endParaRPr lang="ru-RU" altLang="ru-RU" sz="1600" b="1" dirty="0" smtClean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3" name="Picture 2" descr="http://cs.pikabu.ru/post_img/2013/11/20/2/1384907487_20639669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173" y="4792386"/>
            <a:ext cx="1728192" cy="174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163" y="194560"/>
            <a:ext cx="7886700" cy="4065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+mn-lt"/>
              </a:rPr>
              <a:t>«Назови ласково»</a:t>
            </a:r>
          </a:p>
        </p:txBody>
      </p:sp>
      <p:pic>
        <p:nvPicPr>
          <p:cNvPr id="25602" name="Picture 5" descr="G:\Clip Art\Transportation\Boats &amp; Ships (A - R)\Row Boat 7.wmf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321" y="1674255"/>
            <a:ext cx="2444038" cy="1687096"/>
          </a:xfrm>
          <a:noFill/>
        </p:spPr>
      </p:pic>
      <p:pic>
        <p:nvPicPr>
          <p:cNvPr id="25604" name="Picture 7" descr="C:\Documents and Settings\319\Мои документы\Мои рисунки\Самоолет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14" y="3356624"/>
            <a:ext cx="2592916" cy="151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6" descr="C:\Documents and Settings\319\Мои документы\Мои рисунки\теплохоод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3" y="1653414"/>
            <a:ext cx="2458581" cy="141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6" descr="C:\Documents and Settings\319\Мои документы\Мои рисунки\теплохоод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867" y="2130975"/>
            <a:ext cx="1332658" cy="76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5" descr="G:\Clip Art\Transportation\Boats &amp; Ships (A - R)\Row Boat 7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095" y="2081753"/>
            <a:ext cx="1254138" cy="86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7" descr="C:\Documents and Settings\319\Мои документы\Мои рисунки\Самоолет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854" y="3673644"/>
            <a:ext cx="1376621" cy="80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6"/>
          <p:cNvSpPr txBox="1">
            <a:spLocks/>
          </p:cNvSpPr>
          <p:nvPr/>
        </p:nvSpPr>
        <p:spPr bwMode="auto">
          <a:xfrm>
            <a:off x="119336" y="651968"/>
            <a:ext cx="11737304" cy="7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altLang="ru-RU" sz="1600" b="1" u="sng" dirty="0">
                <a:solidFill>
                  <a:srgbClr val="0070C0"/>
                </a:solidFill>
                <a:latin typeface="Calibri" panose="020F0502020204030204"/>
              </a:rPr>
              <a:t>Цель:</a:t>
            </a:r>
            <a:r>
              <a:rPr lang="ru-RU" altLang="ru-RU" sz="1600" b="1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ru-RU" altLang="ru-RU" sz="1600" b="1" dirty="0" smtClean="0">
                <a:solidFill>
                  <a:srgbClr val="0070C0"/>
                </a:solidFill>
                <a:latin typeface="Calibri" panose="020F0502020204030204"/>
              </a:rPr>
              <a:t>образование и употребление имен </a:t>
            </a:r>
            <a:r>
              <a:rPr lang="ru-RU" altLang="ru-RU" sz="1600" b="1" dirty="0">
                <a:solidFill>
                  <a:srgbClr val="0070C0"/>
                </a:solidFill>
                <a:latin typeface="Calibri" panose="020F0502020204030204"/>
              </a:rPr>
              <a:t>существительных с уменьшительно-ласкательными суффиксами.  </a:t>
            </a:r>
            <a:endParaRPr lang="ru-RU" altLang="ru-RU" sz="1600" b="1" u="sng" dirty="0" smtClean="0">
              <a:solidFill>
                <a:srgbClr val="0070C0"/>
              </a:solidFill>
              <a:latin typeface="Calibri" panose="020F0502020204030204"/>
              <a:ea typeface="+mn-ea"/>
              <a:cs typeface="+mn-cs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altLang="ru-RU" sz="1600" b="1" u="sng" dirty="0" smtClean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Задание</a:t>
            </a:r>
            <a:r>
              <a:rPr lang="ru-RU" altLang="ru-RU" sz="1600" b="1" u="sng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:</a:t>
            </a:r>
            <a:r>
              <a:rPr lang="ru-RU" altLang="ru-RU" sz="1600" b="1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 Назови ласково предмет и нажми на картинку </a:t>
            </a:r>
            <a:r>
              <a:rPr lang="ru-RU" altLang="ru-RU" sz="1600" b="1" dirty="0" smtClean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(Пример ответа: «Большая </a:t>
            </a:r>
            <a:r>
              <a:rPr lang="ru-RU" altLang="ru-RU" sz="1600" b="1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лодка, а маленькая - лодочка, большой </a:t>
            </a:r>
            <a:r>
              <a:rPr lang="ru-RU" altLang="ru-RU" sz="1600" b="1" dirty="0" smtClean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самолет, а маленький – самолетик» и т.д.).</a:t>
            </a:r>
            <a:endParaRPr lang="ru-RU" altLang="ru-RU" sz="1600" b="1" dirty="0">
              <a:solidFill>
                <a:srgbClr val="0070C0"/>
              </a:solidFill>
              <a:latin typeface="Calibri" panose="020F0502020204030204"/>
              <a:ea typeface="+mn-ea"/>
              <a:cs typeface="+mn-cs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altLang="ru-RU" sz="1600" b="1" u="sng" dirty="0" smtClean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ru-RU" altLang="ru-RU" sz="1600" b="1" dirty="0" smtClean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  </a:t>
            </a:r>
            <a:endParaRPr lang="ru-RU" altLang="ru-RU" sz="1600" b="1" dirty="0">
              <a:solidFill>
                <a:srgbClr val="0070C0"/>
              </a:solidFill>
              <a:latin typeface="Calibri" panose="020F0502020204030204"/>
              <a:ea typeface="+mn-ea"/>
              <a:cs typeface="+mn-cs"/>
            </a:endParaRPr>
          </a:p>
          <a:p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 </a:t>
            </a:r>
            <a:endParaRPr lang="ru-RU" altLang="ru-RU" sz="16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" name="маши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21" y="5043720"/>
            <a:ext cx="2598310" cy="1479536"/>
          </a:xfrm>
          <a:prstGeom prst="rect">
            <a:avLst/>
          </a:prstGeom>
        </p:spPr>
      </p:pic>
      <p:pic>
        <p:nvPicPr>
          <p:cNvPr id="19" name="машинк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854" y="5621223"/>
            <a:ext cx="1270313" cy="76070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875" y="5155386"/>
            <a:ext cx="1552226" cy="1778376"/>
          </a:xfrm>
          <a:prstGeom prst="rect">
            <a:avLst/>
          </a:prstGeom>
        </p:spPr>
      </p:pic>
      <p:pic>
        <p:nvPicPr>
          <p:cNvPr id="21" name="грузовик" descr="https://img.favpng.com/17/17/2/cars-roads-truck-tow-hitch-png-favpng-8zzfamWAvvrgin7Pwny9YwMUe.jpg"/>
          <p:cNvPicPr/>
          <p:nvPr/>
        </p:nvPicPr>
        <p:blipFill>
          <a:blip r:embed="rId9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25300" y="3194370"/>
            <a:ext cx="2283067" cy="128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грузовичок" descr="https://img.favpng.com/17/17/2/cars-roads-truck-tow-hitch-png-favpng-8zzfamWAvvrgin7Pwny9YwMUe.jpg"/>
          <p:cNvPicPr/>
          <p:nvPr/>
        </p:nvPicPr>
        <p:blipFill>
          <a:blip r:embed="rId9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61867" y="3729451"/>
            <a:ext cx="1196558" cy="63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автобус" descr="https://go.imgsmail.ru/imgpreview?key=610f360e229affc0&amp;mb=imgdb_preview_exp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165" y="4823176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автобусик" descr="https://go.imgsmail.ru/imgpreview?key=610f360e229affc0&amp;mb=imgdb_preview_exp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205" y="5385152"/>
            <a:ext cx="1345882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трелка вправо с вырезом 17">
            <a:hlinkClick r:id="rId11" action="ppaction://hlinksldjump"/>
          </p:cNvPr>
          <p:cNvSpPr/>
          <p:nvPr/>
        </p:nvSpPr>
        <p:spPr>
          <a:xfrm>
            <a:off x="11141584" y="6112269"/>
            <a:ext cx="1050416" cy="69269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75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6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6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6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2" b="89292" l="9648" r="883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17452" r="14053" b="13269"/>
          <a:stretch/>
        </p:blipFill>
        <p:spPr>
          <a:xfrm flipH="1">
            <a:off x="6888088" y="3689648"/>
            <a:ext cx="4392488" cy="31683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5760" y="33505"/>
            <a:ext cx="4464496" cy="44652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+mn-lt"/>
              </a:rPr>
              <a:t>«Поставь машину в гараж»</a:t>
            </a:r>
            <a:endParaRPr lang="ru-RU" sz="28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4" b="44306" l="51641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01" r="1963" b="54200"/>
          <a:stretch/>
        </p:blipFill>
        <p:spPr>
          <a:xfrm flipH="1">
            <a:off x="767407" y="2708920"/>
            <a:ext cx="2202059" cy="985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2" b="89292" l="9648" r="883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17" t="16112" r="13806" b="12887"/>
          <a:stretch/>
        </p:blipFill>
        <p:spPr>
          <a:xfrm flipH="1">
            <a:off x="7464152" y="1403276"/>
            <a:ext cx="2664296" cy="18722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722" b="94306" l="2031" r="4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400" r="50787"/>
          <a:stretch/>
        </p:blipFill>
        <p:spPr>
          <a:xfrm flipH="1">
            <a:off x="793845" y="3949433"/>
            <a:ext cx="2179375" cy="1240977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19336" y="480026"/>
            <a:ext cx="11953328" cy="923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u="sng" dirty="0">
                <a:solidFill>
                  <a:srgbClr val="0070C0"/>
                </a:solidFill>
                <a:latin typeface="+mn-lt"/>
              </a:rPr>
              <a:t>Цель: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 практическое 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употребление </a:t>
            </a:r>
            <a:r>
              <a:rPr lang="ru-RU" sz="1600" b="1" dirty="0">
                <a:solidFill>
                  <a:srgbClr val="0070C0"/>
                </a:solidFill>
                <a:latin typeface="+mn-lt"/>
              </a:rPr>
              <a:t>слов, обозначающих признаки и качества предметов (цвет, размер) в простых  распространенных предложениях.</a:t>
            </a:r>
          </a:p>
          <a:p>
            <a:r>
              <a:rPr lang="ru-RU" sz="1600" b="1" u="sng" dirty="0" smtClean="0">
                <a:solidFill>
                  <a:srgbClr val="0070C0"/>
                </a:solidFill>
                <a:latin typeface="+mn-lt"/>
              </a:rPr>
              <a:t>Задание: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 Нажми на любую машину и узнаешь, в какой гараж она поедет, в большой или в маленький. 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Расскажи Лунтику, в какой гараж заехала машина (Например: «Желтая машина заехала в большой гараж»).</a:t>
            </a:r>
          </a:p>
        </p:txBody>
      </p:sp>
      <p:pic>
        <p:nvPicPr>
          <p:cNvPr id="13" name="Picture 4" descr="http://photo-zhurnal.ru/images/75953_animashki-luntik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D4F3F5"/>
              </a:clrFrom>
              <a:clrTo>
                <a:srgbClr val="D4F3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282" y="1256767"/>
            <a:ext cx="1758382" cy="2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право с вырезом 9">
            <a:hlinkClick r:id="rId9" action="ppaction://hlinksldjump"/>
          </p:cNvPr>
          <p:cNvSpPr/>
          <p:nvPr/>
        </p:nvSpPr>
        <p:spPr>
          <a:xfrm>
            <a:off x="11141584" y="6165304"/>
            <a:ext cx="1050416" cy="69269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50626" b="54683"/>
          <a:stretch/>
        </p:blipFill>
        <p:spPr>
          <a:xfrm flipH="1">
            <a:off x="749336" y="1503064"/>
            <a:ext cx="2220130" cy="10346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8" t="50287"/>
          <a:stretch/>
        </p:blipFill>
        <p:spPr>
          <a:xfrm flipH="1">
            <a:off x="767406" y="5375509"/>
            <a:ext cx="2241481" cy="10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4.79167E-6 0.18703 C 4.79167E-6 0.27083 0.13151 0.3743 0.23841 0.3743 L 0.47682 0.3743 " pathEditMode="relative" rAng="0" ptsTypes="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41" y="18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7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2.91667E-6 -0.14098 C 2.91667E-6 -0.2044 0.12617 -0.28195 0.22877 -0.28195 L 0.45781 -0.28195 " pathEditMode="relative" rAng="0" ptsTypes="AAAA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91" y="-14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-3.95833E-6 0.28634 C -3.95833E-6 0.41481 0.13334 0.57291 0.24167 0.57291 L 0.48334 0.57291 " pathEditMode="relative" rAng="0" ptsTypes="AAAA">
                                      <p:cBhvr>
                                        <p:cTn id="1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286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2.29167E-6 -0.22223 C 2.29167E-6 -0.32199 0.12942 -0.44445 0.23463 -0.44445 L 0.46927 -0.44445 " pathEditMode="relative" rAng="0" ptsTypes="AAAA">
                                      <p:cBhvr>
                                        <p:cTn id="2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64" y="-2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pixelbrush.ru/uploads/posts/2013-08/1376879075_gl-3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67372" y="4726695"/>
            <a:ext cx="4141242" cy="215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0" r="50787"/>
          <a:stretch/>
        </p:blipFill>
        <p:spPr>
          <a:xfrm>
            <a:off x="6816080" y="4549903"/>
            <a:ext cx="2708968" cy="17215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50626" b="54683"/>
          <a:stretch/>
        </p:blipFill>
        <p:spPr>
          <a:xfrm flipH="1">
            <a:off x="2227529" y="2530685"/>
            <a:ext cx="2584294" cy="13342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778429"/>
            <a:ext cx="2828035" cy="34053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01" r="1963" b="54200"/>
          <a:stretch/>
        </p:blipFill>
        <p:spPr>
          <a:xfrm>
            <a:off x="571566" y="5689495"/>
            <a:ext cx="2339495" cy="1188923"/>
          </a:xfrm>
          <a:prstGeom prst="rect">
            <a:avLst/>
          </a:prstGeom>
        </p:spPr>
      </p:pic>
      <p:pic>
        <p:nvPicPr>
          <p:cNvPr id="1026" name="Picture 2" descr="https://images.ru.prom.st/560419830_w640_h640_septik-dlya-dach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14140" y="4128661"/>
            <a:ext cx="3024336" cy="2770291"/>
          </a:xfrm>
          <a:prstGeom prst="rect">
            <a:avLst/>
          </a:prstGeom>
          <a:noFill/>
        </p:spPr>
      </p:pic>
      <p:pic>
        <p:nvPicPr>
          <p:cNvPr id="10" name="Рисунок 9" descr="https://pixelbrush.ru/uploads/posts/2013-08/1376879075_gl-3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28475" y="1026691"/>
            <a:ext cx="3457434" cy="181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828475" y="2762931"/>
            <a:ext cx="456393" cy="738076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8" t="50287"/>
          <a:stretch/>
        </p:blipFill>
        <p:spPr>
          <a:xfrm>
            <a:off x="7176121" y="2982771"/>
            <a:ext cx="2664296" cy="147995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59496" y="68444"/>
            <a:ext cx="9144000" cy="44601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+mn-lt"/>
              </a:rPr>
              <a:t>«Где </a:t>
            </a:r>
            <a:r>
              <a:rPr lang="ru-RU" sz="2800" b="1" dirty="0">
                <a:solidFill>
                  <a:srgbClr val="0070C0"/>
                </a:solidFill>
                <a:latin typeface="+mn-lt"/>
              </a:rPr>
              <a:t>стоит машина</a:t>
            </a:r>
            <a:r>
              <a:rPr lang="ru-RU" sz="2800" b="1" dirty="0" smtClean="0">
                <a:solidFill>
                  <a:srgbClr val="0070C0"/>
                </a:solidFill>
                <a:latin typeface="+mn-lt"/>
              </a:rPr>
              <a:t>?»</a:t>
            </a:r>
            <a:endParaRPr lang="ru-RU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0595" y="552453"/>
            <a:ext cx="12097344" cy="62156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1600" b="1" u="sng" dirty="0">
                <a:solidFill>
                  <a:srgbClr val="0070C0"/>
                </a:solidFill>
              </a:rPr>
              <a:t>Цель:</a:t>
            </a:r>
            <a:r>
              <a:rPr lang="ru-RU" sz="1600" b="1" dirty="0">
                <a:solidFill>
                  <a:srgbClr val="0070C0"/>
                </a:solidFill>
              </a:rPr>
              <a:t> практическое использование предлогов НА, ПОД, ЗА, ПЕРЕД в простых распространенных предложениях</a:t>
            </a:r>
            <a:r>
              <a:rPr lang="ru-RU" sz="1600" b="1" dirty="0" smtClean="0">
                <a:solidFill>
                  <a:srgbClr val="0070C0"/>
                </a:solidFill>
              </a:rPr>
              <a:t>.</a:t>
            </a:r>
            <a:endParaRPr lang="ru-RU" sz="1600" b="1" dirty="0">
              <a:solidFill>
                <a:srgbClr val="0070C0"/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sz="1600" b="1" u="sng" dirty="0" smtClean="0">
                <a:solidFill>
                  <a:srgbClr val="0070C0"/>
                </a:solidFill>
              </a:rPr>
              <a:t>Задание</a:t>
            </a:r>
            <a:r>
              <a:rPr lang="ru-RU" sz="1600" b="1" u="sng" dirty="0">
                <a:solidFill>
                  <a:srgbClr val="0070C0"/>
                </a:solidFill>
              </a:rPr>
              <a:t>:</a:t>
            </a:r>
            <a:r>
              <a:rPr lang="ru-RU" sz="1600" b="1" dirty="0">
                <a:solidFill>
                  <a:srgbClr val="0070C0"/>
                </a:solidFill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</a:rPr>
              <a:t> Расскажи Лунтику, где стоит каждая </a:t>
            </a:r>
            <a:r>
              <a:rPr lang="ru-RU" sz="1600" b="1" dirty="0">
                <a:solidFill>
                  <a:srgbClr val="0070C0"/>
                </a:solidFill>
              </a:rPr>
              <a:t>машина (</a:t>
            </a:r>
            <a:r>
              <a:rPr lang="ru-RU" sz="1600" b="1" dirty="0" smtClean="0">
                <a:solidFill>
                  <a:srgbClr val="0070C0"/>
                </a:solidFill>
              </a:rPr>
              <a:t>Например: «Желтая </a:t>
            </a:r>
            <a:r>
              <a:rPr lang="ru-RU" sz="1600" b="1" dirty="0">
                <a:solidFill>
                  <a:srgbClr val="0070C0"/>
                </a:solidFill>
              </a:rPr>
              <a:t>машина </a:t>
            </a:r>
            <a:r>
              <a:rPr lang="ru-RU" sz="1600" b="1" dirty="0" smtClean="0">
                <a:solidFill>
                  <a:srgbClr val="0070C0"/>
                </a:solidFill>
              </a:rPr>
              <a:t>стоит за домом»…), нажми на нужную машинку.</a:t>
            </a:r>
            <a:endParaRPr lang="ru-RU" sz="1600" b="1" dirty="0">
              <a:solidFill>
                <a:srgbClr val="0070C0"/>
              </a:solidFill>
            </a:endParaRPr>
          </a:p>
        </p:txBody>
      </p:sp>
      <p:pic>
        <p:nvPicPr>
          <p:cNvPr id="14" name="Picture 4" descr="http://photo-zhurnal.ru/images/75953_animashki-luntik.jp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D4F3F5"/>
              </a:clrFrom>
              <a:clrTo>
                <a:srgbClr val="D4F3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573" y="1939181"/>
            <a:ext cx="1783639" cy="225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803082" y="2736064"/>
            <a:ext cx="456393" cy="738076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" name="Стрелка вправо с вырезом 16">
            <a:hlinkClick r:id="rId14" action="ppaction://hlinksldjump"/>
          </p:cNvPr>
          <p:cNvSpPr/>
          <p:nvPr/>
        </p:nvSpPr>
        <p:spPr>
          <a:xfrm>
            <a:off x="11141584" y="6165304"/>
            <a:ext cx="1050416" cy="69269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9952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img0.liveinternet.ru/images/attach/c/11/114/780/114780572_su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980728"/>
            <a:ext cx="6517362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76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000" b="1" dirty="0" smtClean="0">
                <a:solidFill>
                  <a:srgbClr val="0070C0"/>
                </a:solidFill>
                <a:latin typeface="+mn-lt"/>
              </a:rPr>
              <a:t>МОЛОДЕЦ!</a:t>
            </a:r>
            <a:endParaRPr lang="ru-RU" sz="8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Стрелка вправо с вырезом 5">
            <a:hlinkClick r:id="rId4" action="ppaction://hlinksldjump"/>
          </p:cNvPr>
          <p:cNvSpPr/>
          <p:nvPr/>
        </p:nvSpPr>
        <p:spPr>
          <a:xfrm>
            <a:off x="11141584" y="6165304"/>
            <a:ext cx="1050416" cy="69269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542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1384" y="3501008"/>
            <a:ext cx="10945216" cy="288032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cs typeface="Arial" charset="0"/>
              </a:rPr>
              <a:t>Муниципальное бюджетное дошкольное образовательное учреждение города Иркутска детский сад № 97</a:t>
            </a:r>
            <a:br>
              <a:rPr lang="ru-RU" sz="4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cs typeface="Arial" charset="0"/>
              </a:rPr>
            </a:br>
            <a:r>
              <a:rPr lang="ru-RU" sz="49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latin typeface="+mn-lt"/>
                <a:ea typeface="Microsoft JhengHei" panose="020B0604030504040204" pitchFamily="34" charset="-120"/>
                <a:cs typeface="Mongolian Baiti" panose="03000500000000000000" pitchFamily="66" charset="0"/>
              </a:rPr>
              <a:t> </a:t>
            </a:r>
            <a:endParaRPr lang="ru-RU" sz="4900" dirty="0">
              <a:solidFill>
                <a:srgbClr val="0070C0"/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9536" y="692696"/>
            <a:ext cx="5256584" cy="2376264"/>
          </a:xfrm>
        </p:spPr>
        <p:txBody>
          <a:bodyPr>
            <a:normAutofit/>
          </a:bodyPr>
          <a:lstStyle/>
          <a:p>
            <a:pPr algn="l"/>
            <a:r>
              <a:rPr lang="ru-RU" altLang="ru-RU" b="1" dirty="0" smtClean="0">
                <a:solidFill>
                  <a:srgbClr val="0070C0"/>
                </a:solidFill>
              </a:rPr>
              <a:t>Авторы - составители:</a:t>
            </a:r>
            <a:endParaRPr lang="ru-RU" altLang="ru-RU" b="1" dirty="0">
              <a:solidFill>
                <a:srgbClr val="0070C0"/>
              </a:solidFill>
            </a:endParaRPr>
          </a:p>
          <a:p>
            <a:pPr algn="l"/>
            <a:r>
              <a:rPr lang="ru-RU" altLang="ru-RU" b="1" dirty="0">
                <a:solidFill>
                  <a:srgbClr val="0070C0"/>
                </a:solidFill>
              </a:rPr>
              <a:t>Учитель-логопед </a:t>
            </a:r>
            <a:r>
              <a:rPr lang="ru-RU" altLang="ru-RU" b="1" dirty="0" smtClean="0">
                <a:solidFill>
                  <a:srgbClr val="0070C0"/>
                </a:solidFill>
              </a:rPr>
              <a:t>Некрасова И.А</a:t>
            </a:r>
            <a:r>
              <a:rPr lang="ru-RU" altLang="ru-RU" b="1" dirty="0">
                <a:solidFill>
                  <a:srgbClr val="0070C0"/>
                </a:solidFill>
              </a:rPr>
              <a:t>.</a:t>
            </a:r>
          </a:p>
          <a:p>
            <a:pPr algn="l"/>
            <a:r>
              <a:rPr lang="ru-RU" altLang="ru-RU" b="1" dirty="0">
                <a:solidFill>
                  <a:srgbClr val="0070C0"/>
                </a:solidFill>
              </a:rPr>
              <a:t>Воспитатель Коваленко Н.М.</a:t>
            </a:r>
          </a:p>
          <a:p>
            <a:pPr algn="l"/>
            <a:r>
              <a:rPr lang="ru-RU" altLang="ru-RU" b="1" dirty="0">
                <a:solidFill>
                  <a:srgbClr val="0070C0"/>
                </a:solidFill>
              </a:rPr>
              <a:t>Воспитатель Панченко И.В.</a:t>
            </a:r>
          </a:p>
          <a:p>
            <a:endParaRPr lang="ru-RU" dirty="0"/>
          </a:p>
        </p:txBody>
      </p:sp>
      <p:pic>
        <p:nvPicPr>
          <p:cNvPr id="5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9" t="9972" r="12127" b="6939"/>
          <a:stretch/>
        </p:blipFill>
        <p:spPr bwMode="auto">
          <a:xfrm>
            <a:off x="8040216" y="332656"/>
            <a:ext cx="360040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трелка вправо с вырезом 5">
            <a:hlinkClick r:id="rId3" action="ppaction://hlinksldjump"/>
          </p:cNvPr>
          <p:cNvSpPr/>
          <p:nvPr/>
        </p:nvSpPr>
        <p:spPr>
          <a:xfrm>
            <a:off x="11130779" y="6225609"/>
            <a:ext cx="1019674" cy="58690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73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9496" y="1844824"/>
            <a:ext cx="9144000" cy="1655762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Используемые источники: картинки – </a:t>
            </a:r>
            <a:r>
              <a:rPr lang="ru-RU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интернет</a:t>
            </a:r>
          </a:p>
          <a:p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Все картинки обработаны в программе </a:t>
            </a:r>
            <a:r>
              <a:rPr lang="en-US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PowerPoint</a:t>
            </a:r>
            <a:endParaRPr lang="ru-RU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506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Словарь по теме «Транспорт» 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11687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70C0"/>
                </a:solidFill>
              </a:rPr>
              <a:t>Словарь предметов: машина, автобус, грузовик, дорога, самолет, вертолет, пароход, корабль, лодка, руль, сиденье, колесо, кабина, кузов, крылья, хвост, нос, шофер.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70C0"/>
                </a:solidFill>
              </a:rPr>
              <a:t>Словарь действий: едет, едут, летит, летят, плывет, плывут, стоит.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70C0"/>
                </a:solidFill>
              </a:rPr>
              <a:t>Словарь-признаков: грузовой, легковой, красный, желтый, синий, зеленый, большой, маленький, круглый.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70C0"/>
                </a:solidFill>
              </a:rPr>
              <a:t>Предлоги: в, на, под, за, около, перед.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Стрелка вправо с вырезом 3">
            <a:hlinkClick r:id="rId2" action="ppaction://hlinksldjump"/>
          </p:cNvPr>
          <p:cNvSpPr/>
          <p:nvPr/>
        </p:nvSpPr>
        <p:spPr>
          <a:xfrm>
            <a:off x="10920536" y="6021288"/>
            <a:ext cx="1256421" cy="836712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384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633"/>
            <a:ext cx="10515600" cy="100811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+mn-lt"/>
              </a:rPr>
              <a:t>Привет! Я – Лунтик! Давай поиграем!</a:t>
            </a:r>
            <a:endParaRPr lang="ru-RU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5221" r="5220" b="4723"/>
          <a:stretch/>
        </p:blipFill>
        <p:spPr>
          <a:xfrm>
            <a:off x="2927648" y="1340768"/>
            <a:ext cx="6192688" cy="5184576"/>
          </a:xfrm>
          <a:prstGeom prst="rect">
            <a:avLst/>
          </a:prstGeom>
        </p:spPr>
      </p:pic>
      <p:sp>
        <p:nvSpPr>
          <p:cNvPr id="3" name="Стрелка вправо с вырезом 2">
            <a:hlinkClick r:id="rId3" action="ppaction://hlinksldjump"/>
          </p:cNvPr>
          <p:cNvSpPr/>
          <p:nvPr/>
        </p:nvSpPr>
        <p:spPr>
          <a:xfrm>
            <a:off x="10920536" y="6021288"/>
            <a:ext cx="1237151" cy="769230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552384" y="6501106"/>
            <a:ext cx="2232248" cy="3767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+mn-lt"/>
              </a:rPr>
              <a:t>Переходи по стрелочкам!</a:t>
            </a:r>
            <a:endParaRPr lang="ru-RU" sz="14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020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www.pngjoy.com/pngm/838/9897416_road-clipart-drawings-for-saving-energy-transparent-png.png">
            <a:hlinkClick r:id="rId4" action="ppaction://hlinksldjump"/>
          </p:cNvPr>
          <p:cNvPicPr/>
          <p:nvPr/>
        </p:nvPicPr>
        <p:blipFill>
          <a:blip r:embed="rId5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2467" y="3577848"/>
            <a:ext cx="12192000" cy="328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84" y="573463"/>
            <a:ext cx="11007624" cy="767305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3600" b="1" dirty="0">
                <a:solidFill>
                  <a:srgbClr val="0070C0"/>
                </a:solidFill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1800" b="1" u="sng" dirty="0" smtClean="0">
                <a:solidFill>
                  <a:srgbClr val="0070C0"/>
                </a:solidFill>
                <a:latin typeface="+mn-lt"/>
              </a:rPr>
              <a:t>Цель игры:</a:t>
            </a:r>
            <a:r>
              <a:rPr lang="ru-RU" sz="1800" b="1" dirty="0" smtClean="0">
                <a:latin typeface="+mn-lt"/>
              </a:rPr>
              <a:t> </a:t>
            </a:r>
            <a:r>
              <a:rPr lang="ru-RU" sz="1800" b="1" dirty="0">
                <a:solidFill>
                  <a:srgbClr val="0070C0"/>
                </a:solidFill>
                <a:latin typeface="+mn-lt"/>
              </a:rPr>
              <a:t>практическое употребление глаголов (слов-действий) в простых предложениях</a:t>
            </a:r>
            <a:r>
              <a:rPr lang="ru-RU" sz="1800" b="1" dirty="0" smtClean="0">
                <a:solidFill>
                  <a:srgbClr val="0070C0"/>
                </a:solidFill>
                <a:latin typeface="+mn-lt"/>
              </a:rPr>
              <a:t>.</a:t>
            </a:r>
            <a:br>
              <a:rPr lang="ru-RU" sz="1800" b="1" dirty="0" smtClean="0">
                <a:solidFill>
                  <a:srgbClr val="0070C0"/>
                </a:solidFill>
                <a:latin typeface="+mn-lt"/>
              </a:rPr>
            </a:br>
            <a:r>
              <a:rPr lang="ru-RU" sz="1800" b="1" u="sng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Задание:</a:t>
            </a:r>
            <a:r>
              <a:rPr lang="ru-RU" sz="18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Помоги Лунтику выбрать то, что едет по дороге, нажимай </a:t>
            </a:r>
            <a:r>
              <a:rPr lang="ru-RU" sz="18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на </a:t>
            </a:r>
            <a:r>
              <a:rPr lang="ru-RU" sz="18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нужные картинки. Расскажи, что ты выбрал(а) (Пример ответа: «Едет машина» или «Машина едет по дороге»). Нажми на лишнюю картинку. Почему она не </a:t>
            </a:r>
            <a:r>
              <a:rPr lang="ru-RU" sz="1800" b="1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подходит?</a:t>
            </a:r>
            <a:endParaRPr lang="ru-RU" sz="18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550082"/>
            <a:ext cx="2588263" cy="20113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9"/>
          <a:stretch/>
        </p:blipFill>
        <p:spPr>
          <a:xfrm>
            <a:off x="4295800" y="1916832"/>
            <a:ext cx="2993431" cy="16939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0195" y="1263052"/>
            <a:ext cx="2316113" cy="2298391"/>
          </a:xfrm>
          <a:prstGeom prst="rect">
            <a:avLst/>
          </a:prstGeom>
        </p:spPr>
      </p:pic>
      <p:sp>
        <p:nvSpPr>
          <p:cNvPr id="5" name="Стрелка вправо с вырезом 4">
            <a:hlinkClick r:id="rId4" action="ppaction://hlinksldjump"/>
          </p:cNvPr>
          <p:cNvSpPr/>
          <p:nvPr/>
        </p:nvSpPr>
        <p:spPr>
          <a:xfrm>
            <a:off x="10992544" y="6165304"/>
            <a:ext cx="1131044" cy="69269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3" r="10227"/>
          <a:stretch/>
        </p:blipFill>
        <p:spPr>
          <a:xfrm>
            <a:off x="10751840" y="-23445"/>
            <a:ext cx="1440160" cy="187105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935760" y="59874"/>
            <a:ext cx="417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  <a:t>«Едет, летает, плывёт»</a:t>
            </a:r>
            <a:b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</a:b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-4.375E-6 0.22917 C -4.375E-6 0.33172 0.08477 0.45857 0.15378 0.45857 L 0.30782 0.45857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1" y="2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047 L 0.0013 0.22245 C 0.0013 0.32245 0.08372 0.44629 0.15104 0.44629 L 0.30117 0.44629 " pathEditMode="relative" rAng="0" ptsTypes="AAAA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87" y="22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593"/>
            <a:ext cx="12192000" cy="29607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28" y="569859"/>
            <a:ext cx="11233248" cy="548734"/>
          </a:xfrm>
        </p:spPr>
        <p:txBody>
          <a:bodyPr>
            <a:noAutofit/>
          </a:bodyPr>
          <a:lstStyle/>
          <a:p>
            <a:r>
              <a:rPr lang="ru-RU" sz="1600" b="1" u="sng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1600" b="1" u="sng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</a:br>
            <a:r>
              <a:rPr lang="ru-RU" sz="1600" b="1" u="sng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Задание</a:t>
            </a:r>
            <a:r>
              <a:rPr lang="ru-RU" sz="1600" b="1" u="sng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:</a:t>
            </a:r>
            <a:r>
              <a:rPr lang="ru-RU" sz="16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 Помоги Лунтику выбрать то, что 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летает по воздуху, нажимай </a:t>
            </a:r>
            <a:r>
              <a:rPr lang="ru-RU" sz="16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на 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нужные картинки.  Расскажи, что ты выбрал(а) (пример ответа: «Летит самолет» или «Самолет летит по воздуху»).</a:t>
            </a:r>
            <a:r>
              <a:rPr lang="ru-RU" sz="16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 Нажми на лишнюю картинку. Почему она не подходит?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</a:t>
            </a:r>
            <a:br>
              <a:rPr lang="ru-RU" sz="16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+mn-lt"/>
              </a:rPr>
              <a:t>.</a:t>
            </a:r>
            <a:endParaRPr lang="ru-RU" sz="1600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937" y="4410747"/>
            <a:ext cx="2773780" cy="19566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7" b="97010" l="0" r="992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20" b="14067"/>
          <a:stretch/>
        </p:blipFill>
        <p:spPr>
          <a:xfrm flipH="1">
            <a:off x="606081" y="4260649"/>
            <a:ext cx="2883104" cy="20876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44" y="4410747"/>
            <a:ext cx="2808312" cy="2087658"/>
          </a:xfrm>
          <a:prstGeom prst="rect">
            <a:avLst/>
          </a:prstGeom>
        </p:spPr>
      </p:pic>
      <p:sp>
        <p:nvSpPr>
          <p:cNvPr id="7" name="Стрелка вправо с вырезом 6">
            <a:hlinkClick r:id="rId9" action="ppaction://hlinksldjump"/>
          </p:cNvPr>
          <p:cNvSpPr/>
          <p:nvPr/>
        </p:nvSpPr>
        <p:spPr>
          <a:xfrm>
            <a:off x="11141584" y="6165305"/>
            <a:ext cx="1050416" cy="69269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95" r="17392"/>
          <a:stretch/>
        </p:blipFill>
        <p:spPr>
          <a:xfrm>
            <a:off x="10823848" y="34360"/>
            <a:ext cx="1224136" cy="158417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35760" y="59874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cs typeface="Times New Roman" pitchFamily="18" charset="0"/>
              </a:rPr>
              <a:t>«Едет, летает, плывёт</a:t>
            </a:r>
            <a:r>
              <a:rPr lang="ru-RU" sz="2800" b="1" dirty="0" smtClean="0">
                <a:solidFill>
                  <a:srgbClr val="0070C0"/>
                </a:solidFill>
                <a:cs typeface="Times New Roman" pitchFamily="18" charset="0"/>
              </a:rPr>
              <a:t>»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L 0.14648 -0.4738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8" y="-2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-0.10182 -0.4504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-2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o-prirode.com/_nw/6/99823194.jpg"/>
          <p:cNvPicPr/>
          <p:nvPr/>
        </p:nvPicPr>
        <p:blipFill rotWithShape="1">
          <a:blip r:embed="rId4" cstate="print"/>
          <a:srcRect l="-1" t="53160" r="-911" b="4528"/>
          <a:stretch/>
        </p:blipFill>
        <p:spPr bwMode="auto">
          <a:xfrm>
            <a:off x="0" y="4653136"/>
            <a:ext cx="12288688" cy="221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9576" y="44624"/>
            <a:ext cx="684076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ru-RU" sz="31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«Едет, </a:t>
            </a:r>
            <a:r>
              <a:rPr lang="ru-RU" sz="31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летает,</a:t>
            </a:r>
            <a:r>
              <a:rPr lang="ru-RU" sz="31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31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плывёт»</a:t>
            </a:r>
            <a:r>
              <a:rPr lang="ru-RU" sz="31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31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</a:br>
            <a:r>
              <a:rPr lang="ru-RU" sz="2000" b="1" u="sng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</a:t>
            </a:r>
            <a:endParaRPr lang="ru-RU" sz="2000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5" t="9579" r="7961" b="13798"/>
          <a:stretch/>
        </p:blipFill>
        <p:spPr>
          <a:xfrm>
            <a:off x="8182807" y="1397146"/>
            <a:ext cx="2736305" cy="1728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00" y="1014349"/>
            <a:ext cx="2511770" cy="21962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949" y="1363477"/>
            <a:ext cx="3456384" cy="19460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25" r="11639"/>
          <a:stretch/>
        </p:blipFill>
        <p:spPr>
          <a:xfrm>
            <a:off x="10738720" y="44624"/>
            <a:ext cx="1440160" cy="1874338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" y="542221"/>
            <a:ext cx="11424591" cy="654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3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70C0"/>
                </a:solidFill>
                <a:latin typeface="Monotype Corsiva" panose="03010101010201010101" pitchFamily="66" charset="0"/>
                <a:cs typeface="Calibri" panose="020F0502020204030204" pitchFamily="34" charset="0"/>
              </a:rPr>
              <a:t> </a:t>
            </a:r>
            <a:r>
              <a:rPr lang="ru-RU" sz="6400" b="1" u="sng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Задание:</a:t>
            </a:r>
            <a:r>
              <a:rPr lang="ru-RU" sz="64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Помоги Лунтику выбрать то, что плывёт по воде, нажми на нужную картинку. </a:t>
            </a:r>
            <a:r>
              <a:rPr lang="ru-RU" sz="64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.  Расскажи, что ты выбрал(а)</a:t>
            </a:r>
            <a:r>
              <a:rPr lang="ru-RU" sz="64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ru-RU" sz="6400" b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(Пример ответа: «Плывёт пароход» или «Пароход плывёт по воде»).</a:t>
            </a:r>
            <a:r>
              <a:rPr lang="ru-RU" sz="64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 Нажми на лишнюю картинку. Почему она не подходит?</a:t>
            </a:r>
            <a:r>
              <a:rPr lang="ru-RU" sz="6400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itchFamily="18" charset="0"/>
              </a:rPr>
              <a:t/>
            </a:r>
            <a:br>
              <a:rPr lang="ru-RU" sz="6400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itchFamily="18" charset="0"/>
              </a:rPr>
            </a:br>
            <a:endParaRPr lang="ru-RU" sz="6400" dirty="0">
              <a:latin typeface="+mn-lt"/>
            </a:endParaRPr>
          </a:p>
        </p:txBody>
      </p:sp>
      <p:sp>
        <p:nvSpPr>
          <p:cNvPr id="12" name="Стрелка вправо с вырезом 11">
            <a:hlinkClick r:id="rId11" action="ppaction://hlinksldjump"/>
          </p:cNvPr>
          <p:cNvSpPr/>
          <p:nvPr/>
        </p:nvSpPr>
        <p:spPr>
          <a:xfrm>
            <a:off x="11128464" y="3930926"/>
            <a:ext cx="1050416" cy="630778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0.14479 0.4671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233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2.91667E-6 0.20139 C 2.91667E-6 0.29143 0.04974 0.40278 0.09023 0.40278 L 0.1806 0.40278 " pathEditMode="relative" rAng="0" ptsTypes="AAAA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2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-0.60234 -0.51852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17" y="-2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6"/>
          <p:cNvSpPr>
            <a:spLocks noGrp="1"/>
          </p:cNvSpPr>
          <p:nvPr>
            <p:ph type="title"/>
          </p:nvPr>
        </p:nvSpPr>
        <p:spPr bwMode="auto">
          <a:xfrm>
            <a:off x="2424114" y="64697"/>
            <a:ext cx="7786687" cy="3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altLang="ru-RU" sz="2800" b="1" dirty="0" smtClean="0">
                <a:solidFill>
                  <a:srgbClr val="0070C0"/>
                </a:solidFill>
                <a:latin typeface="+mn-lt"/>
              </a:rPr>
              <a:t>«Доскажи словечко»</a:t>
            </a:r>
            <a:endParaRPr lang="ru-RU" altLang="ru-RU" sz="2800" b="1" dirty="0">
              <a:solidFill>
                <a:srgbClr val="0070C0"/>
              </a:solidFill>
              <a:latin typeface="+mn-lt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546193"/>
              </p:ext>
            </p:extLst>
          </p:nvPr>
        </p:nvGraphicFramePr>
        <p:xfrm>
          <a:off x="2697021" y="1439601"/>
          <a:ext cx="7642226" cy="54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1113">
                  <a:extLst>
                    <a:ext uri="{9D8B030D-6E8A-4147-A177-3AD203B41FA5}">
                      <a16:colId xmlns:a16="http://schemas.microsoft.com/office/drawing/2014/main" val="434825684"/>
                    </a:ext>
                  </a:extLst>
                </a:gridCol>
                <a:gridCol w="3821113">
                  <a:extLst>
                    <a:ext uri="{9D8B030D-6E8A-4147-A177-3AD203B41FA5}">
                      <a16:colId xmlns:a16="http://schemas.microsoft.com/office/drawing/2014/main" val="1768686920"/>
                    </a:ext>
                  </a:extLst>
                </a:gridCol>
              </a:tblGrid>
              <a:tr h="52853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Monotype Corsiva" panose="03010101010201010101" pitchFamily="66" charset="0"/>
                        </a:rPr>
                        <a:t>Летит</a:t>
                      </a:r>
                      <a:endParaRPr lang="ru-RU" sz="2400" b="1" dirty="0">
                        <a:latin typeface="Monotype Corsiva" panose="03010101010201010101" pitchFamily="66" charset="0"/>
                      </a:endParaRPr>
                    </a:p>
                  </a:txBody>
                  <a:tcPr marL="91428" marR="91428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Monotype Corsiva" panose="03010101010201010101" pitchFamily="66" charset="0"/>
                        </a:rPr>
                        <a:t>Летят</a:t>
                      </a:r>
                      <a:endParaRPr lang="ru-RU" sz="2400" b="1" dirty="0">
                        <a:latin typeface="Monotype Corsiva" panose="03010101010201010101" pitchFamily="66" charset="0"/>
                      </a:endParaRPr>
                    </a:p>
                  </a:txBody>
                  <a:tcPr marL="91428" marR="91428" marT="45729" marB="45729"/>
                </a:tc>
                <a:extLst>
                  <a:ext uri="{0D108BD9-81ED-4DB2-BD59-A6C34878D82A}">
                    <a16:rowId xmlns:a16="http://schemas.microsoft.com/office/drawing/2014/main" val="1537383934"/>
                  </a:ext>
                </a:extLst>
              </a:tr>
              <a:tr h="1351518">
                <a:tc>
                  <a:txBody>
                    <a:bodyPr/>
                    <a:lstStyle/>
                    <a:p>
                      <a:endParaRPr lang="ru-RU" sz="2400" b="1" dirty="0">
                        <a:latin typeface="Monotype Corsiva" panose="03010101010201010101" pitchFamily="66" charset="0"/>
                      </a:endParaRPr>
                    </a:p>
                  </a:txBody>
                  <a:tcPr marL="91428" marR="91428" marT="45729" marB="45729"/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Monotype Corsiva" panose="03010101010201010101" pitchFamily="66" charset="0"/>
                      </a:endParaRPr>
                    </a:p>
                  </a:txBody>
                  <a:tcPr marL="91428" marR="91428" marT="45729" marB="45729"/>
                </a:tc>
                <a:extLst>
                  <a:ext uri="{0D108BD9-81ED-4DB2-BD59-A6C34878D82A}">
                    <a16:rowId xmlns:a16="http://schemas.microsoft.com/office/drawing/2014/main" val="3289068322"/>
                  </a:ext>
                </a:extLst>
              </a:tr>
              <a:tr h="58591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</a:rPr>
                        <a:t>Плывёт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91428" marR="91428" marT="45729" marB="45729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</a:rPr>
                        <a:t>Плывут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91428" marR="91428" marT="45729" marB="45729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587697"/>
                  </a:ext>
                </a:extLst>
              </a:tr>
              <a:tr h="1255526">
                <a:tc>
                  <a:txBody>
                    <a:bodyPr/>
                    <a:lstStyle/>
                    <a:p>
                      <a:endParaRPr lang="ru-RU" sz="2400" b="1" dirty="0">
                        <a:latin typeface="Monotype Corsiva" panose="03010101010201010101" pitchFamily="66" charset="0"/>
                      </a:endParaRPr>
                    </a:p>
                  </a:txBody>
                  <a:tcPr marL="91428" marR="91428" marT="45729" marB="45729"/>
                </a:tc>
                <a:tc>
                  <a:txBody>
                    <a:bodyPr/>
                    <a:lstStyle/>
                    <a:p>
                      <a:endParaRPr lang="ru-RU" sz="2400" b="1" dirty="0" smtClean="0">
                        <a:latin typeface="Monotype Corsiva" panose="03010101010201010101" pitchFamily="66" charset="0"/>
                      </a:endParaRPr>
                    </a:p>
                    <a:p>
                      <a:endParaRPr lang="ru-RU" sz="2400" b="1" dirty="0" smtClean="0">
                        <a:latin typeface="Monotype Corsiva" panose="03010101010201010101" pitchFamily="66" charset="0"/>
                      </a:endParaRPr>
                    </a:p>
                    <a:p>
                      <a:endParaRPr lang="ru-RU" sz="2400" b="1" dirty="0" smtClean="0">
                        <a:latin typeface="Monotype Corsiva" panose="03010101010201010101" pitchFamily="66" charset="0"/>
                      </a:endParaRPr>
                    </a:p>
                  </a:txBody>
                  <a:tcPr marL="91428" marR="91428" marT="45729" marB="45729"/>
                </a:tc>
                <a:extLst>
                  <a:ext uri="{0D108BD9-81ED-4DB2-BD59-A6C34878D82A}">
                    <a16:rowId xmlns:a16="http://schemas.microsoft.com/office/drawing/2014/main" val="566288031"/>
                  </a:ext>
                </a:extLst>
              </a:tr>
              <a:tr h="48922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</a:rPr>
                        <a:t>Едет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91428" marR="91428" marT="45729" marB="45729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</a:rPr>
                        <a:t>Едут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91428" marR="91428" marT="45729" marB="45729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255324"/>
                  </a:ext>
                </a:extLst>
              </a:tr>
              <a:tr h="118988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 </a:t>
                      </a:r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endParaRPr lang="ru-RU" sz="1800" dirty="0" smtClean="0"/>
                    </a:p>
                    <a:p>
                      <a:pPr algn="ctr"/>
                      <a:endParaRPr lang="ru-RU" sz="1800" dirty="0"/>
                    </a:p>
                  </a:txBody>
                  <a:tcPr marL="91428" marR="91428" marT="45729" marB="45729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L="91428" marR="91428" marT="45729" marB="45729"/>
                </a:tc>
                <a:extLst>
                  <a:ext uri="{0D108BD9-81ED-4DB2-BD59-A6C34878D82A}">
                    <a16:rowId xmlns:a16="http://schemas.microsoft.com/office/drawing/2014/main" val="2326346532"/>
                  </a:ext>
                </a:extLst>
              </a:tr>
            </a:tbl>
          </a:graphicData>
        </a:graphic>
      </p:graphicFrame>
      <p:pic>
        <p:nvPicPr>
          <p:cNvPr id="17437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043" y="5812740"/>
            <a:ext cx="1993864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0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59" y="2110790"/>
            <a:ext cx="20288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Заголовок 6"/>
          <p:cNvSpPr txBox="1">
            <a:spLocks/>
          </p:cNvSpPr>
          <p:nvPr/>
        </p:nvSpPr>
        <p:spPr bwMode="auto">
          <a:xfrm>
            <a:off x="119336" y="476672"/>
            <a:ext cx="11953328" cy="6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600" b="1" u="sng" dirty="0" smtClean="0">
                <a:solidFill>
                  <a:srgbClr val="0070C0"/>
                </a:solidFill>
                <a:latin typeface="+mn-lt"/>
              </a:rPr>
              <a:t>Цель игры: 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практическое употребление 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существительных 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и глаголов в форме единственного и множественного числа в простых предложениях.</a:t>
            </a:r>
          </a:p>
          <a:p>
            <a:r>
              <a:rPr lang="ru-RU" altLang="ru-RU" sz="1600" b="1" u="sng" dirty="0" smtClean="0">
                <a:solidFill>
                  <a:srgbClr val="0070C0"/>
                </a:solidFill>
                <a:latin typeface="+mn-lt"/>
              </a:rPr>
              <a:t>Задание: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 Угадай, про какую картинку говорит Лунтик: «Летит … </a:t>
            </a:r>
            <a:r>
              <a:rPr lang="ru-RU" altLang="ru-RU" sz="1600" b="1" u="sng" dirty="0" smtClean="0">
                <a:solidFill>
                  <a:srgbClr val="0070C0"/>
                </a:solidFill>
                <a:latin typeface="+mn-lt"/>
              </a:rPr>
              <a:t>самолет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, а летят …. </a:t>
            </a:r>
            <a:r>
              <a:rPr lang="ru-RU" altLang="ru-RU" sz="1600" b="1" u="sng" dirty="0" smtClean="0">
                <a:solidFill>
                  <a:srgbClr val="0070C0"/>
                </a:solidFill>
                <a:latin typeface="+mn-lt"/>
              </a:rPr>
              <a:t>самолеты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, плывет…, а плывут…, едет…, а едут...»</a:t>
            </a:r>
          </a:p>
          <a:p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                  Нажми на нужную картинку и расскажи сам, что ты видишь (Например, машина </a:t>
            </a:r>
            <a:r>
              <a:rPr lang="ru-RU" altLang="ru-RU" sz="1600" b="1" u="sng" dirty="0" smtClean="0">
                <a:solidFill>
                  <a:srgbClr val="0070C0"/>
                </a:solidFill>
                <a:latin typeface="+mn-lt"/>
              </a:rPr>
              <a:t>едет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, а машины </a:t>
            </a:r>
            <a:r>
              <a:rPr lang="ru-RU" altLang="ru-RU" sz="1600" b="1" u="sng" dirty="0" smtClean="0">
                <a:solidFill>
                  <a:srgbClr val="0070C0"/>
                </a:solidFill>
                <a:latin typeface="+mn-lt"/>
              </a:rPr>
              <a:t>едут, 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…)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" y="2622565"/>
            <a:ext cx="2514040" cy="2880320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 rotWithShape="1">
          <a:blip r:embed="rId9">
            <a:clrChange>
              <a:clrFrom>
                <a:srgbClr val="D2DEEF"/>
              </a:clrFrom>
              <a:clrTo>
                <a:srgbClr val="D2DEE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667" b="48611" l="53750" r="85469"/>
                    </a14:imgEffect>
                  </a14:imgLayer>
                </a14:imgProps>
              </a:ext>
            </a:extLst>
          </a:blip>
          <a:srcRect l="54001" t="29623" r="15999" b="55117"/>
          <a:stretch/>
        </p:blipFill>
        <p:spPr bwMode="auto">
          <a:xfrm>
            <a:off x="6562225" y="1882208"/>
            <a:ext cx="3777022" cy="13034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11">
            <a:clrChange>
              <a:clrFrom>
                <a:srgbClr val="D2DEEF"/>
              </a:clrFrom>
              <a:clrTo>
                <a:srgbClr val="D2DEE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0" b="79167" l="52812" r="85625"/>
                    </a14:imgEffect>
                  </a14:imgLayer>
                </a14:imgProps>
              </a:ext>
            </a:extLst>
          </a:blip>
          <a:srcRect l="54501" t="56515" r="16124" b="26687"/>
          <a:stretch/>
        </p:blipFill>
        <p:spPr bwMode="auto">
          <a:xfrm flipH="1">
            <a:off x="6603577" y="3827013"/>
            <a:ext cx="3750273" cy="1180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12">
            <a:clrChange>
              <a:clrFrom>
                <a:srgbClr val="D2DEEF"/>
              </a:clrFrom>
              <a:clrTo>
                <a:srgbClr val="D2DEEF">
                  <a:alpha val="0"/>
                </a:srgbClr>
              </a:clrTo>
            </a:clrChange>
          </a:blip>
          <a:srcRect l="54001" t="82733" r="15499" b="1725"/>
          <a:stretch/>
        </p:blipFill>
        <p:spPr bwMode="auto">
          <a:xfrm>
            <a:off x="6630326" y="5661248"/>
            <a:ext cx="3723524" cy="1080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434" name="Рисунок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0506" y="4019938"/>
            <a:ext cx="2074863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Стрелка вправо с вырезом 20">
            <a:hlinkClick r:id="rId14" action="ppaction://hlinksldjump"/>
          </p:cNvPr>
          <p:cNvSpPr/>
          <p:nvPr/>
        </p:nvSpPr>
        <p:spPr>
          <a:xfrm>
            <a:off x="11065164" y="6165304"/>
            <a:ext cx="1120576" cy="674897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9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49089 0.0020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44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0.72434 0.00255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11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4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0.47786 -0.3122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93" y="-1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4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-0.86758 -0.28148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85" y="-1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51497 0.11389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55" y="5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-1.03515 0.14189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58" y="7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img.favpng.com/17/17/2/cars-roads-truck-tow-hitch-png-favpng-8zzfamWAvvrgin7Pwny9YwMUe.jpg"/>
          <p:cNvPicPr/>
          <p:nvPr/>
        </p:nvPicPr>
        <p:blipFill>
          <a:blip r:embed="rId5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47728" y="1412776"/>
            <a:ext cx="446449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img.favpng.com/17/17/2/cars-roads-truck-tow-hitch-png-favpng-8zzfamWAvvrgin7Pwny9YwMUe.jpg"/>
          <p:cNvPicPr/>
          <p:nvPr/>
        </p:nvPicPr>
        <p:blipFill>
          <a:blip r:embed="rId5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52283" t="57823" r="12564"/>
          <a:stretch>
            <a:fillRect/>
          </a:stretch>
        </p:blipFill>
        <p:spPr bwMode="auto">
          <a:xfrm>
            <a:off x="9057088" y="5105607"/>
            <a:ext cx="208823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mg.favpng.com/17/17/2/cars-roads-truck-tow-hitch-png-favpng-8zzfamWAvvrgin7Pwny9YwMUe.jpg"/>
          <p:cNvPicPr/>
          <p:nvPr/>
        </p:nvPicPr>
        <p:blipFill>
          <a:blip r:embed="rId5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40020" t="16813" r="1795" b="37067"/>
          <a:stretch>
            <a:fillRect/>
          </a:stretch>
        </p:blipFill>
        <p:spPr bwMode="auto">
          <a:xfrm>
            <a:off x="5951984" y="5078223"/>
            <a:ext cx="2304256" cy="1344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mg.favpng.com/17/17/2/cars-roads-truck-tow-hitch-png-favpng-8zzfamWAvvrgin7Pwny9YwMUe.jpg"/>
          <p:cNvPicPr/>
          <p:nvPr/>
        </p:nvPicPr>
        <p:blipFill>
          <a:blip r:embed="rId5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t="219" r="60121" b="37383"/>
          <a:stretch>
            <a:fillRect/>
          </a:stretch>
        </p:blipFill>
        <p:spPr bwMode="auto">
          <a:xfrm>
            <a:off x="378820" y="5013176"/>
            <a:ext cx="2141302" cy="149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5534" y="61307"/>
            <a:ext cx="7886700" cy="51762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+mn-lt"/>
              </a:rPr>
              <a:t>«Что есть у грузовика?»</a:t>
            </a:r>
            <a:endParaRPr lang="ru-RU" sz="28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9" name="Рисунок 8" descr="https://www.kristiestreicherbeautybar.com/wp-content/uploads/2019/09/Ausmalbilder-Flugzeug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558" b="93617" l="38920" r="75316"/>
                    </a14:imgEffect>
                  </a14:imgLayer>
                </a14:imgProps>
              </a:ext>
            </a:extLst>
          </a:blip>
          <a:srcRect l="39868" t="20475" r="24889" b="7861"/>
          <a:stretch>
            <a:fillRect/>
          </a:stretch>
        </p:blipFill>
        <p:spPr bwMode="auto">
          <a:xfrm>
            <a:off x="3393744" y="5078223"/>
            <a:ext cx="1841518" cy="136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трелка вправо с вырезом 11">
            <a:hlinkClick r:id="rId8" action="ppaction://hlinksldjump"/>
          </p:cNvPr>
          <p:cNvSpPr/>
          <p:nvPr/>
        </p:nvSpPr>
        <p:spPr>
          <a:xfrm>
            <a:off x="11130031" y="6237312"/>
            <a:ext cx="1050416" cy="618260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234" y="1064044"/>
            <a:ext cx="1876414" cy="2575559"/>
          </a:xfrm>
          <a:prstGeom prst="rect">
            <a:avLst/>
          </a:prstGeom>
        </p:spPr>
      </p:pic>
      <p:sp>
        <p:nvSpPr>
          <p:cNvPr id="11" name="Заголовок 6"/>
          <p:cNvSpPr txBox="1">
            <a:spLocks/>
          </p:cNvSpPr>
          <p:nvPr/>
        </p:nvSpPr>
        <p:spPr bwMode="auto">
          <a:xfrm>
            <a:off x="1" y="568184"/>
            <a:ext cx="12192000" cy="84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600" b="1" u="sng" dirty="0">
                <a:solidFill>
                  <a:srgbClr val="0070C0"/>
                </a:solidFill>
                <a:latin typeface="+mn-lt"/>
              </a:rPr>
              <a:t>Цель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: 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 практическое использование существительных, обозначающих 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части грузовой 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машины, 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в родительном падеже. </a:t>
            </a:r>
            <a:endParaRPr lang="ru-RU" altLang="ru-RU" sz="1600" b="1" u="sng" dirty="0" smtClean="0">
              <a:solidFill>
                <a:srgbClr val="0070C0"/>
              </a:solidFill>
              <a:latin typeface="+mn-lt"/>
            </a:endParaRPr>
          </a:p>
          <a:p>
            <a:r>
              <a:rPr lang="ru-RU" altLang="ru-RU" sz="1600" b="1" u="sng" dirty="0" smtClean="0">
                <a:solidFill>
                  <a:srgbClr val="0070C0"/>
                </a:solidFill>
                <a:latin typeface="+mn-lt"/>
              </a:rPr>
              <a:t>Задание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: Помоги Лунтику найти части грузовика, нажимай на нужные картинки. </a:t>
            </a:r>
          </a:p>
          <a:p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Расскажи, что ты выбрал(а) (Например: «У грузовика есть кабина», «У грузовика нет крыльев»).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s://img.favpng.com/17/17/2/cars-roads-truck-tow-hitch-png-favpng-8zzfamWAvvrgin7Pwny9YwMUe.jpg"/>
          <p:cNvPicPr/>
          <p:nvPr/>
        </p:nvPicPr>
        <p:blipFill>
          <a:blip r:embed="rId4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 l="52283" t="57823" r="12564"/>
          <a:stretch>
            <a:fillRect/>
          </a:stretch>
        </p:blipFill>
        <p:spPr bwMode="auto">
          <a:xfrm>
            <a:off x="3402175" y="5028938"/>
            <a:ext cx="2124236" cy="1479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6646" y="0"/>
            <a:ext cx="7886700" cy="55923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+mn-lt"/>
              </a:rPr>
              <a:t>«Что есть у корабля?»</a:t>
            </a:r>
            <a:endParaRPr lang="ru-RU" sz="28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75" y="1515510"/>
            <a:ext cx="4647905" cy="29688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120" b="100000" l="5449" r="355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7" t="30092" r="64410"/>
          <a:stretch/>
        </p:blipFill>
        <p:spPr>
          <a:xfrm>
            <a:off x="729545" y="4725144"/>
            <a:ext cx="1580361" cy="16728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872" b="66667" l="19551" r="328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45766" r="66667" b="33070"/>
          <a:stretch/>
        </p:blipFill>
        <p:spPr>
          <a:xfrm>
            <a:off x="6744072" y="4807992"/>
            <a:ext cx="1512168" cy="17281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265" b="70940" l="64904" r="8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34411" r="13889" b="29863"/>
          <a:stretch/>
        </p:blipFill>
        <p:spPr>
          <a:xfrm>
            <a:off x="9316363" y="4807992"/>
            <a:ext cx="1373966" cy="1700467"/>
          </a:xfrm>
          <a:prstGeom prst="rect">
            <a:avLst/>
          </a:prstGeom>
        </p:spPr>
      </p:pic>
      <p:sp>
        <p:nvSpPr>
          <p:cNvPr id="14" name="Стрелка вправо с вырезом 13">
            <a:hlinkClick r:id="rId10" action="ppaction://hlinksldjump"/>
          </p:cNvPr>
          <p:cNvSpPr/>
          <p:nvPr/>
        </p:nvSpPr>
        <p:spPr>
          <a:xfrm>
            <a:off x="11141584" y="6165304"/>
            <a:ext cx="1050416" cy="692696"/>
          </a:xfrm>
          <a:prstGeom prst="notched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346" y="1064727"/>
            <a:ext cx="2076424" cy="2850092"/>
          </a:xfrm>
          <a:prstGeom prst="rect">
            <a:avLst/>
          </a:prstGeom>
        </p:spPr>
      </p:pic>
      <p:sp>
        <p:nvSpPr>
          <p:cNvPr id="16" name="Заголовок 6"/>
          <p:cNvSpPr txBox="1">
            <a:spLocks/>
          </p:cNvSpPr>
          <p:nvPr/>
        </p:nvSpPr>
        <p:spPr bwMode="auto">
          <a:xfrm>
            <a:off x="83332" y="505491"/>
            <a:ext cx="11953328" cy="85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600" b="1" u="sng" dirty="0">
                <a:solidFill>
                  <a:srgbClr val="0070C0"/>
                </a:solidFill>
                <a:latin typeface="+mn-lt"/>
              </a:rPr>
              <a:t>Цель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: 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практическое 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использование 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существительных, обозначающих детали 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и части корабля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в родительном падеже. </a:t>
            </a:r>
          </a:p>
          <a:p>
            <a:r>
              <a:rPr lang="ru-RU" altLang="ru-RU" sz="1600" b="1" u="sng" dirty="0" smtClean="0">
                <a:solidFill>
                  <a:srgbClr val="0070C0"/>
                </a:solidFill>
                <a:latin typeface="+mn-lt"/>
              </a:rPr>
              <a:t>Задание: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  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Помоги Лунтику найти части 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корабля, 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нажимай на нужные картинки. </a:t>
            </a:r>
            <a:endParaRPr lang="ru-RU" altLang="ru-RU" sz="1600" b="1" dirty="0" smtClean="0">
              <a:solidFill>
                <a:srgbClr val="0070C0"/>
              </a:solidFill>
              <a:latin typeface="+mn-lt"/>
            </a:endParaRPr>
          </a:p>
          <a:p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Расскажи</a:t>
            </a:r>
            <a:r>
              <a:rPr lang="ru-RU" altLang="ru-RU" sz="1600" b="1" dirty="0">
                <a:solidFill>
                  <a:srgbClr val="0070C0"/>
                </a:solidFill>
                <a:latin typeface="+mn-lt"/>
              </a:rPr>
              <a:t>, что ты </a:t>
            </a:r>
            <a:r>
              <a:rPr lang="ru-RU" altLang="ru-RU" sz="1600" b="1" dirty="0" smtClean="0">
                <a:solidFill>
                  <a:srgbClr val="0070C0"/>
                </a:solidFill>
                <a:latin typeface="+mn-lt"/>
              </a:rPr>
              <a:t>выбрал(а) (Например: «У корабля есть якорь»,  «У корабля нет колес»).</a:t>
            </a:r>
            <a:endParaRPr lang="ru-RU" altLang="ru-RU" sz="1600" b="1" dirty="0">
              <a:solidFill>
                <a:srgbClr val="0070C0"/>
              </a:solidFill>
              <a:latin typeface="+mn-lt"/>
            </a:endParaRPr>
          </a:p>
          <a:p>
            <a:endParaRPr lang="ru-RU" altLang="ru-RU" sz="1600" b="1" dirty="0">
              <a:solidFill>
                <a:srgbClr val="0070C0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4490</TotalTime>
  <Words>587</Words>
  <Application>Microsoft Office PowerPoint</Application>
  <PresentationFormat>Широкоэкранный</PresentationFormat>
  <Paragraphs>66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Microsoft JhengHei</vt:lpstr>
      <vt:lpstr>Arial</vt:lpstr>
      <vt:lpstr>Calibri</vt:lpstr>
      <vt:lpstr>Calibri Light</vt:lpstr>
      <vt:lpstr>Mongolian Baiti</vt:lpstr>
      <vt:lpstr>Monotype Corsiva</vt:lpstr>
      <vt:lpstr>Times New Roman</vt:lpstr>
      <vt:lpstr>Office Theme</vt:lpstr>
      <vt:lpstr>   Интерактивные игры  и упражнения  по лексической теме «Транспорт» для детей 3-4 лет </vt:lpstr>
      <vt:lpstr>Словарь по теме «Транспорт»  </vt:lpstr>
      <vt:lpstr>Привет! Я – Лунтик! Давай поиграем!</vt:lpstr>
      <vt:lpstr>    Цель игры: практическое употребление глаголов (слов-действий) в простых предложениях. Задание: Помоги Лунтику выбрать то, что едет по дороге, нажимай на нужные картинки. Расскажи, что ты выбрал(а) (Пример ответа: «Едет машина» или «Машина едет по дороге»). Нажми на лишнюю картинку. Почему она не подходит?</vt:lpstr>
      <vt:lpstr> Задание: Помоги Лунтику выбрать то, что летает по воздуху, нажимай на нужные картинки.  Расскажи, что ты выбрал(а) (пример ответа: «Летит самолет» или «Самолет летит по воздуху»). Нажми на лишнюю картинку. Почему она не подходит?   .</vt:lpstr>
      <vt:lpstr>  «Едет, летает, плывёт»  </vt:lpstr>
      <vt:lpstr>«Доскажи словечко»</vt:lpstr>
      <vt:lpstr>«Что есть у грузовика?»</vt:lpstr>
      <vt:lpstr>«Что есть у корабля?»</vt:lpstr>
      <vt:lpstr>«Что есть у самолета?»</vt:lpstr>
      <vt:lpstr>«Назови ласково»</vt:lpstr>
      <vt:lpstr>«Поставь машину в гараж»</vt:lpstr>
      <vt:lpstr>«Где стоит машина?»</vt:lpstr>
      <vt:lpstr>МОЛОДЕЦ!</vt:lpstr>
      <vt:lpstr>Муниципальное бюджетное дошкольное образовательное учреждение города Иркутска детский сад № 97  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79526136161</cp:lastModifiedBy>
  <cp:revision>335</cp:revision>
  <dcterms:created xsi:type="dcterms:W3CDTF">2021-01-16T09:28:58Z</dcterms:created>
  <dcterms:modified xsi:type="dcterms:W3CDTF">2021-03-28T13:35:10Z</dcterms:modified>
</cp:coreProperties>
</file>