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audio3.wav" ContentType="audio/wav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notesMasterIdLst>
    <p:notesMasterId r:id="rId21"/>
  </p:notesMasterIdLst>
  <p:sldIdLst>
    <p:sldId id="269" r:id="rId2"/>
    <p:sldId id="275" r:id="rId3"/>
    <p:sldId id="281" r:id="rId4"/>
    <p:sldId id="279" r:id="rId5"/>
    <p:sldId id="274" r:id="rId6"/>
    <p:sldId id="257" r:id="rId7"/>
    <p:sldId id="258" r:id="rId8"/>
    <p:sldId id="256" r:id="rId9"/>
    <p:sldId id="287" r:id="rId10"/>
    <p:sldId id="267" r:id="rId11"/>
    <p:sldId id="268" r:id="rId12"/>
    <p:sldId id="270" r:id="rId13"/>
    <p:sldId id="282" r:id="rId14"/>
    <p:sldId id="276" r:id="rId15"/>
    <p:sldId id="277" r:id="rId16"/>
    <p:sldId id="278" r:id="rId17"/>
    <p:sldId id="273" r:id="rId18"/>
    <p:sldId id="286" r:id="rId19"/>
    <p:sldId id="288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kiosk/>
    <p:sldRg st="1" end="8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ADFF1"/>
    <a:srgbClr val="C4DB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68" autoAdjust="0"/>
    <p:restoredTop sz="94660"/>
  </p:normalViewPr>
  <p:slideViewPr>
    <p:cSldViewPr>
      <p:cViewPr varScale="1">
        <p:scale>
          <a:sx n="94" d="100"/>
          <a:sy n="94" d="100"/>
        </p:scale>
        <p:origin x="1114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15B10A-6845-4B7F-B516-F6D35F7354E1}" type="datetimeFigureOut">
              <a:rPr lang="ru-RU" smtClean="0"/>
              <a:t>28.03.2021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99900D-C88B-4EEB-98C0-303E97D250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6468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99900D-C88B-4EEB-98C0-303E97D2504F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47566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6DED4-265B-4252-AC5A-46470DCF0632}" type="datetimeFigureOut">
              <a:rPr lang="ru-RU" smtClean="0"/>
              <a:t>28.03.2021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CA31F-360E-454C-8C6B-7F2D708467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8130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6DED4-265B-4252-AC5A-46470DCF0632}" type="datetimeFigureOut">
              <a:rPr lang="ru-RU" smtClean="0"/>
              <a:t>28.03.2021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CA31F-360E-454C-8C6B-7F2D708467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6663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6DED4-265B-4252-AC5A-46470DCF0632}" type="datetimeFigureOut">
              <a:rPr lang="ru-RU" smtClean="0"/>
              <a:t>28.03.2021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CA31F-360E-454C-8C6B-7F2D708467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139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6DED4-265B-4252-AC5A-46470DCF0632}" type="datetimeFigureOut">
              <a:rPr lang="ru-RU" smtClean="0"/>
              <a:t>28.03.2021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CA31F-360E-454C-8C6B-7F2D708467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7085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6DED4-265B-4252-AC5A-46470DCF0632}" type="datetimeFigureOut">
              <a:rPr lang="ru-RU" smtClean="0"/>
              <a:t>28.03.2021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CA31F-360E-454C-8C6B-7F2D708467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7701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6DED4-265B-4252-AC5A-46470DCF0632}" type="datetimeFigureOut">
              <a:rPr lang="ru-RU" smtClean="0"/>
              <a:t>28.03.2021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CA31F-360E-454C-8C6B-7F2D708467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8336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6DED4-265B-4252-AC5A-46470DCF0632}" type="datetimeFigureOut">
              <a:rPr lang="ru-RU" smtClean="0"/>
              <a:t>28.03.2021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CA31F-360E-454C-8C6B-7F2D708467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7421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6DED4-265B-4252-AC5A-46470DCF0632}" type="datetimeFigureOut">
              <a:rPr lang="ru-RU" smtClean="0"/>
              <a:t>28.03.2021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CA31F-360E-454C-8C6B-7F2D708467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0787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6DED4-265B-4252-AC5A-46470DCF0632}" type="datetimeFigureOut">
              <a:rPr lang="ru-RU" smtClean="0"/>
              <a:t>28.03.2021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CA31F-360E-454C-8C6B-7F2D708467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4403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6DED4-265B-4252-AC5A-46470DCF0632}" type="datetimeFigureOut">
              <a:rPr lang="ru-RU" smtClean="0"/>
              <a:t>28.03.2021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CA31F-360E-454C-8C6B-7F2D708467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2947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6DED4-265B-4252-AC5A-46470DCF0632}" type="datetimeFigureOut">
              <a:rPr lang="ru-RU" smtClean="0"/>
              <a:t>28.03.2021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CA31F-360E-454C-8C6B-7F2D708467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9986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D6DED4-265B-4252-AC5A-46470DCF0632}" type="datetimeFigureOut">
              <a:rPr lang="ru-RU" smtClean="0"/>
              <a:t>28.03.2021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CA31F-360E-454C-8C6B-7F2D708467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3406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40.png"/><Relationship Id="rId7" Type="http://schemas.openxmlformats.org/officeDocument/2006/relationships/image" Target="../media/image19.jpeg"/><Relationship Id="rId12" Type="http://schemas.openxmlformats.org/officeDocument/2006/relationships/slide" Target="slide11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png"/><Relationship Id="rId11" Type="http://schemas.openxmlformats.org/officeDocument/2006/relationships/image" Target="../media/image3.png"/><Relationship Id="rId5" Type="http://schemas.microsoft.com/office/2007/relationships/hdphoto" Target="../media/hdphoto8.wdp"/><Relationship Id="rId10" Type="http://schemas.openxmlformats.org/officeDocument/2006/relationships/image" Target="../media/image44.png"/><Relationship Id="rId4" Type="http://schemas.openxmlformats.org/officeDocument/2006/relationships/image" Target="../media/image41.png"/><Relationship Id="rId9" Type="http://schemas.microsoft.com/office/2007/relationships/hdphoto" Target="../media/hdphoto9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5.wmf"/><Relationship Id="rId7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11" Type="http://schemas.openxmlformats.org/officeDocument/2006/relationships/image" Target="../media/image48.jpeg"/><Relationship Id="rId5" Type="http://schemas.openxmlformats.org/officeDocument/2006/relationships/image" Target="../media/image17.png"/><Relationship Id="rId10" Type="http://schemas.openxmlformats.org/officeDocument/2006/relationships/slide" Target="slide13.xml"/><Relationship Id="rId4" Type="http://schemas.openxmlformats.org/officeDocument/2006/relationships/image" Target="../media/image13.png"/><Relationship Id="rId9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6.png"/><Relationship Id="rId18" Type="http://schemas.openxmlformats.org/officeDocument/2006/relationships/image" Target="../media/image60.jpeg"/><Relationship Id="rId3" Type="http://schemas.openxmlformats.org/officeDocument/2006/relationships/image" Target="../media/image49.png"/><Relationship Id="rId7" Type="http://schemas.openxmlformats.org/officeDocument/2006/relationships/image" Target="../media/image51.png"/><Relationship Id="rId12" Type="http://schemas.openxmlformats.org/officeDocument/2006/relationships/image" Target="../media/image55.jpeg"/><Relationship Id="rId17" Type="http://schemas.openxmlformats.org/officeDocument/2006/relationships/image" Target="../media/image59.png"/><Relationship Id="rId2" Type="http://schemas.openxmlformats.org/officeDocument/2006/relationships/audio" Target="../media/audio4.wav"/><Relationship Id="rId16" Type="http://schemas.openxmlformats.org/officeDocument/2006/relationships/image" Target="../media/image58.png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1.wdp"/><Relationship Id="rId11" Type="http://schemas.microsoft.com/office/2007/relationships/hdphoto" Target="../media/hdphoto12.wdp"/><Relationship Id="rId5" Type="http://schemas.openxmlformats.org/officeDocument/2006/relationships/image" Target="../media/image50.png"/><Relationship Id="rId15" Type="http://schemas.microsoft.com/office/2007/relationships/hdphoto" Target="../media/hdphoto13.wdp"/><Relationship Id="rId10" Type="http://schemas.openxmlformats.org/officeDocument/2006/relationships/image" Target="../media/image54.png"/><Relationship Id="rId19" Type="http://schemas.openxmlformats.org/officeDocument/2006/relationships/slide" Target="slide14.xml"/><Relationship Id="rId4" Type="http://schemas.microsoft.com/office/2007/relationships/hdphoto" Target="../media/hdphoto10.wdp"/><Relationship Id="rId9" Type="http://schemas.openxmlformats.org/officeDocument/2006/relationships/image" Target="../media/image53.png"/><Relationship Id="rId14" Type="http://schemas.openxmlformats.org/officeDocument/2006/relationships/image" Target="../media/image5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audio" Target="../media/audio3.wav"/><Relationship Id="rId7" Type="http://schemas.openxmlformats.org/officeDocument/2006/relationships/image" Target="../media/image6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10" Type="http://schemas.openxmlformats.org/officeDocument/2006/relationships/image" Target="../media/image66.jpeg"/><Relationship Id="rId4" Type="http://schemas.openxmlformats.org/officeDocument/2006/relationships/image" Target="../media/image61.jpeg"/><Relationship Id="rId9" Type="http://schemas.openxmlformats.org/officeDocument/2006/relationships/slide" Target="slide1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audio" Target="../media/audio3.wav"/><Relationship Id="rId7" Type="http://schemas.openxmlformats.org/officeDocument/2006/relationships/image" Target="../media/image7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jpeg"/><Relationship Id="rId5" Type="http://schemas.openxmlformats.org/officeDocument/2006/relationships/image" Target="../media/image68.png"/><Relationship Id="rId10" Type="http://schemas.openxmlformats.org/officeDocument/2006/relationships/image" Target="../media/image66.jpeg"/><Relationship Id="rId4" Type="http://schemas.openxmlformats.org/officeDocument/2006/relationships/image" Target="../media/image67.jpeg"/><Relationship Id="rId9" Type="http://schemas.openxmlformats.org/officeDocument/2006/relationships/slide" Target="slide1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audio" Target="../media/audio1.wav"/><Relationship Id="rId7" Type="http://schemas.openxmlformats.org/officeDocument/2006/relationships/image" Target="../media/image7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10" Type="http://schemas.openxmlformats.org/officeDocument/2006/relationships/image" Target="../media/image66.jpeg"/><Relationship Id="rId4" Type="http://schemas.openxmlformats.org/officeDocument/2006/relationships/image" Target="../media/image72.png"/><Relationship Id="rId9" Type="http://schemas.openxmlformats.org/officeDocument/2006/relationships/slide" Target="slide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3.wdp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openxmlformats.org/officeDocument/2006/relationships/image" Target="../media/image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5" Type="http://schemas.openxmlformats.org/officeDocument/2006/relationships/image" Target="../media/image4.png"/><Relationship Id="rId15" Type="http://schemas.openxmlformats.org/officeDocument/2006/relationships/slide" Target="slide5.xml"/><Relationship Id="rId10" Type="http://schemas.openxmlformats.org/officeDocument/2006/relationships/image" Target="../media/image7.png"/><Relationship Id="rId4" Type="http://schemas.openxmlformats.org/officeDocument/2006/relationships/audio" Target="../media/audio3.wav"/><Relationship Id="rId9" Type="http://schemas.microsoft.com/office/2007/relationships/hdphoto" Target="../media/hdphoto2.wdp"/><Relationship Id="rId1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audio" Target="../media/audio5.wav"/><Relationship Id="rId9" Type="http://schemas.openxmlformats.org/officeDocument/2006/relationships/image" Target="../media/image14.png"/><Relationship Id="rId14" Type="http://schemas.openxmlformats.org/officeDocument/2006/relationships/slide" Target="slide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4.jpeg"/><Relationship Id="rId3" Type="http://schemas.openxmlformats.org/officeDocument/2006/relationships/audio" Target="../media/audio2.wav"/><Relationship Id="rId7" Type="http://schemas.openxmlformats.org/officeDocument/2006/relationships/image" Target="../media/image21.jpeg"/><Relationship Id="rId12" Type="http://schemas.openxmlformats.org/officeDocument/2006/relationships/slide" Target="slide7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microsoft.com/office/2007/relationships/hdphoto" Target="../media/hdphoto4.wdp"/><Relationship Id="rId11" Type="http://schemas.microsoft.com/office/2007/relationships/hdphoto" Target="../media/hdphoto6.wdp"/><Relationship Id="rId5" Type="http://schemas.openxmlformats.org/officeDocument/2006/relationships/image" Target="../media/image20.png"/><Relationship Id="rId10" Type="http://schemas.openxmlformats.org/officeDocument/2006/relationships/image" Target="../media/image23.png"/><Relationship Id="rId4" Type="http://schemas.openxmlformats.org/officeDocument/2006/relationships/image" Target="../media/image19.jpeg"/><Relationship Id="rId9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19.jpeg"/><Relationship Id="rId3" Type="http://schemas.openxmlformats.org/officeDocument/2006/relationships/audio" Target="../media/audio1.wav"/><Relationship Id="rId7" Type="http://schemas.openxmlformats.org/officeDocument/2006/relationships/image" Target="../media/image26.png"/><Relationship Id="rId12" Type="http://schemas.openxmlformats.org/officeDocument/2006/relationships/image" Target="../media/image2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microsoft.com/office/2007/relationships/hdphoto" Target="../media/hdphoto7.wdp"/><Relationship Id="rId11" Type="http://schemas.microsoft.com/office/2007/relationships/hdphoto" Target="../media/hdphoto4.wdp"/><Relationship Id="rId5" Type="http://schemas.openxmlformats.org/officeDocument/2006/relationships/image" Target="../media/image25.png"/><Relationship Id="rId15" Type="http://schemas.openxmlformats.org/officeDocument/2006/relationships/image" Target="../media/image24.jpeg"/><Relationship Id="rId10" Type="http://schemas.openxmlformats.org/officeDocument/2006/relationships/image" Target="../media/image27.png"/><Relationship Id="rId4" Type="http://schemas.openxmlformats.org/officeDocument/2006/relationships/audio" Target="../media/audio2.wav"/><Relationship Id="rId9" Type="http://schemas.openxmlformats.org/officeDocument/2006/relationships/image" Target="../media/image23.png"/><Relationship Id="rId14" Type="http://schemas.openxmlformats.org/officeDocument/2006/relationships/slide" Target="slide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4.jpeg"/><Relationship Id="rId3" Type="http://schemas.openxmlformats.org/officeDocument/2006/relationships/audio" Target="../media/audio2.wav"/><Relationship Id="rId7" Type="http://schemas.openxmlformats.org/officeDocument/2006/relationships/image" Target="../media/image29.png"/><Relationship Id="rId12" Type="http://schemas.openxmlformats.org/officeDocument/2006/relationships/slide" Target="slide9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19.jpeg"/><Relationship Id="rId5" Type="http://schemas.microsoft.com/office/2007/relationships/hdphoto" Target="../media/hdphoto4.wdp"/><Relationship Id="rId10" Type="http://schemas.openxmlformats.org/officeDocument/2006/relationships/image" Target="../media/image30.jpeg"/><Relationship Id="rId4" Type="http://schemas.openxmlformats.org/officeDocument/2006/relationships/image" Target="../media/image27.png"/><Relationship Id="rId9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13" Type="http://schemas.openxmlformats.org/officeDocument/2006/relationships/image" Target="../media/image38.jpeg"/><Relationship Id="rId3" Type="http://schemas.openxmlformats.org/officeDocument/2006/relationships/audio" Target="../media/audio1.wav"/><Relationship Id="rId7" Type="http://schemas.openxmlformats.org/officeDocument/2006/relationships/image" Target="../media/image33.jpeg"/><Relationship Id="rId12" Type="http://schemas.openxmlformats.org/officeDocument/2006/relationships/image" Target="../media/image37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jpeg"/><Relationship Id="rId11" Type="http://schemas.openxmlformats.org/officeDocument/2006/relationships/image" Target="../media/image36.jpeg"/><Relationship Id="rId5" Type="http://schemas.openxmlformats.org/officeDocument/2006/relationships/image" Target="../media/image31.jpeg"/><Relationship Id="rId10" Type="http://schemas.openxmlformats.org/officeDocument/2006/relationships/image" Target="../media/image35.jpeg"/><Relationship Id="rId4" Type="http://schemas.openxmlformats.org/officeDocument/2006/relationships/audio" Target="../media/audio5.wav"/><Relationship Id="rId9" Type="http://schemas.openxmlformats.org/officeDocument/2006/relationships/slide" Target="slide12.xml"/><Relationship Id="rId14" Type="http://schemas.openxmlformats.org/officeDocument/2006/relationships/image" Target="../media/image3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55"/>
            <a:ext cx="9123210" cy="685070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47664" y="1844824"/>
            <a:ext cx="5616624" cy="3024336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3000" b="1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latin typeface="+mn-lt"/>
                <a:cs typeface="Arial" charset="0"/>
              </a:rPr>
              <a:t> </a:t>
            </a:r>
            <a:r>
              <a:rPr lang="ru-RU" sz="3000" b="1" dirty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latin typeface="+mn-lt"/>
                <a:cs typeface="Arial" charset="0"/>
              </a:rPr>
              <a:t/>
            </a:r>
            <a:br>
              <a:rPr lang="ru-RU" sz="3000" b="1" dirty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latin typeface="+mn-lt"/>
                <a:cs typeface="Arial" charset="0"/>
              </a:rPr>
            </a:br>
            <a:r>
              <a:rPr lang="ru-RU" sz="4900" b="1" dirty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latin typeface="+mn-lt"/>
                <a:ea typeface="Microsoft JhengHei" panose="020B0604030504040204" pitchFamily="34" charset="-120"/>
                <a:cs typeface="Mongolian Baiti" panose="03000500000000000000" pitchFamily="66" charset="0"/>
              </a:rPr>
              <a:t>Интерактивные</a:t>
            </a:r>
            <a:r>
              <a:rPr lang="ru-RU" sz="4900" b="1" dirty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+mn-lt"/>
                <a:ea typeface="Microsoft JhengHei" panose="020B0604030504040204" pitchFamily="34" charset="-120"/>
                <a:cs typeface="Mongolian Baiti" panose="03000500000000000000" pitchFamily="66" charset="0"/>
              </a:rPr>
              <a:t> </a:t>
            </a:r>
            <a:r>
              <a:rPr lang="ru-RU" sz="4900" b="1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latin typeface="+mn-lt"/>
                <a:ea typeface="Microsoft JhengHei" panose="020B0604030504040204" pitchFamily="34" charset="-120"/>
                <a:cs typeface="Mongolian Baiti" panose="03000500000000000000" pitchFamily="66" charset="0"/>
              </a:rPr>
              <a:t>игры и упражнения</a:t>
            </a:r>
            <a:r>
              <a:rPr lang="ru-RU" sz="4900" b="1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+mn-lt"/>
                <a:ea typeface="Microsoft JhengHei" panose="020B0604030504040204" pitchFamily="34" charset="-120"/>
                <a:cs typeface="Mongolian Baiti" panose="03000500000000000000" pitchFamily="66" charset="0"/>
              </a:rPr>
              <a:t> </a:t>
            </a:r>
            <a:r>
              <a:rPr lang="ru-RU" sz="4900" b="1" dirty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+mn-lt"/>
                <a:ea typeface="Microsoft JhengHei" panose="020B0604030504040204" pitchFamily="34" charset="-120"/>
                <a:cs typeface="Mongolian Baiti" panose="03000500000000000000" pitchFamily="66" charset="0"/>
              </a:rPr>
              <a:t/>
            </a:r>
            <a:br>
              <a:rPr lang="ru-RU" sz="4900" b="1" dirty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+mn-lt"/>
                <a:ea typeface="Microsoft JhengHei" panose="020B0604030504040204" pitchFamily="34" charset="-120"/>
                <a:cs typeface="Mongolian Baiti" panose="03000500000000000000" pitchFamily="66" charset="0"/>
              </a:rPr>
            </a:br>
            <a:r>
              <a:rPr lang="ru-RU" sz="4900" b="1" dirty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latin typeface="+mn-lt"/>
                <a:ea typeface="Microsoft JhengHei" panose="020B0604030504040204" pitchFamily="34" charset="-120"/>
                <a:cs typeface="Mongolian Baiti" panose="03000500000000000000" pitchFamily="66" charset="0"/>
              </a:rPr>
              <a:t>по лексической теме «Транспорт»</a:t>
            </a:r>
            <a:br>
              <a:rPr lang="ru-RU" sz="4900" b="1" dirty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latin typeface="+mn-lt"/>
                <a:ea typeface="Microsoft JhengHei" panose="020B0604030504040204" pitchFamily="34" charset="-120"/>
                <a:cs typeface="Mongolian Baiti" panose="03000500000000000000" pitchFamily="66" charset="0"/>
              </a:rPr>
            </a:br>
            <a:r>
              <a:rPr lang="ru-RU" sz="4900" b="1" dirty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latin typeface="+mn-lt"/>
                <a:ea typeface="Microsoft JhengHei" panose="020B0604030504040204" pitchFamily="34" charset="-120"/>
                <a:cs typeface="Mongolian Baiti" panose="03000500000000000000" pitchFamily="66" charset="0"/>
              </a:rPr>
              <a:t>для детей </a:t>
            </a:r>
            <a:r>
              <a:rPr lang="ru-RU" sz="4900" b="1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latin typeface="+mn-lt"/>
                <a:ea typeface="Microsoft JhengHei" panose="020B0604030504040204" pitchFamily="34" charset="-120"/>
                <a:cs typeface="Mongolian Baiti" panose="03000500000000000000" pitchFamily="66" charset="0"/>
              </a:rPr>
              <a:t>4-5 лет</a:t>
            </a:r>
            <a:endParaRPr lang="ru-RU" sz="4900" b="1" dirty="0">
              <a:solidFill>
                <a:srgbClr val="0070C0"/>
              </a:solidFill>
              <a:latin typeface="+mn-lt"/>
              <a:cs typeface="Mongolian Baiti" panose="03000500000000000000" pitchFamily="66" charset="0"/>
            </a:endParaRPr>
          </a:p>
        </p:txBody>
      </p:sp>
      <p:sp>
        <p:nvSpPr>
          <p:cNvPr id="5" name="Стрелка вправо с вырезом 4">
            <a:hlinkClick r:id="rId3" action="ppaction://hlinksldjump"/>
          </p:cNvPr>
          <p:cNvSpPr/>
          <p:nvPr/>
        </p:nvSpPr>
        <p:spPr>
          <a:xfrm>
            <a:off x="7884368" y="2492896"/>
            <a:ext cx="1205476" cy="764704"/>
          </a:xfrm>
          <a:prstGeom prst="notchedRightArrow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/>
            </a:sp3d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</a:rPr>
              <a:t>ЖМИ!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987824" y="6273225"/>
            <a:ext cx="3888433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altLang="ru-RU" sz="1600" b="1" dirty="0" smtClean="0">
                <a:solidFill>
                  <a:srgbClr val="0070C0"/>
                </a:solidFill>
              </a:rPr>
              <a:t>Для активации игр необходимо перейти в режим слайд-шоу</a:t>
            </a:r>
            <a:endParaRPr lang="ru-RU" sz="1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275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s://sun9-57.userapi.com/c840127/v840127659/7685b/9MafMJ44JhY.jpg"/>
          <p:cNvPicPr/>
          <p:nvPr/>
        </p:nvPicPr>
        <p:blipFill>
          <a:blip r:embed="rId3" cstate="print">
            <a:extLst/>
          </a:blip>
          <a:srcRect l="17358" t="3846" r="9916" b="1258"/>
          <a:stretch>
            <a:fillRect/>
          </a:stretch>
        </p:blipFill>
        <p:spPr bwMode="auto">
          <a:xfrm>
            <a:off x="668106" y="1498212"/>
            <a:ext cx="1239597" cy="1354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197" b="80968" l="24085" r="76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776" t="18986" r="28098" b="20595"/>
          <a:stretch/>
        </p:blipFill>
        <p:spPr bwMode="auto">
          <a:xfrm>
            <a:off x="395536" y="3002482"/>
            <a:ext cx="1512167" cy="172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ttps://www.kristiestreicherbeautybar.com/wp-content/uploads/2019/09/Ausmalbilder-Flugzeug.jpg"/>
          <p:cNvPicPr/>
          <p:nvPr/>
        </p:nvPicPr>
        <p:blipFill>
          <a:blip r:embed="rId6" cstate="print">
            <a:extLst/>
          </a:blip>
          <a:srcRect l="5982" t="4333" r="5955" b="5012"/>
          <a:stretch>
            <a:fillRect/>
          </a:stretch>
        </p:blipFill>
        <p:spPr bwMode="auto">
          <a:xfrm>
            <a:off x="6297066" y="1495786"/>
            <a:ext cx="2379389" cy="1177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https://img.favpng.com/17/17/2/cars-roads-truck-tow-hitch-png-favpng-8zzfamWAvvrgin7Pwny9YwMUe.jpg"/>
          <p:cNvPicPr/>
          <p:nvPr/>
        </p:nvPicPr>
        <p:blipFill>
          <a:blip r:embed="rId7" cstate="print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97066" y="3311169"/>
            <a:ext cx="2451397" cy="1125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505008"/>
            <a:ext cx="8802978" cy="907768"/>
          </a:xfrm>
        </p:spPr>
        <p:txBody>
          <a:bodyPr>
            <a:normAutofit fontScale="90000"/>
          </a:bodyPr>
          <a:lstStyle/>
          <a:p>
            <a:r>
              <a:rPr lang="ru-RU" altLang="ru-RU" sz="1600" b="1" u="sng" dirty="0">
                <a:solidFill>
                  <a:srgbClr val="0070C0"/>
                </a:solidFill>
                <a:latin typeface="+mn-lt"/>
              </a:rPr>
              <a:t>Цель</a:t>
            </a:r>
            <a:r>
              <a:rPr lang="ru-RU" altLang="ru-RU" sz="1600" b="1" dirty="0">
                <a:solidFill>
                  <a:srgbClr val="0070C0"/>
                </a:solidFill>
                <a:latin typeface="+mn-lt"/>
              </a:rPr>
              <a:t>: </a:t>
            </a:r>
            <a:r>
              <a:rPr lang="ru-RU" altLang="ru-RU" sz="1600" b="1" dirty="0" smtClean="0">
                <a:solidFill>
                  <a:srgbClr val="0070C0"/>
                </a:solidFill>
                <a:latin typeface="+mn-lt"/>
              </a:rPr>
              <a:t>закрепить слова</a:t>
            </a:r>
            <a:r>
              <a:rPr lang="ru-RU" altLang="ru-RU" sz="1600" b="1" dirty="0">
                <a:solidFill>
                  <a:srgbClr val="0070C0"/>
                </a:solidFill>
                <a:latin typeface="+mn-lt"/>
              </a:rPr>
              <a:t>, обозначающие профессии на транспорте;</a:t>
            </a:r>
            <a:r>
              <a:rPr lang="ru-RU" sz="1600" b="1" dirty="0">
                <a:solidFill>
                  <a:srgbClr val="0070C0"/>
                </a:solidFill>
                <a:latin typeface="+mn-lt"/>
              </a:rPr>
              <a:t> практическое использование существительных в творительном падеже в простых </a:t>
            </a:r>
            <a:r>
              <a:rPr lang="ru-RU" sz="1600" b="1" dirty="0" smtClean="0">
                <a:solidFill>
                  <a:srgbClr val="0070C0"/>
                </a:solidFill>
                <a:latin typeface="+mn-lt"/>
              </a:rPr>
              <a:t>распространенных предложениях.</a:t>
            </a:r>
            <a:br>
              <a:rPr lang="ru-RU" sz="1600" b="1" dirty="0" smtClean="0">
                <a:solidFill>
                  <a:srgbClr val="0070C0"/>
                </a:solidFill>
                <a:latin typeface="+mn-lt"/>
              </a:rPr>
            </a:br>
            <a:r>
              <a:rPr lang="ru-RU" sz="1600" b="1" u="sng" dirty="0" smtClean="0">
                <a:solidFill>
                  <a:srgbClr val="0070C0"/>
                </a:solidFill>
                <a:latin typeface="+mn-lt"/>
              </a:rPr>
              <a:t>Задание</a:t>
            </a:r>
            <a:r>
              <a:rPr lang="ru-RU" sz="1600" b="1" dirty="0">
                <a:solidFill>
                  <a:srgbClr val="0070C0"/>
                </a:solidFill>
                <a:latin typeface="+mn-lt"/>
              </a:rPr>
              <a:t>: Расскажи </a:t>
            </a:r>
            <a:r>
              <a:rPr lang="ru-RU" sz="1600" b="1" dirty="0" smtClean="0">
                <a:solidFill>
                  <a:srgbClr val="0070C0"/>
                </a:solidFill>
                <a:latin typeface="+mn-lt"/>
              </a:rPr>
              <a:t>Незнайке, </a:t>
            </a:r>
            <a:r>
              <a:rPr lang="ru-RU" sz="1600" b="1" dirty="0">
                <a:solidFill>
                  <a:srgbClr val="0070C0"/>
                </a:solidFill>
                <a:latin typeface="+mn-lt"/>
              </a:rPr>
              <a:t>кто чем управляет  (</a:t>
            </a:r>
            <a:r>
              <a:rPr lang="ru-RU" sz="1600" b="1" dirty="0" smtClean="0">
                <a:solidFill>
                  <a:srgbClr val="0070C0"/>
                </a:solidFill>
                <a:latin typeface="+mn-lt"/>
              </a:rPr>
              <a:t>Например: «Шофер </a:t>
            </a:r>
            <a:r>
              <a:rPr lang="ru-RU" sz="1600" b="1" dirty="0">
                <a:solidFill>
                  <a:srgbClr val="0070C0"/>
                </a:solidFill>
                <a:latin typeface="+mn-lt"/>
              </a:rPr>
              <a:t>управляет грузов</a:t>
            </a:r>
            <a:r>
              <a:rPr lang="ru-RU" sz="1600" b="1" u="sng" dirty="0">
                <a:solidFill>
                  <a:srgbClr val="0070C0"/>
                </a:solidFill>
                <a:latin typeface="+mn-lt"/>
              </a:rPr>
              <a:t>ой</a:t>
            </a:r>
            <a:r>
              <a:rPr lang="ru-RU" sz="1600" b="1" dirty="0">
                <a:solidFill>
                  <a:srgbClr val="0070C0"/>
                </a:solidFill>
                <a:latin typeface="+mn-lt"/>
              </a:rPr>
              <a:t> </a:t>
            </a:r>
            <a:r>
              <a:rPr lang="ru-RU" sz="1600" b="1" dirty="0" smtClean="0">
                <a:solidFill>
                  <a:srgbClr val="0070C0"/>
                </a:solidFill>
                <a:latin typeface="+mn-lt"/>
              </a:rPr>
              <a:t>машин</a:t>
            </a:r>
            <a:r>
              <a:rPr lang="ru-RU" sz="1600" b="1" u="sng" dirty="0" smtClean="0">
                <a:solidFill>
                  <a:srgbClr val="0070C0"/>
                </a:solidFill>
                <a:latin typeface="+mn-lt"/>
              </a:rPr>
              <a:t>ой» </a:t>
            </a:r>
            <a:r>
              <a:rPr lang="ru-RU" sz="1600" b="1" dirty="0" smtClean="0">
                <a:solidFill>
                  <a:srgbClr val="0070C0"/>
                </a:solidFill>
                <a:latin typeface="+mn-lt"/>
              </a:rPr>
              <a:t>….), </a:t>
            </a:r>
            <a:r>
              <a:rPr lang="ru-RU" sz="1600" b="1" dirty="0">
                <a:solidFill>
                  <a:srgbClr val="0070C0"/>
                </a:solidFill>
                <a:latin typeface="+mn-lt"/>
              </a:rPr>
              <a:t>нажми на шофера и узнаешь правильно ли ты ответил</a:t>
            </a:r>
            <a:r>
              <a:rPr lang="ru-RU" sz="1600" b="1" dirty="0" smtClean="0">
                <a:solidFill>
                  <a:srgbClr val="0070C0"/>
                </a:solidFill>
                <a:latin typeface="+mn-lt"/>
              </a:rPr>
              <a:t>.</a:t>
            </a:r>
            <a:endParaRPr lang="ru-RU" sz="1600" b="1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4916658"/>
            <a:ext cx="2615492" cy="13926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668106" y="4942511"/>
            <a:ext cx="1167590" cy="1714331"/>
          </a:xfrm>
          <a:prstGeom prst="rect">
            <a:avLst/>
          </a:prstGeom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2699792" y="52176"/>
            <a:ext cx="3443567" cy="387794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>
                <a:solidFill>
                  <a:srgbClr val="0070C0"/>
                </a:solidFill>
                <a:latin typeface="+mn-lt"/>
              </a:rPr>
              <a:t>«Кто чем управляет?»</a:t>
            </a:r>
          </a:p>
        </p:txBody>
      </p:sp>
      <p:pic>
        <p:nvPicPr>
          <p:cNvPr id="12" name="Picture 2" descr="D:\Ленуся\Копилка\мультяшки\отрисовки Незнайки\1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flipH="1">
            <a:off x="2994822" y="5274505"/>
            <a:ext cx="2026973" cy="1607683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3" name="Стрелка вправо с вырезом 12">
            <a:hlinkClick r:id="rId12" action="ppaction://hlinksldjump"/>
          </p:cNvPr>
          <p:cNvSpPr/>
          <p:nvPr/>
        </p:nvSpPr>
        <p:spPr>
          <a:xfrm>
            <a:off x="8100392" y="6237312"/>
            <a:ext cx="1019674" cy="586906"/>
          </a:xfrm>
          <a:prstGeom prst="notchedRightArrow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/>
            </a:sp3d>
          </a:bodyPr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12746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3.7037E-7 L 0.48871 0.2388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427" y="119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0.00209 L 0.49184 0.27153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347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2.22222E-6 L 0.48923 -0.5451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410" y="-2731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18163" y="194560"/>
            <a:ext cx="7886700" cy="406596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rgbClr val="0070C0"/>
                </a:solidFill>
                <a:latin typeface="+mn-lt"/>
              </a:rPr>
              <a:t>«Назови ласково»</a:t>
            </a:r>
          </a:p>
        </p:txBody>
      </p:sp>
      <p:pic>
        <p:nvPicPr>
          <p:cNvPr id="25602" name="Picture 5" descr="G:\Clip Art\Transportation\Boats &amp; Ships (A - R)\Row Boat 7.wmf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48071" y="4877812"/>
            <a:ext cx="1969814" cy="1359744"/>
          </a:xfrm>
          <a:noFill/>
        </p:spPr>
      </p:pic>
      <p:pic>
        <p:nvPicPr>
          <p:cNvPr id="25604" name="Picture 7" descr="C:\Documents and Settings\319\Мои документы\Мои рисунки\Самоолет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472" y="3309454"/>
            <a:ext cx="2114190" cy="1233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4" descr="C12-01 копия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594" y="1895494"/>
            <a:ext cx="1939054" cy="1057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16" descr="C:\Documents and Settings\319\Мои документы\Мои рисунки\теплохоод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0558" y="3270493"/>
            <a:ext cx="2076172" cy="1195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Picture 16" descr="C:\Documents and Settings\319\Мои документы\Мои рисунки\теплохоод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0392" y="3681120"/>
            <a:ext cx="1332658" cy="766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8" name="Picture 5" descr="G:\Clip Art\Transportation\Boats &amp; Ships (A - R)\Row Boat 7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3783" y="5269792"/>
            <a:ext cx="1254138" cy="865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9" name="Picture 7" descr="C:\Documents and Settings\319\Мои документы\Мои рисунки\Самоолет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541" y="3663240"/>
            <a:ext cx="1376621" cy="802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0" name="Picture 4" descr="C12-01 копия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464" y="2329099"/>
            <a:ext cx="1134874" cy="618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1" name="Picture 22" descr="C:\Documents and Settings\319\Мои документы\Мои рисунки\грузоовик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591" y="1895494"/>
            <a:ext cx="2076664" cy="1107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2" name="Picture 22" descr="C:\Documents and Settings\319\Мои документы\Мои рисунки\грузоовик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219" y="2331793"/>
            <a:ext cx="1292993" cy="64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3" name="Picture 4" descr="C:\Documents and Settings\319\Мои документы\Мои рисунки\Рисуноктлолд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0490" y="4757975"/>
            <a:ext cx="2025765" cy="1162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4" name="Picture 4" descr="C:\Documents and Settings\319\Мои документы\Мои рисунки\Рисуноктлолд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4674" y="5085184"/>
            <a:ext cx="1348032" cy="773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Заголовок 6"/>
          <p:cNvSpPr txBox="1">
            <a:spLocks/>
          </p:cNvSpPr>
          <p:nvPr/>
        </p:nvSpPr>
        <p:spPr bwMode="auto">
          <a:xfrm>
            <a:off x="35495" y="651967"/>
            <a:ext cx="8136905" cy="951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ru-RU" altLang="ru-RU" sz="1400" b="1" u="sng" dirty="0">
                <a:solidFill>
                  <a:srgbClr val="0070C0"/>
                </a:solidFill>
                <a:latin typeface="Calibri" panose="020F0502020204030204"/>
              </a:rPr>
              <a:t>Цель:</a:t>
            </a:r>
            <a:r>
              <a:rPr lang="ru-RU" altLang="ru-RU" sz="1400" b="1" dirty="0">
                <a:solidFill>
                  <a:srgbClr val="0070C0"/>
                </a:solidFill>
                <a:latin typeface="Calibri" panose="020F0502020204030204"/>
              </a:rPr>
              <a:t> образование и </a:t>
            </a:r>
            <a:r>
              <a:rPr lang="ru-RU" altLang="ru-RU" sz="1400" b="1" dirty="0" smtClean="0">
                <a:solidFill>
                  <a:srgbClr val="0070C0"/>
                </a:solidFill>
                <a:latin typeface="Calibri" panose="020F0502020204030204"/>
              </a:rPr>
              <a:t>практическое использование </a:t>
            </a:r>
            <a:r>
              <a:rPr lang="ru-RU" altLang="ru-RU" sz="1400" b="1" dirty="0">
                <a:solidFill>
                  <a:srgbClr val="0070C0"/>
                </a:solidFill>
                <a:latin typeface="Calibri" panose="020F0502020204030204"/>
              </a:rPr>
              <a:t>имен существительных с уменьшительно-ласкательными суффиксами.  </a:t>
            </a:r>
            <a:endParaRPr lang="ru-RU" altLang="ru-RU" sz="1400" b="1" u="sng" dirty="0">
              <a:solidFill>
                <a:srgbClr val="0070C0"/>
              </a:solidFill>
              <a:latin typeface="Calibri" panose="020F0502020204030204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ru-RU" altLang="ru-RU" sz="1400" b="1" u="sng" dirty="0">
                <a:solidFill>
                  <a:srgbClr val="0070C0"/>
                </a:solidFill>
                <a:latin typeface="Calibri" panose="020F0502020204030204"/>
              </a:rPr>
              <a:t>Задание:</a:t>
            </a:r>
            <a:r>
              <a:rPr lang="ru-RU" altLang="ru-RU" sz="1400" b="1" dirty="0">
                <a:solidFill>
                  <a:srgbClr val="0070C0"/>
                </a:solidFill>
                <a:latin typeface="Calibri" panose="020F0502020204030204"/>
              </a:rPr>
              <a:t> Назови ласково предмет и нажми на картинку (Пример ответа: «</a:t>
            </a:r>
            <a:r>
              <a:rPr lang="ru-RU" altLang="ru-RU" sz="1400" b="1" dirty="0" smtClean="0">
                <a:solidFill>
                  <a:srgbClr val="0070C0"/>
                </a:solidFill>
                <a:latin typeface="Calibri" panose="020F0502020204030204"/>
              </a:rPr>
              <a:t>Большой велосипед, </a:t>
            </a:r>
            <a:r>
              <a:rPr lang="ru-RU" altLang="ru-RU" sz="1400" b="1" dirty="0">
                <a:solidFill>
                  <a:srgbClr val="0070C0"/>
                </a:solidFill>
                <a:latin typeface="Calibri" panose="020F0502020204030204"/>
              </a:rPr>
              <a:t>а маленькая - </a:t>
            </a:r>
            <a:r>
              <a:rPr lang="ru-RU" altLang="ru-RU" sz="1400" b="1" dirty="0" smtClean="0">
                <a:solidFill>
                  <a:srgbClr val="0070C0"/>
                </a:solidFill>
                <a:latin typeface="Calibri" panose="020F0502020204030204"/>
              </a:rPr>
              <a:t>велосипедик, </a:t>
            </a:r>
            <a:r>
              <a:rPr lang="ru-RU" altLang="ru-RU" sz="1400" b="1" dirty="0">
                <a:solidFill>
                  <a:srgbClr val="0070C0"/>
                </a:solidFill>
                <a:latin typeface="Calibri" panose="020F0502020204030204"/>
              </a:rPr>
              <a:t>большой </a:t>
            </a:r>
            <a:r>
              <a:rPr lang="ru-RU" altLang="ru-RU" sz="1400" b="1" dirty="0" smtClean="0">
                <a:solidFill>
                  <a:srgbClr val="0070C0"/>
                </a:solidFill>
                <a:latin typeface="Calibri" panose="020F0502020204030204"/>
              </a:rPr>
              <a:t>вертолет</a:t>
            </a:r>
            <a:r>
              <a:rPr lang="ru-RU" altLang="ru-RU" sz="1400" b="1" dirty="0">
                <a:solidFill>
                  <a:srgbClr val="0070C0"/>
                </a:solidFill>
                <a:latin typeface="Calibri" panose="020F0502020204030204"/>
              </a:rPr>
              <a:t>, а маленький – </a:t>
            </a:r>
            <a:r>
              <a:rPr lang="ru-RU" altLang="ru-RU" sz="1400" b="1" dirty="0" smtClean="0">
                <a:solidFill>
                  <a:srgbClr val="0070C0"/>
                </a:solidFill>
                <a:latin typeface="Calibri" panose="020F0502020204030204"/>
              </a:rPr>
              <a:t>вертолетик</a:t>
            </a:r>
            <a:r>
              <a:rPr lang="ru-RU" altLang="ru-RU" sz="1400" b="1" dirty="0">
                <a:solidFill>
                  <a:srgbClr val="0070C0"/>
                </a:solidFill>
                <a:latin typeface="Calibri" panose="020F0502020204030204"/>
              </a:rPr>
              <a:t>» и т.д.)</a:t>
            </a:r>
          </a:p>
          <a:p>
            <a:endParaRPr lang="ru-RU" altLang="ru-RU" sz="1600" b="1" dirty="0">
              <a:solidFill>
                <a:srgbClr val="0070C0"/>
              </a:solidFill>
              <a:latin typeface="+mn-lt"/>
            </a:endParaRPr>
          </a:p>
          <a:p>
            <a:r>
              <a:rPr lang="ru-RU" altLang="ru-RU" sz="1600" b="1" dirty="0" smtClean="0">
                <a:solidFill>
                  <a:srgbClr val="0070C0"/>
                </a:solidFill>
                <a:latin typeface="+mn-lt"/>
              </a:rPr>
              <a:t> </a:t>
            </a:r>
            <a:endParaRPr lang="ru-RU" altLang="ru-RU" sz="1600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18" name="Стрелка вправо с вырезом 17">
            <a:hlinkClick r:id="rId10" action="ppaction://hlinksldjump"/>
          </p:cNvPr>
          <p:cNvSpPr/>
          <p:nvPr/>
        </p:nvSpPr>
        <p:spPr>
          <a:xfrm>
            <a:off x="8100392" y="6237312"/>
            <a:ext cx="1019674" cy="586906"/>
          </a:xfrm>
          <a:prstGeom prst="notchedRightArrow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/>
            </a:sp3d>
          </a:bodyPr>
          <a:lstStyle/>
          <a:p>
            <a:pPr algn="ctr"/>
            <a:endParaRPr lang="ru-RU" dirty="0"/>
          </a:p>
        </p:txBody>
      </p:sp>
      <p:pic>
        <p:nvPicPr>
          <p:cNvPr id="19" name="Picture 2" descr="https://bipbap.ru/wp-content/uploads/2020/01/4-41-1866x2048.jpg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6" r="15436"/>
          <a:stretch/>
        </p:blipFill>
        <p:spPr bwMode="auto">
          <a:xfrm>
            <a:off x="7744826" y="91215"/>
            <a:ext cx="1288771" cy="1804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2827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6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56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56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60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56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56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56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60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56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56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56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60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56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56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56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6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56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56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56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61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56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256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56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60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732240" y="1059216"/>
            <a:ext cx="2123728" cy="5184576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282639" y="1752234"/>
            <a:ext cx="1296144" cy="1296144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3131840" y="1561147"/>
            <a:ext cx="1358382" cy="1368152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4860032" y="3281066"/>
            <a:ext cx="1368152" cy="1368152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2051720" y="3045176"/>
            <a:ext cx="1368152" cy="136815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539552" y="5035907"/>
            <a:ext cx="1346448" cy="134644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3858242" y="5013176"/>
            <a:ext cx="1358382" cy="1368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9512" y="98048"/>
            <a:ext cx="8856984" cy="132343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  <a:cs typeface="Times New Roman" pitchFamily="18" charset="0"/>
              </a:rPr>
              <a:t>«Светофор»</a:t>
            </a:r>
          </a:p>
          <a:p>
            <a:r>
              <a:rPr lang="ru-RU" sz="1400" b="1" u="sng" dirty="0" smtClean="0">
                <a:solidFill>
                  <a:srgbClr val="0070C0"/>
                </a:solidFill>
                <a:cs typeface="Times New Roman" pitchFamily="18" charset="0"/>
              </a:rPr>
              <a:t>Задание</a:t>
            </a:r>
            <a:r>
              <a:rPr lang="ru-RU" sz="1400" b="1" dirty="0" smtClean="0">
                <a:solidFill>
                  <a:srgbClr val="0070C0"/>
                </a:solidFill>
                <a:cs typeface="Times New Roman" pitchFamily="18" charset="0"/>
              </a:rPr>
              <a:t>: Светофор растерял свои цвета, помоги Незнайке найти их и правильно расставить. Называй и нажимай нужные цвета. Расскажи Незнайке, что обозначает каждый цвет светофора (Красный – СТОЙ! Желтый – ЖДИ! Зеленый – ИДИ!)</a:t>
            </a:r>
          </a:p>
          <a:p>
            <a:r>
              <a:rPr lang="ru-RU" sz="1400" b="1" u="sng" dirty="0" smtClean="0">
                <a:solidFill>
                  <a:srgbClr val="0070C0"/>
                </a:solidFill>
                <a:cs typeface="Times New Roman" pitchFamily="18" charset="0"/>
              </a:rPr>
              <a:t>Цель:</a:t>
            </a:r>
            <a:r>
              <a:rPr lang="ru-RU" sz="1400" b="1" dirty="0" smtClean="0">
                <a:solidFill>
                  <a:srgbClr val="0070C0"/>
                </a:solidFill>
                <a:cs typeface="Times New Roman" pitchFamily="18" charset="0"/>
              </a:rPr>
              <a:t> активизировать знания о правилах дорожного движения.</a:t>
            </a:r>
            <a:endParaRPr lang="ru-RU" sz="1400" b="1" dirty="0">
              <a:solidFill>
                <a:srgbClr val="0070C0"/>
              </a:solidFill>
              <a:cs typeface="Times New Roman" pitchFamily="18" charset="0"/>
            </a:endParaRPr>
          </a:p>
        </p:txBody>
      </p:sp>
      <p:sp>
        <p:nvSpPr>
          <p:cNvPr id="11" name="Стрелка вправо с вырезом 10">
            <a:hlinkClick r:id="rId3" action="ppaction://hlinksldjump"/>
          </p:cNvPr>
          <p:cNvSpPr/>
          <p:nvPr/>
        </p:nvSpPr>
        <p:spPr>
          <a:xfrm>
            <a:off x="8100392" y="6237312"/>
            <a:ext cx="1019674" cy="586906"/>
          </a:xfrm>
          <a:prstGeom prst="notchedRightArrow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/>
            </a:sp3d>
          </a:bodyPr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34826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2.83071E-6 C 0.03907 -0.02591 0.0007 -0.00209 0.11545 -0.00209 C 0.17743 -0.00209 0.23959 -0.00347 0.30157 -0.00417 C 0.32344 -0.00486 0.35469 0.00208 0.37552 -0.01642 C 0.37882 -0.02313 0.37969 -0.02938 0.3816 -0.03678 C 0.37969 -0.09297 0.38542 -0.07123 0.3724 -0.09621 C 0.3717 -0.10014 0.37101 -0.10963 0.36615 -0.11055 C 0.36337 -0.11101 0.35851 -0.10662 0.35851 -0.10662 " pathEditMode="relative" ptsTypes="fffffff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1.35985E-6 C 0.00312 -0.00301 0.00573 -0.00717 0.0092 -0.00902 C 0.01076 -0.00971 0.0125 -0.00995 0.01406 -0.0111 C 0.03038 -0.02359 0.01736 -0.01688 0.02795 -0.02197 C 0.03351 -0.02983 0.03993 -0.03539 0.0467 -0.04163 C 0.05399 -0.04834 0.04878 -0.04672 0.05434 -0.05458 C 0.05816 -0.05967 0.06042 -0.05944 0.06528 -0.06106 C 0.07309 -0.07169 0.0816 -0.07701 0.09028 -0.08511 C 0.09757 -0.10014 0.08889 -0.08534 0.09809 -0.09366 C 0.1 -0.09528 0.10104 -0.09829 0.10278 -0.10014 C 0.10955 -0.10754 0.11545 -0.11147 0.12135 -0.1198 C 0.12396 -0.12951 0.12864 -0.12882 0.13385 -0.13506 C 0.13715 -0.13876 0.13854 -0.14454 0.14167 -0.14801 C 0.14479 -0.15148 0.1493 -0.15148 0.1526 -0.15472 C 0.16233 -0.1642 0.15191 -0.15911 0.16337 -0.16328 C 0.17726 -0.17623 0.19062 -0.19033 0.20243 -0.20675 C 0.20399 -0.20884 0.20694 -0.20907 0.20868 -0.21115 C 0.22448 -0.22872 0.23594 -0.25278 0.2493 -0.27405 C 0.25278 -0.28862 0.26059 -0.29487 0.26944 -0.30227 C 0.27882 -0.31013 0.28819 -0.31823 0.29739 -0.32632 C 0.30243 -0.3365 0.30989 -0.34482 0.31788 -0.35014 C 0.32014 -0.36101 0.32222 -0.36517 0.32882 -0.37211 C 0.33472 -0.38483 0.32778 -0.37257 0.33802 -0.38275 C 0.33976 -0.3846 0.3408 -0.38784 0.34271 -0.38946 C 0.34965 -0.39639 0.35139 -0.39084 0.35833 -0.40241 C 0.36094 -0.4068 0.36267 -0.41189 0.36597 -0.41536 C 0.36788 -0.41836 0.37135 -0.41952 0.37396 -0.42183 C 0.37552 -0.42322 0.37673 -0.42461 0.37847 -0.42623 C 0.39757 -0.45028 0.38125 -0.43363 0.39878 -0.45028 C 0.40486 -0.45629 0.41024 -0.46207 0.41753 -0.46554 C 0.42292 -0.46832 0.43455 -0.47179 0.43455 -0.47156 C 0.45382 -0.49861 0.48646 -0.5155 0.5125 -0.52405 C 0.5434 -0.55273 0.60712 -0.54255 0.63108 -0.54371 C 0.66632 -0.55088 0.68316 -0.55227 0.72448 -0.55227 " pathEditMode="relative" rAng="0" ptsTypes="fffffffffffffffffffffffffffffffffA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15" y="-276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100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" dur="100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100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100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100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5" dur="100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6" dur="100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100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10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3" dur="10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4" dur="10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10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052 -0.00346 0.00069 -0.00693 0.00156 -0.01017 C 0.00572 -0.02428 0.02378 -0.03191 0.03385 -0.03469 C 0.03697 -0.03746 0.03993 -0.04024 0.04305 -0.04301 C 0.04479 -0.04463 0.04583 -0.04787 0.04774 -0.04902 C 0.05503 -0.05319 0.07204 -0.05457 0.07847 -0.05527 C 0.08524 -0.06128 0.09218 -0.06336 0.1 -0.06544 C 0.1118 -0.07585 0.12638 -0.07631 0.1401 -0.0777 C 0.15225 -0.08603 0.16666 -0.08718 0.18003 -0.08996 C 0.20746 -0.10245 0.17309 -0.08741 0.19704 -0.0962 C 0.21302 -0.10198 0.22621 -0.111 0.24305 -0.1147 C 0.25468 -0.12234 0.26892 -0.12766 0.28159 -0.13112 C 0.28819 -0.13297 0.30156 -0.13506 0.30156 -0.13506 C 0.36822 -0.13413 0.43506 -0.13806 0.50156 -0.13112 C 0.50572 -0.13066 0.51979 -0.11864 0.52777 -0.11679 C 0.53194 -0.11332 0.53645 -0.11077 0.5401 -0.10638 C 0.54687 -0.09805 0.54756 -0.08556 0.55243 -0.07562 C 0.5552 -0.06359 0.55694 -0.05134 0.55694 -0.03885 " pathEditMode="relative" ptsTypes="fffffffffffffffffA">
                                      <p:cBhvr>
                                        <p:cTn id="4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 descr="https://img2.freepng.ru/20180721/lzu/kisspng-tree-clip-art-cute-trees-cliparts-5b532f0ccf7981.1352316115321781888498.jpg"/>
          <p:cNvPicPr/>
          <p:nvPr/>
        </p:nvPicPr>
        <p:blipFill>
          <a:blip r:embed="rId3" cstate="print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756" l="7667" r="92889"/>
                    </a14:imgEffect>
                  </a14:imgLayer>
                </a14:imgProps>
              </a:ext>
            </a:extLst>
          </a:blip>
          <a:srcRect l="6922" t="1279" r="7650"/>
          <a:stretch>
            <a:fillRect/>
          </a:stretch>
        </p:blipFill>
        <p:spPr bwMode="auto">
          <a:xfrm>
            <a:off x="4842031" y="3603378"/>
            <a:ext cx="1242138" cy="1445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722" b="94306" l="2031" r="473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400" r="50787"/>
          <a:stretch/>
        </p:blipFill>
        <p:spPr>
          <a:xfrm flipH="1">
            <a:off x="197514" y="3024146"/>
            <a:ext cx="1296000" cy="82360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306" b="43056" l="1953" r="4726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-1" r="50626" b="54683"/>
          <a:stretch/>
        </p:blipFill>
        <p:spPr>
          <a:xfrm flipH="1">
            <a:off x="197514" y="4965428"/>
            <a:ext cx="1296000" cy="66909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7917" b="95000" l="50625" r="974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58" t="50287"/>
          <a:stretch/>
        </p:blipFill>
        <p:spPr>
          <a:xfrm flipH="1">
            <a:off x="197514" y="2073304"/>
            <a:ext cx="1296000" cy="71989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44" b="44306" l="51641" r="96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401" r="1963" b="54200"/>
          <a:stretch/>
        </p:blipFill>
        <p:spPr>
          <a:xfrm flipH="1">
            <a:off x="197504" y="4065446"/>
            <a:ext cx="1296000" cy="658620"/>
          </a:xfrm>
          <a:prstGeom prst="rect">
            <a:avLst/>
          </a:prstGeom>
        </p:spPr>
      </p:pic>
      <p:pic>
        <p:nvPicPr>
          <p:cNvPr id="10" name="Рисунок 9" descr="https://pixelbrush.ru/uploads/posts/2013-08/1376879075_gl-3.jpg"/>
          <p:cNvPicPr/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206226" y="1508697"/>
            <a:ext cx="1863405" cy="751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5216861" y="2184305"/>
            <a:ext cx="246239" cy="497889"/>
          </a:xfrm>
          <a:prstGeom prst="rect">
            <a:avLst/>
          </a:prstGeom>
          <a:blipFill>
            <a:blip r:embed="rId1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3" name="Прямоугольник 12"/>
          <p:cNvSpPr/>
          <p:nvPr/>
        </p:nvSpPr>
        <p:spPr>
          <a:xfrm>
            <a:off x="6805869" y="2184305"/>
            <a:ext cx="263762" cy="487220"/>
          </a:xfrm>
          <a:prstGeom prst="rect">
            <a:avLst/>
          </a:prstGeom>
          <a:blipFill>
            <a:blip r:embed="rId1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575" y="5148089"/>
            <a:ext cx="1944216" cy="855038"/>
          </a:xfrm>
          <a:prstGeom prst="rect">
            <a:avLst/>
          </a:prstGeom>
        </p:spPr>
      </p:pic>
      <p:pic>
        <p:nvPicPr>
          <p:cNvPr id="1026" name="Picture 2" descr="https://images.ru.prom.st/560419830_w640_h640_septik-dlya-dachi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992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894259" y="2750123"/>
            <a:ext cx="1422707" cy="1303200"/>
          </a:xfrm>
          <a:prstGeom prst="rect">
            <a:avLst/>
          </a:prstGeom>
          <a:noFill/>
        </p:spPr>
      </p:pic>
      <p:sp>
        <p:nvSpPr>
          <p:cNvPr id="14" name="Заголовок 6"/>
          <p:cNvSpPr txBox="1">
            <a:spLocks/>
          </p:cNvSpPr>
          <p:nvPr/>
        </p:nvSpPr>
        <p:spPr bwMode="auto">
          <a:xfrm>
            <a:off x="107504" y="558741"/>
            <a:ext cx="8136904" cy="83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b="1" u="sng" dirty="0">
                <a:solidFill>
                  <a:srgbClr val="0070C0"/>
                </a:solidFill>
                <a:latin typeface="+mn-lt"/>
              </a:rPr>
              <a:t>Цель:</a:t>
            </a:r>
            <a:r>
              <a:rPr lang="ru-RU" sz="1400" b="1" dirty="0">
                <a:solidFill>
                  <a:srgbClr val="0070C0"/>
                </a:solidFill>
                <a:latin typeface="+mn-lt"/>
              </a:rPr>
              <a:t> практическое </a:t>
            </a:r>
            <a:r>
              <a:rPr lang="ru-RU" sz="1400" b="1" dirty="0" smtClean="0">
                <a:solidFill>
                  <a:srgbClr val="0070C0"/>
                </a:solidFill>
                <a:latin typeface="+mn-lt"/>
              </a:rPr>
              <a:t>употребление </a:t>
            </a:r>
            <a:r>
              <a:rPr lang="ru-RU" sz="1400" b="1" dirty="0">
                <a:solidFill>
                  <a:srgbClr val="0070C0"/>
                </a:solidFill>
                <a:latin typeface="+mn-lt"/>
              </a:rPr>
              <a:t>предлогов НА, ПОД, ЗА, ПЕРЕД, МЕЖДУ в </a:t>
            </a:r>
            <a:r>
              <a:rPr lang="ru-RU" sz="1400" b="1" dirty="0" smtClean="0">
                <a:solidFill>
                  <a:srgbClr val="0070C0"/>
                </a:solidFill>
                <a:latin typeface="+mn-lt"/>
              </a:rPr>
              <a:t>простых  распространенных </a:t>
            </a:r>
            <a:r>
              <a:rPr lang="ru-RU" sz="1400" b="1" dirty="0">
                <a:solidFill>
                  <a:srgbClr val="0070C0"/>
                </a:solidFill>
                <a:latin typeface="+mn-lt"/>
              </a:rPr>
              <a:t>предложениях.</a:t>
            </a:r>
          </a:p>
          <a:p>
            <a:r>
              <a:rPr lang="ru-RU" altLang="ru-RU" sz="1400" b="1" u="sng" dirty="0" smtClean="0">
                <a:solidFill>
                  <a:srgbClr val="0070C0"/>
                </a:solidFill>
                <a:latin typeface="+mn-lt"/>
              </a:rPr>
              <a:t>Задание</a:t>
            </a:r>
            <a:r>
              <a:rPr lang="ru-RU" altLang="ru-RU" sz="1400" b="1" u="sng" dirty="0">
                <a:solidFill>
                  <a:srgbClr val="0070C0"/>
                </a:solidFill>
                <a:latin typeface="+mn-lt"/>
              </a:rPr>
              <a:t>:</a:t>
            </a:r>
            <a:r>
              <a:rPr lang="ru-RU" altLang="ru-RU" sz="1400" b="1" dirty="0">
                <a:solidFill>
                  <a:srgbClr val="0070C0"/>
                </a:solidFill>
                <a:latin typeface="+mn-lt"/>
              </a:rPr>
              <a:t> Нажми на  любую машинку и узнаешь куда она поедет. Расскажи, где остановилась </a:t>
            </a:r>
            <a:r>
              <a:rPr lang="ru-RU" altLang="ru-RU" sz="1400" b="1" dirty="0" smtClean="0">
                <a:solidFill>
                  <a:srgbClr val="0070C0"/>
                </a:solidFill>
                <a:latin typeface="+mn-lt"/>
              </a:rPr>
              <a:t>каждая машина </a:t>
            </a:r>
            <a:r>
              <a:rPr lang="ru-RU" altLang="ru-RU" sz="1400" b="1" dirty="0">
                <a:solidFill>
                  <a:srgbClr val="0070C0"/>
                </a:solidFill>
                <a:latin typeface="+mn-lt"/>
              </a:rPr>
              <a:t>(</a:t>
            </a:r>
            <a:r>
              <a:rPr lang="ru-RU" altLang="ru-RU" sz="1400" b="1" dirty="0" smtClean="0">
                <a:solidFill>
                  <a:srgbClr val="0070C0"/>
                </a:solidFill>
                <a:latin typeface="+mn-lt"/>
              </a:rPr>
              <a:t>Например: «Красная машина </a:t>
            </a:r>
            <a:r>
              <a:rPr lang="ru-RU" altLang="ru-RU" sz="1400" b="1" dirty="0">
                <a:solidFill>
                  <a:srgbClr val="0070C0"/>
                </a:solidFill>
                <a:latin typeface="+mn-lt"/>
              </a:rPr>
              <a:t>остановилась под </a:t>
            </a:r>
            <a:r>
              <a:rPr lang="ru-RU" altLang="ru-RU" sz="1400" b="1" dirty="0" smtClean="0">
                <a:solidFill>
                  <a:srgbClr val="0070C0"/>
                </a:solidFill>
                <a:latin typeface="+mn-lt"/>
              </a:rPr>
              <a:t>мостом», «Синяя машина остановилась перед деревом» и т.д.).</a:t>
            </a:r>
          </a:p>
          <a:p>
            <a:endParaRPr lang="ru-RU" altLang="ru-RU" sz="1600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16" name="Заголовок 6"/>
          <p:cNvSpPr txBox="1">
            <a:spLocks/>
          </p:cNvSpPr>
          <p:nvPr/>
        </p:nvSpPr>
        <p:spPr bwMode="auto">
          <a:xfrm>
            <a:off x="0" y="102473"/>
            <a:ext cx="8856984" cy="372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altLang="ru-RU" sz="2400" b="1" dirty="0">
                <a:solidFill>
                  <a:srgbClr val="0070C0"/>
                </a:solidFill>
                <a:latin typeface="+mn-lt"/>
              </a:rPr>
              <a:t> </a:t>
            </a:r>
            <a:r>
              <a:rPr lang="ru-RU" altLang="ru-RU" sz="2400" b="1" dirty="0" smtClean="0">
                <a:solidFill>
                  <a:srgbClr val="0070C0"/>
                </a:solidFill>
                <a:latin typeface="+mn-lt"/>
              </a:rPr>
              <a:t>«Где </a:t>
            </a:r>
            <a:r>
              <a:rPr lang="ru-RU" altLang="ru-RU" sz="2400" b="1" dirty="0">
                <a:solidFill>
                  <a:srgbClr val="0070C0"/>
                </a:solidFill>
                <a:latin typeface="+mn-lt"/>
              </a:rPr>
              <a:t>остановилась машина</a:t>
            </a:r>
            <a:r>
              <a:rPr lang="ru-RU" altLang="ru-RU" sz="2400" b="1" dirty="0" smtClean="0">
                <a:solidFill>
                  <a:srgbClr val="0070C0"/>
                </a:solidFill>
                <a:latin typeface="+mn-lt"/>
              </a:rPr>
              <a:t>?»</a:t>
            </a:r>
            <a:endParaRPr lang="ru-RU" altLang="ru-RU" sz="2400" b="1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1" t="7705" r="9111" b="7542"/>
          <a:stretch/>
        </p:blipFill>
        <p:spPr>
          <a:xfrm>
            <a:off x="3260263" y="5718380"/>
            <a:ext cx="794281" cy="113962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1" t="7705" r="9111" b="7542"/>
          <a:stretch/>
        </p:blipFill>
        <p:spPr>
          <a:xfrm>
            <a:off x="5463100" y="5698276"/>
            <a:ext cx="802249" cy="115105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27" b="25994"/>
          <a:stretch/>
        </p:blipFill>
        <p:spPr>
          <a:xfrm flipH="1">
            <a:off x="217787" y="5875886"/>
            <a:ext cx="1276463" cy="649458"/>
          </a:xfrm>
          <a:prstGeom prst="rect">
            <a:avLst/>
          </a:prstGeom>
        </p:spPr>
      </p:pic>
      <p:sp>
        <p:nvSpPr>
          <p:cNvPr id="18" name="Стрелка вправо с вырезом 17">
            <a:hlinkClick r:id="rId19" action="ppaction://hlinksldjump"/>
          </p:cNvPr>
          <p:cNvSpPr/>
          <p:nvPr/>
        </p:nvSpPr>
        <p:spPr>
          <a:xfrm>
            <a:off x="8100392" y="6237312"/>
            <a:ext cx="1019674" cy="586906"/>
          </a:xfrm>
          <a:prstGeom prst="notchedRightArrow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/>
            </a:sp3d>
          </a:bodyPr>
          <a:lstStyle/>
          <a:p>
            <a:pPr algn="ctr"/>
            <a:endParaRPr lang="ru-RU" dirty="0"/>
          </a:p>
        </p:txBody>
      </p:sp>
      <p:pic>
        <p:nvPicPr>
          <p:cNvPr id="22" name="Picture 2" descr="D:\Ленуся\Копилка\мультяшки\отрисовки Незнайки\1.png"/>
          <p:cNvPicPr>
            <a:picLocks noChangeAspect="1" noChangeArrowheads="1"/>
          </p:cNvPicPr>
          <p:nvPr/>
        </p:nvPicPr>
        <p:blipFill rotWithShape="1">
          <a:blip r:embed="rId20" cstate="print"/>
          <a:srcRect l="12492" r="16458"/>
          <a:stretch/>
        </p:blipFill>
        <p:spPr bwMode="auto">
          <a:xfrm flipH="1">
            <a:off x="7857967" y="638067"/>
            <a:ext cx="1403648" cy="1779988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384771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3.7037E-7 L -1.11111E-6 0.10116 C -1.11111E-6 0.14653 0.22517 0.20301 0.40833 0.20301 L 0.81719 0.20301 " pathEditMode="relative" rAng="0" ptsTypes="AAAA">
                                      <p:cBhvr>
                                        <p:cTn id="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851" y="1013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07407E-6 L -1.11111E-6 -0.06852 C -1.11111E-6 -0.09908 0.16007 -0.13612 0.29011 -0.13612 L 0.58073 -0.13612 " pathEditMode="relative" rAng="0" ptsTypes="AAAA">
                                      <p:cBhvr>
                                        <p:cTn id="11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045" y="-68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7.40741E-7 L -1.11111E-6 0.06019 C -1.11111E-6 0.08727 0.20139 0.12083 0.36511 0.12083 L 0.73056 0.12083 " pathEditMode="relative" rAng="0" ptsTypes="AAAA">
                                      <p:cBhvr>
                                        <p:cTn id="16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28" y="604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4.81481E-6 L 0.21111 4.81481E-6 C 0.30573 4.81481E-6 0.42222 0.01296 0.42222 0.02361 L 0.42222 0.04745 " pathEditMode="relative" rAng="0" ptsTypes="AAAA">
                                      <p:cBhvr>
                                        <p:cTn id="2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11" y="236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81481E-6 L -1.11111E-6 -0.03704 C -1.11111E-6 -0.05348 0.13889 -0.07315 0.25243 -0.07315 L 0.50504 -0.07315 " pathEditMode="relative" rAng="0" ptsTypes="AAAA">
                                      <p:cBhvr>
                                        <p:cTn id="2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243" y="-3657"/>
                                    </p:animMotion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40997"/>
            <a:ext cx="8856984" cy="479691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  <a:latin typeface="+mn-lt"/>
              </a:rPr>
              <a:t>«Четвертый лишний»</a:t>
            </a:r>
            <a:endParaRPr lang="ru-RU" sz="2400" b="1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5123" name="Picture 3" descr="C:\Users\Admin\Desktop\пар-паровоза-двигателя-водителя-8721489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1157" y="3872357"/>
            <a:ext cx="2513013" cy="2239963"/>
          </a:xfrm>
          <a:prstGeom prst="rect">
            <a:avLst/>
          </a:prstGeom>
          <a:noFill/>
        </p:spPr>
      </p:pic>
      <p:pic>
        <p:nvPicPr>
          <p:cNvPr id="5125" name="Picture 5" descr="C:\Users\Admin\Desktop\s1200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939793" y="1554546"/>
            <a:ext cx="2736155" cy="1831857"/>
          </a:xfrm>
          <a:prstGeom prst="rect">
            <a:avLst/>
          </a:prstGeom>
          <a:noFill/>
        </p:spPr>
      </p:pic>
      <p:pic>
        <p:nvPicPr>
          <p:cNvPr id="5126" name="Picture 6" descr="C:\Users\Admin\Desktop\2821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5F9FA"/>
              </a:clrFrom>
              <a:clrTo>
                <a:srgbClr val="F5F9F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51360" y="3989839"/>
            <a:ext cx="2627784" cy="2005000"/>
          </a:xfrm>
          <a:prstGeom prst="rect">
            <a:avLst/>
          </a:prstGeom>
          <a:noFill/>
        </p:spPr>
      </p:pic>
      <p:pic>
        <p:nvPicPr>
          <p:cNvPr id="5127" name="Picture 7" descr="C:\Users\Admin\Desktop\highway-clipart-road-perspective-270045-517747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10428" y="2731308"/>
            <a:ext cx="2293522" cy="3240360"/>
          </a:xfrm>
          <a:prstGeom prst="rect">
            <a:avLst/>
          </a:prstGeom>
          <a:noFill/>
        </p:spPr>
      </p:pic>
      <p:pic>
        <p:nvPicPr>
          <p:cNvPr id="5128" name="Picture 8" descr="C:\Users\Admin\Desktop\hello_html_m294dbd5d.png"/>
          <p:cNvPicPr>
            <a:picLocks noChangeAspect="1" noChangeArrowheads="1"/>
          </p:cNvPicPr>
          <p:nvPr/>
        </p:nvPicPr>
        <p:blipFill rotWithShape="1">
          <a:blip r:embed="rId8" cstate="print"/>
          <a:srcRect t="16067" b="6816"/>
          <a:stretch/>
        </p:blipFill>
        <p:spPr bwMode="auto">
          <a:xfrm>
            <a:off x="159693" y="1628800"/>
            <a:ext cx="2880320" cy="1728192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07504" y="518671"/>
            <a:ext cx="903649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u="sng" dirty="0">
                <a:solidFill>
                  <a:srgbClr val="0070C0"/>
                </a:solidFill>
              </a:rPr>
              <a:t>Цель: </a:t>
            </a:r>
            <a:r>
              <a:rPr lang="ru-RU" sz="1400" b="1" dirty="0">
                <a:solidFill>
                  <a:srgbClr val="0070C0"/>
                </a:solidFill>
              </a:rPr>
              <a:t>развивать логическое мышление, умение обобщать, классифицировать предметы по теме «Транспорт».</a:t>
            </a:r>
          </a:p>
          <a:p>
            <a:r>
              <a:rPr lang="ru-RU" sz="1400" b="1" u="sng" dirty="0" smtClean="0">
                <a:solidFill>
                  <a:srgbClr val="0070C0"/>
                </a:solidFill>
              </a:rPr>
              <a:t>Задание</a:t>
            </a:r>
            <a:r>
              <a:rPr lang="ru-RU" sz="1400" b="1" u="sng" dirty="0">
                <a:solidFill>
                  <a:srgbClr val="0070C0"/>
                </a:solidFill>
              </a:rPr>
              <a:t>:</a:t>
            </a:r>
            <a:r>
              <a:rPr lang="ru-RU" sz="1400" b="1" dirty="0">
                <a:solidFill>
                  <a:srgbClr val="0070C0"/>
                </a:solidFill>
              </a:rPr>
              <a:t> Помоги Незнайке найти </a:t>
            </a:r>
            <a:r>
              <a:rPr lang="ru-RU" sz="1400" b="1" dirty="0" smtClean="0">
                <a:solidFill>
                  <a:srgbClr val="0070C0"/>
                </a:solidFill>
              </a:rPr>
              <a:t>транспорт</a:t>
            </a:r>
            <a:r>
              <a:rPr lang="ru-RU" sz="1400" b="1" dirty="0">
                <a:solidFill>
                  <a:srgbClr val="0070C0"/>
                </a:solidFill>
              </a:rPr>
              <a:t>, который не подходит к </a:t>
            </a:r>
            <a:r>
              <a:rPr lang="ru-RU" sz="1400" b="1" dirty="0" smtClean="0">
                <a:solidFill>
                  <a:srgbClr val="0070C0"/>
                </a:solidFill>
              </a:rPr>
              <a:t>остальным, объясни</a:t>
            </a:r>
            <a:r>
              <a:rPr lang="ru-RU" sz="1400" b="1" dirty="0">
                <a:solidFill>
                  <a:srgbClr val="0070C0"/>
                </a:solidFill>
              </a:rPr>
              <a:t>, почему он лишний </a:t>
            </a:r>
            <a:r>
              <a:rPr lang="ru-RU" sz="1400" b="1" dirty="0" smtClean="0">
                <a:solidFill>
                  <a:srgbClr val="0070C0"/>
                </a:solidFill>
              </a:rPr>
              <a:t>(пример ответа: «Лишний самолет, </a:t>
            </a:r>
            <a:r>
              <a:rPr lang="ru-RU" sz="1400" b="1" dirty="0">
                <a:solidFill>
                  <a:srgbClr val="0070C0"/>
                </a:solidFill>
              </a:rPr>
              <a:t>потому что это </a:t>
            </a:r>
            <a:r>
              <a:rPr lang="ru-RU" sz="1400" b="1" dirty="0" smtClean="0">
                <a:solidFill>
                  <a:srgbClr val="0070C0"/>
                </a:solidFill>
              </a:rPr>
              <a:t>воздушный </a:t>
            </a:r>
            <a:r>
              <a:rPr lang="ru-RU" sz="1400" b="1" dirty="0">
                <a:solidFill>
                  <a:srgbClr val="0070C0"/>
                </a:solidFill>
              </a:rPr>
              <a:t>транспорт, а </a:t>
            </a:r>
            <a:r>
              <a:rPr lang="ru-RU" sz="1400" b="1" dirty="0" smtClean="0">
                <a:solidFill>
                  <a:srgbClr val="0070C0"/>
                </a:solidFill>
              </a:rPr>
              <a:t>автобус, паровоз и трактор – </a:t>
            </a:r>
            <a:r>
              <a:rPr lang="ru-RU" sz="1400" b="1" dirty="0">
                <a:solidFill>
                  <a:srgbClr val="0070C0"/>
                </a:solidFill>
              </a:rPr>
              <a:t>это </a:t>
            </a:r>
            <a:r>
              <a:rPr lang="ru-RU" sz="1400" b="1" dirty="0" smtClean="0">
                <a:solidFill>
                  <a:srgbClr val="0070C0"/>
                </a:solidFill>
              </a:rPr>
              <a:t>наземный транспорт»). Нажми на нужную картинку.</a:t>
            </a:r>
            <a:endParaRPr lang="ru-RU" sz="1400" b="1" dirty="0">
              <a:solidFill>
                <a:srgbClr val="0070C0"/>
              </a:solidFill>
            </a:endParaRPr>
          </a:p>
        </p:txBody>
      </p:sp>
      <p:sp>
        <p:nvSpPr>
          <p:cNvPr id="10" name="Стрелка вправо с вырезом 9">
            <a:hlinkClick r:id="rId9" action="ppaction://hlinksldjump"/>
          </p:cNvPr>
          <p:cNvSpPr/>
          <p:nvPr/>
        </p:nvSpPr>
        <p:spPr>
          <a:xfrm>
            <a:off x="8100392" y="6237312"/>
            <a:ext cx="1019674" cy="586906"/>
          </a:xfrm>
          <a:prstGeom prst="notchedRightArrow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/>
            </a:sp3d>
          </a:bodyPr>
          <a:lstStyle/>
          <a:p>
            <a:pPr algn="ctr"/>
            <a:endParaRPr lang="ru-RU" dirty="0"/>
          </a:p>
        </p:txBody>
      </p:sp>
      <p:pic>
        <p:nvPicPr>
          <p:cNvPr id="12" name="Picture 2" descr="https://bipbap.ru/wp-content/uploads/2020/01/4-41-1866x2048.jpg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6" r="15436"/>
          <a:stretch/>
        </p:blipFill>
        <p:spPr bwMode="auto">
          <a:xfrm>
            <a:off x="3971395" y="1219140"/>
            <a:ext cx="1080120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5528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3" dur="2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8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44979" y="0"/>
            <a:ext cx="7772400" cy="44767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>
                <a:solidFill>
                  <a:srgbClr val="0070C0"/>
                </a:solidFill>
                <a:latin typeface="+mn-lt"/>
              </a:rPr>
              <a:t>«Четвертый лишний»</a:t>
            </a:r>
            <a:endParaRPr lang="ru-RU" sz="2800" dirty="0">
              <a:latin typeface="+mn-lt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2008" y="474327"/>
            <a:ext cx="9001000" cy="650418"/>
          </a:xfrm>
        </p:spPr>
        <p:txBody>
          <a:bodyPr>
            <a:noAutofit/>
          </a:bodyPr>
          <a:lstStyle/>
          <a:p>
            <a:pPr algn="l">
              <a:spcBef>
                <a:spcPts val="0"/>
              </a:spcBef>
            </a:pPr>
            <a:r>
              <a:rPr lang="ru-RU" sz="1400" b="1" u="sng" dirty="0" smtClean="0">
                <a:solidFill>
                  <a:srgbClr val="0070C0"/>
                </a:solidFill>
              </a:rPr>
              <a:t>Задание:</a:t>
            </a:r>
            <a:r>
              <a:rPr lang="ru-RU" sz="1400" b="1" dirty="0" smtClean="0">
                <a:solidFill>
                  <a:srgbClr val="0070C0"/>
                </a:solidFill>
              </a:rPr>
              <a:t> Помоги Незнайке найти транспорт, который не подходит к остальным и объясни, почему он лишний </a:t>
            </a:r>
            <a:r>
              <a:rPr lang="ru-RU" sz="1400" b="1" dirty="0">
                <a:solidFill>
                  <a:srgbClr val="0070C0"/>
                </a:solidFill>
              </a:rPr>
              <a:t>(пример ответа: </a:t>
            </a:r>
            <a:r>
              <a:rPr lang="ru-RU" sz="1400" b="1" dirty="0" smtClean="0">
                <a:solidFill>
                  <a:srgbClr val="0070C0"/>
                </a:solidFill>
              </a:rPr>
              <a:t>«Лишний подъемный кран, потому что это наземный транспорт, а катер, корабль и лодка – это водный транспорт»). Нажми на нужную картинку.</a:t>
            </a:r>
          </a:p>
        </p:txBody>
      </p:sp>
      <p:pic>
        <p:nvPicPr>
          <p:cNvPr id="6" name="Picture 4" descr="C:\Users\Admin\Desktop\31776-vector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9872" y="2515208"/>
            <a:ext cx="2182813" cy="3384550"/>
          </a:xfrm>
          <a:prstGeom prst="rect">
            <a:avLst/>
          </a:prstGeom>
          <a:noFill/>
        </p:spPr>
      </p:pic>
      <p:pic>
        <p:nvPicPr>
          <p:cNvPr id="6146" name="Picture 2" descr="C:\Users\Admin\Desktop\1ca012e4c78166deff5967b7af796457.png"/>
          <p:cNvPicPr>
            <a:picLocks noGrp="1" noChangeAspect="1" noChangeArrowheads="1"/>
          </p:cNvPicPr>
          <p:nvPr>
            <p:ph sz="half" idx="4294967295"/>
          </p:nvPr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07" t="11897" r="-1207" b="10768"/>
          <a:stretch/>
        </p:blipFill>
        <p:spPr bwMode="auto">
          <a:xfrm>
            <a:off x="102008" y="1443078"/>
            <a:ext cx="3024188" cy="1872208"/>
          </a:xfrm>
          <a:prstGeom prst="rect">
            <a:avLst/>
          </a:prstGeom>
          <a:noFill/>
        </p:spPr>
      </p:pic>
      <p:pic>
        <p:nvPicPr>
          <p:cNvPr id="6148" name="Picture 4" descr="C:\Users\Admin\Desktop\gray-inflatable-boat-with-oars-vector-5147370.jpg"/>
          <p:cNvPicPr>
            <a:picLocks noGrp="1" noChangeAspect="1" noChangeArrowheads="1"/>
          </p:cNvPicPr>
          <p:nvPr>
            <p:ph sz="half" idx="4294967295"/>
          </p:nvPr>
        </p:nvPicPr>
        <p:blipFill rotWithShape="1">
          <a:blip r:embed="rId6" cstate="print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</a:blip>
          <a:srcRect l="-2512" t="8400" r="2512" b="7600"/>
          <a:stretch/>
        </p:blipFill>
        <p:spPr bwMode="auto">
          <a:xfrm>
            <a:off x="6156176" y="4077072"/>
            <a:ext cx="2843212" cy="2160240"/>
          </a:xfrm>
          <a:prstGeom prst="rect">
            <a:avLst/>
          </a:prstGeom>
          <a:noFill/>
        </p:spPr>
      </p:pic>
      <p:pic>
        <p:nvPicPr>
          <p:cNvPr id="6147" name="Picture 3" descr="C:\Users\Admin\Desktop\43936027ad482fcd46149de95c09178e--transport-sur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42217" y="3789040"/>
            <a:ext cx="2339753" cy="2287961"/>
          </a:xfrm>
          <a:prstGeom prst="rect">
            <a:avLst/>
          </a:prstGeom>
          <a:noFill/>
        </p:spPr>
      </p:pic>
      <p:pic>
        <p:nvPicPr>
          <p:cNvPr id="6149" name="Picture 5" descr="C:\Users\Admin\Desktop\untitled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56176" y="1124744"/>
            <a:ext cx="2862465" cy="2780929"/>
          </a:xfrm>
          <a:prstGeom prst="rect">
            <a:avLst/>
          </a:prstGeom>
          <a:noFill/>
        </p:spPr>
      </p:pic>
      <p:sp>
        <p:nvSpPr>
          <p:cNvPr id="10" name="Стрелка вправо с вырезом 9">
            <a:hlinkClick r:id="rId9" action="ppaction://hlinksldjump"/>
          </p:cNvPr>
          <p:cNvSpPr/>
          <p:nvPr/>
        </p:nvSpPr>
        <p:spPr>
          <a:xfrm>
            <a:off x="8100392" y="6237312"/>
            <a:ext cx="1019674" cy="586906"/>
          </a:xfrm>
          <a:prstGeom prst="notchedRightArrow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/>
            </a:sp3d>
          </a:bodyPr>
          <a:lstStyle/>
          <a:p>
            <a:pPr algn="ctr"/>
            <a:endParaRPr lang="ru-RU" dirty="0"/>
          </a:p>
        </p:txBody>
      </p:sp>
      <p:pic>
        <p:nvPicPr>
          <p:cNvPr id="11" name="Picture 2" descr="https://bipbap.ru/wp-content/uploads/2020/01/4-41-1866x2048.jpg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6" r="15436"/>
          <a:stretch/>
        </p:blipFill>
        <p:spPr bwMode="auto">
          <a:xfrm>
            <a:off x="3791119" y="975301"/>
            <a:ext cx="1080120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1241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3" dur="2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9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7626" y="70668"/>
            <a:ext cx="8784976" cy="495998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rgbClr val="0070C0"/>
                </a:solidFill>
                <a:latin typeface="+mn-lt"/>
              </a:rPr>
              <a:t>«Четвертый лишний»</a:t>
            </a:r>
            <a:endParaRPr lang="ru-RU" sz="2400" dirty="0">
              <a:latin typeface="+mn-lt"/>
            </a:endParaRPr>
          </a:p>
        </p:txBody>
      </p:sp>
      <p:pic>
        <p:nvPicPr>
          <p:cNvPr id="5" name="Picture 2" descr="C:\Users\Admin\Desktop\Картинка-облако-для-детей-на-прозрачном-фоне-подборка-рисунков-7.pn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49607" y="2464614"/>
            <a:ext cx="4151312" cy="2519362"/>
          </a:xfrm>
          <a:prstGeom prst="rect">
            <a:avLst/>
          </a:prstGeom>
          <a:noFill/>
        </p:spPr>
      </p:pic>
      <p:pic>
        <p:nvPicPr>
          <p:cNvPr id="7170" name="Picture 2" descr="C:\Users\Admin\Desktop\Kartinki_dlya_detey_pro_samolet_3_29181045-1024x576.jpg"/>
          <p:cNvPicPr>
            <a:picLocks noGrp="1" noChangeAspect="1" noChangeArrowheads="1"/>
          </p:cNvPicPr>
          <p:nvPr>
            <p:ph sz="half" idx="4294967295"/>
          </p:nvPr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166" t="3836" r="5285" b="4104"/>
          <a:stretch/>
        </p:blipFill>
        <p:spPr bwMode="auto">
          <a:xfrm>
            <a:off x="5835983" y="4493286"/>
            <a:ext cx="2774578" cy="1728193"/>
          </a:xfrm>
          <a:prstGeom prst="rect">
            <a:avLst/>
          </a:prstGeom>
          <a:noFill/>
        </p:spPr>
      </p:pic>
      <p:pic>
        <p:nvPicPr>
          <p:cNvPr id="7171" name="Picture 3" descr="C:\Users\Admin\Desktop\_26659-4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835983" y="1542183"/>
            <a:ext cx="3071812" cy="2060575"/>
          </a:xfrm>
          <a:prstGeom prst="rect">
            <a:avLst/>
          </a:prstGeom>
          <a:noFill/>
        </p:spPr>
      </p:pic>
      <p:pic>
        <p:nvPicPr>
          <p:cNvPr id="7173" name="Picture 5" descr="C:\Users\Admin\Desktop\hello_html_9fe2c48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4827" y="4484093"/>
            <a:ext cx="2915313" cy="174078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07504" y="539285"/>
            <a:ext cx="891509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0070C0"/>
                </a:solidFill>
              </a:rPr>
              <a:t>Задание: Помоги Незнайке найти </a:t>
            </a:r>
            <a:r>
              <a:rPr lang="ru-RU" sz="1400" b="1" dirty="0" smtClean="0">
                <a:solidFill>
                  <a:srgbClr val="0070C0"/>
                </a:solidFill>
              </a:rPr>
              <a:t>транспорт</a:t>
            </a:r>
            <a:r>
              <a:rPr lang="ru-RU" sz="1400" b="1" dirty="0">
                <a:solidFill>
                  <a:srgbClr val="0070C0"/>
                </a:solidFill>
              </a:rPr>
              <a:t>, который не подходит к остальным и объясни, почему он лишний (пример ответа: </a:t>
            </a:r>
            <a:r>
              <a:rPr lang="ru-RU" sz="1400" b="1" dirty="0" smtClean="0">
                <a:solidFill>
                  <a:srgbClr val="0070C0"/>
                </a:solidFill>
              </a:rPr>
              <a:t>«Лишний корабль, </a:t>
            </a:r>
            <a:r>
              <a:rPr lang="ru-RU" sz="1400" b="1" dirty="0">
                <a:solidFill>
                  <a:srgbClr val="0070C0"/>
                </a:solidFill>
              </a:rPr>
              <a:t>потому что это </a:t>
            </a:r>
            <a:r>
              <a:rPr lang="ru-RU" sz="1400" b="1" dirty="0" smtClean="0">
                <a:solidFill>
                  <a:srgbClr val="0070C0"/>
                </a:solidFill>
              </a:rPr>
              <a:t>водный </a:t>
            </a:r>
            <a:r>
              <a:rPr lang="ru-RU" sz="1400" b="1" dirty="0">
                <a:solidFill>
                  <a:srgbClr val="0070C0"/>
                </a:solidFill>
              </a:rPr>
              <a:t>транспорт, а </a:t>
            </a:r>
            <a:r>
              <a:rPr lang="ru-RU" sz="1400" b="1" dirty="0" smtClean="0">
                <a:solidFill>
                  <a:srgbClr val="0070C0"/>
                </a:solidFill>
              </a:rPr>
              <a:t>самолет, вертолет и дирижабль – </a:t>
            </a:r>
            <a:r>
              <a:rPr lang="ru-RU" sz="1400" b="1" dirty="0">
                <a:solidFill>
                  <a:srgbClr val="0070C0"/>
                </a:solidFill>
              </a:rPr>
              <a:t>это </a:t>
            </a:r>
            <a:r>
              <a:rPr lang="ru-RU" sz="1400" b="1" dirty="0" smtClean="0">
                <a:solidFill>
                  <a:srgbClr val="0070C0"/>
                </a:solidFill>
              </a:rPr>
              <a:t>воздушный транспорт»). Нажми на </a:t>
            </a:r>
            <a:r>
              <a:rPr lang="ru-RU" sz="1400" b="1" smtClean="0">
                <a:solidFill>
                  <a:srgbClr val="0070C0"/>
                </a:solidFill>
              </a:rPr>
              <a:t>нужную картинку.</a:t>
            </a:r>
            <a:endParaRPr lang="ru-RU" sz="1400" b="1" dirty="0">
              <a:solidFill>
                <a:srgbClr val="0070C0"/>
              </a:solidFill>
            </a:endParaRPr>
          </a:p>
        </p:txBody>
      </p:sp>
      <p:pic>
        <p:nvPicPr>
          <p:cNvPr id="12" name="Picture 4" descr="C:\Documents and Settings\319\Мои документы\Мои рисунки\Рисуноктлолд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34" y="1636368"/>
            <a:ext cx="3262501" cy="1872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Стрелка вправо с вырезом 9">
            <a:hlinkClick r:id="rId9" action="ppaction://hlinksldjump"/>
          </p:cNvPr>
          <p:cNvSpPr/>
          <p:nvPr/>
        </p:nvSpPr>
        <p:spPr>
          <a:xfrm>
            <a:off x="8100392" y="6237312"/>
            <a:ext cx="1019674" cy="586906"/>
          </a:xfrm>
          <a:prstGeom prst="notchedRightArrow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/>
            </a:sp3d>
          </a:bodyPr>
          <a:lstStyle/>
          <a:p>
            <a:pPr algn="ctr"/>
            <a:endParaRPr lang="ru-RU" dirty="0"/>
          </a:p>
        </p:txBody>
      </p:sp>
      <p:pic>
        <p:nvPicPr>
          <p:cNvPr id="11" name="Picture 2" descr="https://bipbap.ru/wp-content/uploads/2020/01/4-41-1866x2048.jpg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6" r="15436"/>
          <a:stretch/>
        </p:blipFill>
        <p:spPr bwMode="auto">
          <a:xfrm>
            <a:off x="4200732" y="1035283"/>
            <a:ext cx="1080120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970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3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1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1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0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9600" b="1" dirty="0" smtClean="0">
                <a:solidFill>
                  <a:srgbClr val="0070C0"/>
                </a:solidFill>
                <a:latin typeface="+mn-lt"/>
              </a:rPr>
              <a:t>МОЛОДЕЦ!!!</a:t>
            </a:r>
            <a:endParaRPr lang="ru-RU" sz="9600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5" name="Стрелка вправо с вырезом 4">
            <a:hlinkClick r:id="rId3" action="ppaction://hlinksldjump"/>
          </p:cNvPr>
          <p:cNvSpPr/>
          <p:nvPr/>
        </p:nvSpPr>
        <p:spPr>
          <a:xfrm>
            <a:off x="8100392" y="6237312"/>
            <a:ext cx="1019674" cy="586906"/>
          </a:xfrm>
          <a:prstGeom prst="notchedRightArrow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/>
            </a:sp3d>
          </a:bodyPr>
          <a:lstStyle/>
          <a:p>
            <a:pPr algn="ctr"/>
            <a:endParaRPr lang="ru-RU" dirty="0"/>
          </a:p>
        </p:txBody>
      </p:sp>
      <p:pic>
        <p:nvPicPr>
          <p:cNvPr id="2050" name="Picture 2" descr="http://www.unikru.ru/userfiles/1(1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640671"/>
            <a:ext cx="3888432" cy="5212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631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404664"/>
            <a:ext cx="8208912" cy="216024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3000" b="1" dirty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latin typeface="+mn-lt"/>
                <a:cs typeface="Arial" charset="0"/>
              </a:rPr>
              <a:t>Муниципальное бюджетное дошкольное образовательное учреждение города Иркутска детский сад № 97</a:t>
            </a:r>
            <a:br>
              <a:rPr lang="ru-RU" sz="3000" b="1" dirty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latin typeface="+mn-lt"/>
                <a:cs typeface="Arial" charset="0"/>
              </a:rPr>
            </a:br>
            <a:r>
              <a:rPr lang="ru-RU" sz="3675" b="1" dirty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latin typeface="+mn-lt"/>
                <a:ea typeface="Microsoft JhengHei" panose="020B0604030504040204" pitchFamily="34" charset="-120"/>
                <a:cs typeface="Mongolian Baiti" panose="03000500000000000000" pitchFamily="66" charset="0"/>
              </a:rPr>
              <a:t> </a:t>
            </a:r>
            <a:endParaRPr lang="ru-RU" sz="3675" dirty="0">
              <a:solidFill>
                <a:srgbClr val="0070C0"/>
              </a:solidFill>
              <a:latin typeface="Monotype Corsiva" panose="03010101010201010101" pitchFamily="66" charset="0"/>
              <a:cs typeface="Mongolian Baiti" panose="03000500000000000000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55676" y="2708920"/>
            <a:ext cx="5832647" cy="2160240"/>
          </a:xfrm>
        </p:spPr>
        <p:txBody>
          <a:bodyPr>
            <a:normAutofit/>
          </a:bodyPr>
          <a:lstStyle/>
          <a:p>
            <a:pPr algn="l"/>
            <a:r>
              <a:rPr lang="ru-RU" altLang="ru-RU" b="1" dirty="0" smtClean="0">
                <a:solidFill>
                  <a:srgbClr val="0070C0"/>
                </a:solidFill>
              </a:rPr>
              <a:t>Авторы - составители:</a:t>
            </a:r>
            <a:endParaRPr lang="ru-RU" altLang="ru-RU" b="1" dirty="0">
              <a:solidFill>
                <a:srgbClr val="0070C0"/>
              </a:solidFill>
            </a:endParaRPr>
          </a:p>
          <a:p>
            <a:pPr algn="l"/>
            <a:r>
              <a:rPr lang="ru-RU" altLang="ru-RU" b="1" dirty="0">
                <a:solidFill>
                  <a:srgbClr val="0070C0"/>
                </a:solidFill>
              </a:rPr>
              <a:t>Учитель-логопед </a:t>
            </a:r>
            <a:r>
              <a:rPr lang="ru-RU" altLang="ru-RU" b="1" dirty="0" smtClean="0">
                <a:solidFill>
                  <a:srgbClr val="0070C0"/>
                </a:solidFill>
              </a:rPr>
              <a:t>Некрасова И.А</a:t>
            </a:r>
            <a:r>
              <a:rPr lang="ru-RU" altLang="ru-RU" b="1" dirty="0">
                <a:solidFill>
                  <a:srgbClr val="0070C0"/>
                </a:solidFill>
              </a:rPr>
              <a:t>.</a:t>
            </a:r>
          </a:p>
          <a:p>
            <a:pPr algn="l"/>
            <a:r>
              <a:rPr lang="ru-RU" altLang="ru-RU" b="1" dirty="0">
                <a:solidFill>
                  <a:srgbClr val="0070C0"/>
                </a:solidFill>
              </a:rPr>
              <a:t>Воспитатель Коваленко Н.М.</a:t>
            </a:r>
          </a:p>
          <a:p>
            <a:pPr algn="l"/>
            <a:r>
              <a:rPr lang="ru-RU" altLang="ru-RU" b="1" dirty="0">
                <a:solidFill>
                  <a:srgbClr val="0070C0"/>
                </a:solidFill>
              </a:rPr>
              <a:t>Воспитатель Панченко И.В.</a:t>
            </a:r>
          </a:p>
          <a:p>
            <a:endParaRPr lang="ru-RU" dirty="0"/>
          </a:p>
        </p:txBody>
      </p:sp>
      <p:pic>
        <p:nvPicPr>
          <p:cNvPr id="4" name="Picture 2" descr="D:\Ленуся\Копилка\мультяшки\отрисовки Незнайки\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5350947" y="3573016"/>
            <a:ext cx="3823885" cy="303289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5" name="Стрелка вправо с вырезом 4">
            <a:hlinkClick r:id="rId3" action="ppaction://hlinksldjump"/>
          </p:cNvPr>
          <p:cNvSpPr/>
          <p:nvPr/>
        </p:nvSpPr>
        <p:spPr>
          <a:xfrm>
            <a:off x="8100392" y="6237312"/>
            <a:ext cx="1019674" cy="586906"/>
          </a:xfrm>
          <a:prstGeom prst="notchedRightArrow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/>
            </a:sp3d>
          </a:bodyPr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66305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43608" y="2240868"/>
            <a:ext cx="6984014" cy="1241822"/>
          </a:xfrm>
        </p:spPr>
        <p:txBody>
          <a:bodyPr/>
          <a:lstStyle/>
          <a:p>
            <a:r>
              <a:rPr lang="ru-RU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Используемые источники: картинки – </a:t>
            </a:r>
            <a:r>
              <a:rPr lang="ru-RU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интернет</a:t>
            </a:r>
          </a:p>
          <a:p>
            <a:r>
              <a:rPr lang="ru-RU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Все картинки обработаны в программе </a:t>
            </a:r>
            <a:r>
              <a:rPr lang="en-US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PowerPoint</a:t>
            </a:r>
            <a:endParaRPr lang="ru-RU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ru-RU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50838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7159" y="260648"/>
            <a:ext cx="7886700" cy="759617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latin typeface="+mn-lt"/>
              </a:rPr>
              <a:t>Словарь по теме «Транспорт» </a:t>
            </a:r>
            <a:endParaRPr lang="ru-RU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0049" y="1291073"/>
            <a:ext cx="8280920" cy="5040559"/>
          </a:xfrm>
        </p:spPr>
        <p:txBody>
          <a:bodyPr anchor="ctr">
            <a:noAutofit/>
          </a:bodyPr>
          <a:lstStyle/>
          <a:p>
            <a:pPr>
              <a:lnSpc>
                <a:spcPct val="150000"/>
              </a:lnSpc>
            </a:pPr>
            <a:r>
              <a:rPr lang="ru-RU" sz="2000" b="1" dirty="0" smtClean="0">
                <a:solidFill>
                  <a:srgbClr val="0070C0"/>
                </a:solidFill>
              </a:rPr>
              <a:t>Предметный словарь: транспорт, путешествие, светофор, машина, автомобиль, автобус, поезд, грузовик, велосипед, дорога, самолет, вертолет, пароход, корабль, лодка, катер,  руль, сиденье, колесо, кабина, кузов, крыло, хвост, нос, якорь, штурвал, шофер, летчик, пилот, капитан, компас.</a:t>
            </a:r>
          </a:p>
          <a:p>
            <a:pPr>
              <a:lnSpc>
                <a:spcPct val="150000"/>
              </a:lnSpc>
            </a:pPr>
            <a:r>
              <a:rPr lang="ru-RU" sz="2000" b="1" dirty="0" smtClean="0">
                <a:solidFill>
                  <a:srgbClr val="0070C0"/>
                </a:solidFill>
              </a:rPr>
              <a:t>Глагольный словарь: стоять, ехать, летать, плыть, путешествовать, управлять.</a:t>
            </a:r>
          </a:p>
          <a:p>
            <a:pPr>
              <a:lnSpc>
                <a:spcPct val="150000"/>
              </a:lnSpc>
            </a:pPr>
            <a:r>
              <a:rPr lang="ru-RU" sz="2000" b="1" dirty="0" smtClean="0">
                <a:solidFill>
                  <a:srgbClr val="0070C0"/>
                </a:solidFill>
              </a:rPr>
              <a:t>Словарь признаков: грузовой, легковой, наземный, воздушный, водный, красный, синий, желтый, зеленый, оранжевый.</a:t>
            </a:r>
          </a:p>
          <a:p>
            <a:pPr>
              <a:lnSpc>
                <a:spcPct val="150000"/>
              </a:lnSpc>
            </a:pPr>
            <a:r>
              <a:rPr lang="ru-RU" sz="2000" b="1" dirty="0" smtClean="0">
                <a:solidFill>
                  <a:srgbClr val="0070C0"/>
                </a:solidFill>
              </a:rPr>
              <a:t>Предлоги: в, на, у, с, под, за, рядом, около, перед, между.</a:t>
            </a:r>
            <a:endParaRPr lang="ru-RU" sz="2000" b="1" dirty="0">
              <a:solidFill>
                <a:srgbClr val="0070C0"/>
              </a:solidFill>
            </a:endParaRPr>
          </a:p>
        </p:txBody>
      </p:sp>
      <p:sp>
        <p:nvSpPr>
          <p:cNvPr id="5" name="Стрелка вправо с вырезом 4">
            <a:hlinkClick r:id="rId2" action="ppaction://hlinksldjump"/>
          </p:cNvPr>
          <p:cNvSpPr/>
          <p:nvPr/>
        </p:nvSpPr>
        <p:spPr>
          <a:xfrm>
            <a:off x="7884368" y="6087261"/>
            <a:ext cx="1189964" cy="764704"/>
          </a:xfrm>
          <a:prstGeom prst="notchedRightArrow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/>
            </a:sp3d>
          </a:bodyPr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73145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6914" name="Picture 2" descr="http://qiqru.org/media/npict/1212/original/cveta_radugi_1572945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0"/>
            <a:ext cx="9144000" cy="6857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 descr="D:\Ленуся\Копилка\мультяшки\отрисовки Незнайки\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1763688" y="980728"/>
            <a:ext cx="5596315" cy="538373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4" name="TextBox 3"/>
          <p:cNvSpPr txBox="1"/>
          <p:nvPr/>
        </p:nvSpPr>
        <p:spPr>
          <a:xfrm>
            <a:off x="251520" y="476672"/>
            <a:ext cx="8496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ПРИВЕТ! Я – НЕЗНАЙКА! ДАВАЙ ПОИГРАЕМ!</a:t>
            </a:r>
            <a:endParaRPr lang="ru-RU" sz="32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8" name="Стрелка вправо с вырезом 7">
            <a:hlinkClick r:id="rId5" action="ppaction://hlinksldjump"/>
          </p:cNvPr>
          <p:cNvSpPr/>
          <p:nvPr/>
        </p:nvSpPr>
        <p:spPr>
          <a:xfrm>
            <a:off x="7720705" y="5875783"/>
            <a:ext cx="1333980" cy="764704"/>
          </a:xfrm>
          <a:prstGeom prst="notchedRightArrow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/>
            </a:sp3d>
          </a:bodyPr>
          <a:lstStyle/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979144" y="6438441"/>
            <a:ext cx="27617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Переходи по стрелочкам!</a:t>
            </a:r>
          </a:p>
        </p:txBody>
      </p:sp>
    </p:spTree>
    <p:extLst>
      <p:ext uri="{BB962C8B-B14F-4D97-AF65-F5344CB8AC3E}">
        <p14:creationId xmlns:p14="http://schemas.microsoft.com/office/powerpoint/2010/main" val="622464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15616" y="40544"/>
            <a:ext cx="6858000" cy="378042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solidFill>
                  <a:srgbClr val="0070C0"/>
                </a:solidFill>
                <a:latin typeface="+mn-lt"/>
              </a:rPr>
              <a:t>«На </a:t>
            </a:r>
            <a:r>
              <a:rPr lang="ru-RU" sz="2000" b="1" dirty="0">
                <a:solidFill>
                  <a:srgbClr val="0070C0"/>
                </a:solidFill>
                <a:latin typeface="+mn-lt"/>
              </a:rPr>
              <a:t>чём </a:t>
            </a:r>
            <a:r>
              <a:rPr lang="ru-RU" sz="2000" b="1" dirty="0" smtClean="0">
                <a:solidFill>
                  <a:srgbClr val="0070C0"/>
                </a:solidFill>
                <a:latin typeface="+mn-lt"/>
              </a:rPr>
              <a:t>Незнайка </a:t>
            </a:r>
            <a:r>
              <a:rPr lang="ru-RU" sz="2000" b="1" dirty="0">
                <a:solidFill>
                  <a:srgbClr val="0070C0"/>
                </a:solidFill>
                <a:latin typeface="+mn-lt"/>
              </a:rPr>
              <a:t>может отправиться в путешествие</a:t>
            </a:r>
            <a:r>
              <a:rPr lang="ru-RU" sz="2000" b="1" dirty="0" smtClean="0">
                <a:solidFill>
                  <a:srgbClr val="0070C0"/>
                </a:solidFill>
                <a:latin typeface="+mn-lt"/>
              </a:rPr>
              <a:t>?»</a:t>
            </a:r>
            <a:endParaRPr lang="ru-RU" sz="2000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23878" y="418586"/>
            <a:ext cx="9036496" cy="1041515"/>
          </a:xfrm>
        </p:spPr>
        <p:txBody>
          <a:bodyPr>
            <a:noAutofit/>
          </a:bodyPr>
          <a:lstStyle/>
          <a:p>
            <a:pPr algn="l">
              <a:spcBef>
                <a:spcPts val="0"/>
              </a:spcBef>
            </a:pPr>
            <a:r>
              <a:rPr lang="ru-RU" sz="1400" b="1" u="sng" dirty="0">
                <a:solidFill>
                  <a:srgbClr val="0070C0"/>
                </a:solidFill>
              </a:rPr>
              <a:t>Цель: </a:t>
            </a:r>
            <a:r>
              <a:rPr lang="ru-RU" sz="1400" b="1" dirty="0">
                <a:solidFill>
                  <a:srgbClr val="0070C0"/>
                </a:solidFill>
              </a:rPr>
              <a:t>практическое использование существительных, в предложном </a:t>
            </a:r>
            <a:r>
              <a:rPr lang="ru-RU" sz="1400" b="1" dirty="0" smtClean="0">
                <a:solidFill>
                  <a:srgbClr val="0070C0"/>
                </a:solidFill>
              </a:rPr>
              <a:t>падеже, обозначающих транспорт; </a:t>
            </a:r>
            <a:r>
              <a:rPr lang="ru-RU" sz="1400" b="1" dirty="0">
                <a:solidFill>
                  <a:srgbClr val="0070C0"/>
                </a:solidFill>
              </a:rPr>
              <a:t>закрепить в словаре обобщающее понятие «транспорт».</a:t>
            </a:r>
          </a:p>
          <a:p>
            <a:pPr algn="l">
              <a:spcBef>
                <a:spcPts val="0"/>
              </a:spcBef>
            </a:pPr>
            <a:r>
              <a:rPr lang="ru-RU" sz="1400" b="1" u="sng" dirty="0" smtClean="0">
                <a:solidFill>
                  <a:srgbClr val="0070C0"/>
                </a:solidFill>
              </a:rPr>
              <a:t>Задание</a:t>
            </a:r>
            <a:r>
              <a:rPr lang="ru-RU" sz="1400" b="1" u="sng" dirty="0">
                <a:solidFill>
                  <a:srgbClr val="0070C0"/>
                </a:solidFill>
              </a:rPr>
              <a:t>:</a:t>
            </a:r>
            <a:r>
              <a:rPr lang="ru-RU" sz="1400" b="1" dirty="0">
                <a:solidFill>
                  <a:srgbClr val="0070C0"/>
                </a:solidFill>
              </a:rPr>
              <a:t> Помоги </a:t>
            </a:r>
            <a:r>
              <a:rPr lang="ru-RU" sz="1400" b="1" dirty="0" smtClean="0">
                <a:solidFill>
                  <a:srgbClr val="0070C0"/>
                </a:solidFill>
              </a:rPr>
              <a:t>Незнайке </a:t>
            </a:r>
            <a:r>
              <a:rPr lang="ru-RU" sz="1400" b="1" dirty="0">
                <a:solidFill>
                  <a:srgbClr val="0070C0"/>
                </a:solidFill>
              </a:rPr>
              <a:t>выбрать то, на чем можно путешествовать. Называй и нажимай на нужные картинки</a:t>
            </a:r>
            <a:r>
              <a:rPr lang="ru-RU" sz="1400" b="1" dirty="0" smtClean="0">
                <a:solidFill>
                  <a:srgbClr val="0070C0"/>
                </a:solidFill>
              </a:rPr>
              <a:t>.  (Например: «Путешествовать можно на самолете» и т.д.). Как назвать одним словом выбранные тобой предметы? (Самолет, машина, поезд и корабль – это транспорт).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1" t="7705" r="9111" b="7542"/>
          <a:stretch/>
        </p:blipFill>
        <p:spPr>
          <a:xfrm>
            <a:off x="7020272" y="3566241"/>
            <a:ext cx="1712509" cy="245707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0371"/>
          <a:stretch/>
        </p:blipFill>
        <p:spPr>
          <a:xfrm>
            <a:off x="464605" y="2419030"/>
            <a:ext cx="2863925" cy="149086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140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920" r="24437" b="10194"/>
          <a:stretch/>
        </p:blipFill>
        <p:spPr>
          <a:xfrm>
            <a:off x="4214543" y="3295311"/>
            <a:ext cx="1919716" cy="192406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2" t="6666" r="1974" b="10000"/>
          <a:stretch/>
        </p:blipFill>
        <p:spPr>
          <a:xfrm>
            <a:off x="3545155" y="5291392"/>
            <a:ext cx="3258492" cy="1597300"/>
          </a:xfrm>
          <a:prstGeom prst="rect">
            <a:avLst/>
          </a:prstGeom>
        </p:spPr>
      </p:pic>
      <p:pic>
        <p:nvPicPr>
          <p:cNvPr id="1026" name="Picture 2" descr="https://xn----gtbfkk2aui.xn--p1ai/images/2T10M-2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12" y="4794780"/>
            <a:ext cx="2609295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0017-032-Pikap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8537" l="0" r="9917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863" b="19161"/>
          <a:stretch/>
        </p:blipFill>
        <p:spPr bwMode="auto">
          <a:xfrm>
            <a:off x="6128792" y="1992573"/>
            <a:ext cx="2524512" cy="1171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Незнайка" descr="D:\Ленуся\Копилка\мультяшки\отрисовки Незнайки\1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flipH="1">
            <a:off x="3725398" y="1424049"/>
            <a:ext cx="2068536" cy="1989962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2" name="Стрелка вправо с вырезом 11">
            <a:hlinkClick r:id="rId15" action="ppaction://hlinksldjump"/>
          </p:cNvPr>
          <p:cNvSpPr/>
          <p:nvPr/>
        </p:nvSpPr>
        <p:spPr>
          <a:xfrm>
            <a:off x="7786086" y="6059515"/>
            <a:ext cx="1333980" cy="764704"/>
          </a:xfrm>
          <a:prstGeom prst="notchedRightArrow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/>
            </a:sp3d>
          </a:bodyPr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13810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2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10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299"/>
          <a:stretch/>
        </p:blipFill>
        <p:spPr bwMode="auto">
          <a:xfrm>
            <a:off x="688975" y="1133475"/>
            <a:ext cx="2408238" cy="1503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8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192"/>
          <a:stretch/>
        </p:blipFill>
        <p:spPr bwMode="auto">
          <a:xfrm>
            <a:off x="3402013" y="1133475"/>
            <a:ext cx="2425700" cy="1503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3" name="Picture 9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616"/>
          <a:stretch/>
        </p:blipFill>
        <p:spPr bwMode="auto">
          <a:xfrm>
            <a:off x="6156176" y="1133475"/>
            <a:ext cx="2474912" cy="1575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 descr="C:\Documents and Settings\319\Мои документы\Мои рисунки\Самоолет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982" y="4591325"/>
            <a:ext cx="2016736" cy="1092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0" descr="C:\Documents and Settings\319\Мои документы\Мои рисунки\веертолет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6849" y="4553482"/>
            <a:ext cx="2245990" cy="1281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2" descr="C:\Documents and Settings\319\Мои документы\Мои рисунки\грузоовик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929" y="5838411"/>
            <a:ext cx="1969036" cy="1050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 descr="E:\рисунки\картинки\транспорт\корабль\2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496" y="4478708"/>
            <a:ext cx="1931104" cy="1210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 descr="C12-01 копия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3182" y="5835284"/>
            <a:ext cx="1762900" cy="96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6" descr="C:\Documents and Settings\319\Мои документы\Мои рисунки\теплохоод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5802662"/>
            <a:ext cx="1981236" cy="1121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93199" y="44445"/>
            <a:ext cx="8843327" cy="316096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  <a:latin typeface="+mn-lt"/>
              </a:rPr>
              <a:t>«Определи верно!»</a:t>
            </a:r>
            <a:endParaRPr lang="ru-RU" sz="2400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14" name="Заголовок 2"/>
          <p:cNvSpPr txBox="1">
            <a:spLocks/>
          </p:cNvSpPr>
          <p:nvPr/>
        </p:nvSpPr>
        <p:spPr>
          <a:xfrm>
            <a:off x="0" y="360541"/>
            <a:ext cx="9143999" cy="7729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b="1" u="sng" dirty="0">
                <a:solidFill>
                  <a:srgbClr val="0070C0"/>
                </a:solidFill>
                <a:latin typeface="+mn-lt"/>
              </a:rPr>
              <a:t>Цель:</a:t>
            </a:r>
            <a:r>
              <a:rPr lang="ru-RU" sz="1400" b="1" dirty="0">
                <a:solidFill>
                  <a:srgbClr val="0070C0"/>
                </a:solidFill>
                <a:latin typeface="+mn-lt"/>
              </a:rPr>
              <a:t>  закрепить умение обобщать и классифицировать предметы по теме «Транспорт».</a:t>
            </a:r>
          </a:p>
          <a:p>
            <a:r>
              <a:rPr lang="ru-RU" sz="1400" b="1" u="sng" dirty="0" smtClean="0">
                <a:solidFill>
                  <a:srgbClr val="0070C0"/>
                </a:solidFill>
                <a:latin typeface="+mn-lt"/>
              </a:rPr>
              <a:t>Задание</a:t>
            </a:r>
            <a:r>
              <a:rPr lang="ru-RU" sz="1400" b="1" dirty="0" smtClean="0">
                <a:solidFill>
                  <a:srgbClr val="0070C0"/>
                </a:solidFill>
                <a:latin typeface="+mn-lt"/>
              </a:rPr>
              <a:t>: Распредели транспорт под соответствующие символы. Расскажи Незнайке о своём выборе (пример ответа: «Самолет летает по воздуху, это воздушный транспорт» и т.д.). Нажимай на картинки с транспортом и узнаешь, правильно ли ты ответил(а).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83264" y="2339588"/>
            <a:ext cx="2433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Воздушный транспорт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84802" y="2339588"/>
            <a:ext cx="2303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Наземный транспорт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00193" y="2357023"/>
            <a:ext cx="20962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Водный транспорт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7" name="Стрелка вправо с вырезом 16">
            <a:hlinkClick r:id="rId14" action="ppaction://hlinksldjump"/>
          </p:cNvPr>
          <p:cNvSpPr/>
          <p:nvPr/>
        </p:nvSpPr>
        <p:spPr>
          <a:xfrm>
            <a:off x="7956376" y="6059515"/>
            <a:ext cx="1163690" cy="764704"/>
          </a:xfrm>
          <a:prstGeom prst="notchedRightArrow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/>
            </a:sp3d>
          </a:bodyPr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39741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07407E-6 L 0.04462 -0.2909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2" y="-1456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7037E-6 L 0.29062 -0.2835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31" y="-1419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4.44444E-6 L 0.35694 -0.4960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87" y="-2495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2.59259E-6 L -0.63073 -0.13125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545" y="-65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22222E-6 L 0.34826 -0.3219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13" y="-16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 nodeType="clickPar">
                      <p:stCondLst>
                        <p:cond delay="0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59259E-6 L -0.22726 -0.31828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67" y="-1588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https://img.favpng.com/17/17/2/cars-roads-truck-tow-hitch-png-favpng-8zzfamWAvvrgin7Pwny9YwMUe.jpg"/>
          <p:cNvPicPr/>
          <p:nvPr/>
        </p:nvPicPr>
        <p:blipFill>
          <a:blip r:embed="rId4" cstate="print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</a:blip>
          <a:srcRect l="40020" t="16813" r="1795" b="37067"/>
          <a:stretch>
            <a:fillRect/>
          </a:stretch>
        </p:blipFill>
        <p:spPr bwMode="auto">
          <a:xfrm>
            <a:off x="3961271" y="5168298"/>
            <a:ext cx="1512168" cy="1109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s://img.favpng.com/17/17/2/cars-roads-truck-tow-hitch-png-favpng-8zzfamWAvvrgin7Pwny9YwMUe.jpg"/>
          <p:cNvPicPr/>
          <p:nvPr/>
        </p:nvPicPr>
        <p:blipFill>
          <a:blip r:embed="rId4" cstate="print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</a:blip>
          <a:srcRect t="219" r="60121" b="37383"/>
          <a:stretch>
            <a:fillRect/>
          </a:stretch>
        </p:blipFill>
        <p:spPr bwMode="auto">
          <a:xfrm>
            <a:off x="178732" y="5175851"/>
            <a:ext cx="1605977" cy="1118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61596" y="9026"/>
            <a:ext cx="5915025" cy="395638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  <a:latin typeface="+mn-lt"/>
              </a:rPr>
              <a:t>«Что есть у грузовой машины?»</a:t>
            </a:r>
            <a:endParaRPr lang="ru-RU" sz="2400" b="1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9" name="Рисунок 8" descr="https://www.kristiestreicherbeautybar.com/wp-content/uploads/2019/09/Ausmalbilder-Flugzeug.jpg"/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558" b="93617" l="38920" r="75316"/>
                    </a14:imgEffect>
                  </a14:imgLayer>
                </a14:imgProps>
              </a:ext>
            </a:extLst>
          </a:blip>
          <a:srcRect l="39868" t="20475" r="24889" b="7861"/>
          <a:stretch>
            <a:fillRect/>
          </a:stretch>
        </p:blipFill>
        <p:spPr bwMode="auto">
          <a:xfrm>
            <a:off x="2168023" y="5273423"/>
            <a:ext cx="1381139" cy="1021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AutoShape 6" descr="https://drawreactor.ru/wp-content/uploads/2017/02/how-to-draw-truck-demo-498x295.jpg"/>
          <p:cNvSpPr>
            <a:spLocks noChangeAspect="1" noChangeArrowheads="1"/>
          </p:cNvSpPr>
          <p:nvPr/>
        </p:nvSpPr>
        <p:spPr bwMode="auto">
          <a:xfrm>
            <a:off x="155574" y="-144463"/>
            <a:ext cx="1248073" cy="1125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" name="Рисунок 13" descr="https://drawreactor.ru/wp-content/uploads/2017/02/how-to-draw-truck-demo-498x295.jp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8023" y="1628800"/>
            <a:ext cx="4920104" cy="3035647"/>
          </a:xfrm>
          <a:prstGeom prst="roundRect">
            <a:avLst/>
          </a:prstGeom>
          <a:noFill/>
          <a:ln>
            <a:noFill/>
          </a:ln>
        </p:spPr>
      </p:pic>
      <p:pic>
        <p:nvPicPr>
          <p:cNvPr id="11" name="Picture 2" descr="http://cs.pikabu.ru/post_img/2013/11/20/2/1384907487_20639669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4716" y="5162005"/>
            <a:ext cx="1121595" cy="1132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355044"/>
            <a:ext cx="912006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1400" b="1" u="sng" dirty="0">
                <a:solidFill>
                  <a:srgbClr val="0070C0"/>
                </a:solidFill>
              </a:rPr>
              <a:t>Цель</a:t>
            </a:r>
            <a:r>
              <a:rPr lang="ru-RU" altLang="ru-RU" sz="1400" b="1" dirty="0">
                <a:solidFill>
                  <a:srgbClr val="0070C0"/>
                </a:solidFill>
              </a:rPr>
              <a:t>:  практическое использование существительных, </a:t>
            </a:r>
            <a:r>
              <a:rPr lang="ru-RU" altLang="ru-RU" sz="1400" b="1" dirty="0" smtClean="0">
                <a:solidFill>
                  <a:srgbClr val="0070C0"/>
                </a:solidFill>
              </a:rPr>
              <a:t>обозначающих детали и части </a:t>
            </a:r>
            <a:r>
              <a:rPr lang="ru-RU" altLang="ru-RU" sz="1400" b="1" dirty="0">
                <a:solidFill>
                  <a:srgbClr val="0070C0"/>
                </a:solidFill>
              </a:rPr>
              <a:t>грузовой </a:t>
            </a:r>
            <a:r>
              <a:rPr lang="ru-RU" altLang="ru-RU" sz="1400" b="1" dirty="0" smtClean="0">
                <a:solidFill>
                  <a:srgbClr val="0070C0"/>
                </a:solidFill>
              </a:rPr>
              <a:t>машины, </a:t>
            </a:r>
            <a:r>
              <a:rPr lang="ru-RU" altLang="ru-RU" sz="1400" b="1" dirty="0">
                <a:solidFill>
                  <a:srgbClr val="0070C0"/>
                </a:solidFill>
              </a:rPr>
              <a:t>в родительном </a:t>
            </a:r>
            <a:r>
              <a:rPr lang="ru-RU" altLang="ru-RU" sz="1400" b="1" dirty="0" smtClean="0">
                <a:solidFill>
                  <a:srgbClr val="0070C0"/>
                </a:solidFill>
              </a:rPr>
              <a:t>падеже в простых предложениях. </a:t>
            </a:r>
            <a:endParaRPr lang="ru-RU" altLang="ru-RU" sz="1400" b="1" u="sng" dirty="0">
              <a:solidFill>
                <a:srgbClr val="0070C0"/>
              </a:solidFill>
            </a:endParaRPr>
          </a:p>
          <a:p>
            <a:r>
              <a:rPr lang="ru-RU" altLang="ru-RU" sz="1400" b="1" u="sng" dirty="0">
                <a:solidFill>
                  <a:srgbClr val="0070C0"/>
                </a:solidFill>
              </a:rPr>
              <a:t>Задание</a:t>
            </a:r>
            <a:r>
              <a:rPr lang="ru-RU" altLang="ru-RU" sz="1400" b="1" dirty="0">
                <a:solidFill>
                  <a:srgbClr val="0070C0"/>
                </a:solidFill>
              </a:rPr>
              <a:t>: Помоги </a:t>
            </a:r>
            <a:r>
              <a:rPr lang="ru-RU" altLang="ru-RU" sz="1400" b="1" dirty="0" smtClean="0">
                <a:solidFill>
                  <a:srgbClr val="0070C0"/>
                </a:solidFill>
              </a:rPr>
              <a:t>Незнайке </a:t>
            </a:r>
            <a:r>
              <a:rPr lang="ru-RU" altLang="ru-RU" sz="1400" b="1" dirty="0">
                <a:solidFill>
                  <a:srgbClr val="0070C0"/>
                </a:solidFill>
              </a:rPr>
              <a:t>найти части </a:t>
            </a:r>
            <a:r>
              <a:rPr lang="ru-RU" altLang="ru-RU" sz="1400" b="1" dirty="0" smtClean="0">
                <a:solidFill>
                  <a:srgbClr val="0070C0"/>
                </a:solidFill>
              </a:rPr>
              <a:t>грузовой машины, </a:t>
            </a:r>
            <a:r>
              <a:rPr lang="ru-RU" altLang="ru-RU" sz="1400" b="1" dirty="0">
                <a:solidFill>
                  <a:srgbClr val="0070C0"/>
                </a:solidFill>
              </a:rPr>
              <a:t>нажимай на нужные картинки. </a:t>
            </a:r>
          </a:p>
          <a:p>
            <a:r>
              <a:rPr lang="ru-RU" altLang="ru-RU" sz="1400" b="1" dirty="0">
                <a:solidFill>
                  <a:srgbClr val="0070C0"/>
                </a:solidFill>
              </a:rPr>
              <a:t>Расскажи, что ты выбрал(а) (Например: «У </a:t>
            </a:r>
            <a:r>
              <a:rPr lang="ru-RU" altLang="ru-RU" sz="1400" b="1" dirty="0" smtClean="0">
                <a:solidFill>
                  <a:srgbClr val="0070C0"/>
                </a:solidFill>
              </a:rPr>
              <a:t>грузовой машины </a:t>
            </a:r>
            <a:r>
              <a:rPr lang="ru-RU" altLang="ru-RU" sz="1400" b="1" dirty="0">
                <a:solidFill>
                  <a:srgbClr val="0070C0"/>
                </a:solidFill>
              </a:rPr>
              <a:t>есть кабина», «У </a:t>
            </a:r>
            <a:r>
              <a:rPr lang="ru-RU" altLang="ru-RU" sz="1400" b="1" dirty="0" smtClean="0">
                <a:solidFill>
                  <a:srgbClr val="0070C0"/>
                </a:solidFill>
              </a:rPr>
              <a:t>грузовой машины </a:t>
            </a:r>
            <a:r>
              <a:rPr lang="ru-RU" altLang="ru-RU" sz="1400" b="1" dirty="0">
                <a:solidFill>
                  <a:srgbClr val="0070C0"/>
                </a:solidFill>
              </a:rPr>
              <a:t>нет крыльев»).</a:t>
            </a:r>
          </a:p>
        </p:txBody>
      </p:sp>
      <p:pic>
        <p:nvPicPr>
          <p:cNvPr id="13" name="Picture 4" descr="https://st.depositphotos.com/1740194/5072/v/450/depositphotos_50726437-stock-illustration-set-with-isolated-anchor-lifebuoy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0667" b="99833" l="0" r="53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9556" r="47565" b="3830"/>
          <a:stretch/>
        </p:blipFill>
        <p:spPr bwMode="auto">
          <a:xfrm>
            <a:off x="5819830" y="5152827"/>
            <a:ext cx="1534881" cy="1364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Стрелка вправо с вырезом 14">
            <a:hlinkClick r:id="rId12" action="ppaction://hlinksldjump"/>
          </p:cNvPr>
          <p:cNvSpPr/>
          <p:nvPr/>
        </p:nvSpPr>
        <p:spPr>
          <a:xfrm>
            <a:off x="8100392" y="6237312"/>
            <a:ext cx="1019674" cy="586906"/>
          </a:xfrm>
          <a:prstGeom prst="notchedRightArrow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/>
            </a:sp3d>
          </a:bodyPr>
          <a:lstStyle/>
          <a:p>
            <a:pPr algn="ctr"/>
            <a:endParaRPr lang="ru-RU" dirty="0"/>
          </a:p>
        </p:txBody>
      </p:sp>
      <p:pic>
        <p:nvPicPr>
          <p:cNvPr id="1026" name="Picture 2" descr="https://bipbap.ru/wp-content/uploads/2020/01/4-41-1866x2048.jpg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36"/>
          <a:stretch/>
        </p:blipFill>
        <p:spPr bwMode="auto">
          <a:xfrm>
            <a:off x="7388576" y="1916832"/>
            <a:ext cx="1719928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3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3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37295" y="28434"/>
            <a:ext cx="5915025" cy="407696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  <a:latin typeface="+mn-lt"/>
              </a:rPr>
              <a:t>«Что есть у корабля?»</a:t>
            </a:r>
            <a:endParaRPr lang="ru-RU" sz="2400" b="1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2054" name="Picture 6" descr="http://meduzamotors.ru/d/%D0%BA%D1%80%D1%83%D0%B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44" y="4931989"/>
            <a:ext cx="1476669" cy="1476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ttps://st.depositphotos.com/1740194/5072/v/450/depositphotos_50726437-stock-illustration-set-with-isolated-anchor-lifebuoy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51667" l="500" r="49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4225" b="50444"/>
          <a:stretch/>
        </p:blipFill>
        <p:spPr bwMode="auto">
          <a:xfrm>
            <a:off x="5307505" y="5024673"/>
            <a:ext cx="1200869" cy="1300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ttps://st.depositphotos.com/1740194/5072/v/450/depositphotos_50726437-stock-illustration-set-with-isolated-anchor-lifebuoy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0667" b="99833" l="0" r="53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9556" r="47565" b="3830"/>
          <a:stretch/>
        </p:blipFill>
        <p:spPr bwMode="auto">
          <a:xfrm>
            <a:off x="1890825" y="4957496"/>
            <a:ext cx="1534881" cy="1364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Рисунок 19" descr="https://www.kristiestreicherbeautybar.com/wp-content/uploads/2019/09/Ausmalbilder-Flugzeug.jpg"/>
          <p:cNvPicPr/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4350" b="82151" l="75316" r="92917"/>
                    </a14:imgEffect>
                  </a14:imgLayer>
                </a14:imgProps>
              </a:ext>
            </a:extLst>
          </a:blip>
          <a:srcRect l="75252" t="24808" r="6519" b="15813"/>
          <a:stretch>
            <a:fillRect/>
          </a:stretch>
        </p:blipFill>
        <p:spPr bwMode="auto">
          <a:xfrm>
            <a:off x="3663480" y="5033421"/>
            <a:ext cx="1576584" cy="124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" descr="http://im7-tub-ru.yandex.net/i?id=443342901-50-72&amp;n=21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296498" y="1429122"/>
            <a:ext cx="4932996" cy="3096022"/>
          </a:xfrm>
          <a:prstGeom prst="roundRect">
            <a:avLst/>
          </a:prstGeom>
          <a:noFill/>
          <a:ln w="38100"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179512" y="413459"/>
            <a:ext cx="878497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1400" b="1" u="sng" dirty="0">
                <a:solidFill>
                  <a:srgbClr val="0070C0"/>
                </a:solidFill>
              </a:rPr>
              <a:t>Цель</a:t>
            </a:r>
            <a:r>
              <a:rPr lang="ru-RU" altLang="ru-RU" sz="1400" b="1" dirty="0">
                <a:solidFill>
                  <a:srgbClr val="0070C0"/>
                </a:solidFill>
              </a:rPr>
              <a:t>: практическое использование существительных, </a:t>
            </a:r>
            <a:r>
              <a:rPr lang="ru-RU" altLang="ru-RU" sz="1400" b="1" dirty="0" smtClean="0">
                <a:solidFill>
                  <a:srgbClr val="0070C0"/>
                </a:solidFill>
              </a:rPr>
              <a:t>обозначающих </a:t>
            </a:r>
            <a:r>
              <a:rPr lang="ru-RU" altLang="ru-RU" sz="1400" b="1" dirty="0">
                <a:solidFill>
                  <a:srgbClr val="0070C0"/>
                </a:solidFill>
              </a:rPr>
              <a:t>детали и части </a:t>
            </a:r>
            <a:r>
              <a:rPr lang="ru-RU" altLang="ru-RU" sz="1400" b="1" dirty="0" smtClean="0">
                <a:solidFill>
                  <a:srgbClr val="0070C0"/>
                </a:solidFill>
              </a:rPr>
              <a:t>корабля, </a:t>
            </a:r>
            <a:r>
              <a:rPr lang="ru-RU" altLang="ru-RU" sz="1400" b="1" dirty="0">
                <a:solidFill>
                  <a:srgbClr val="0070C0"/>
                </a:solidFill>
              </a:rPr>
              <a:t>в родительном </a:t>
            </a:r>
            <a:r>
              <a:rPr lang="ru-RU" altLang="ru-RU" sz="1400" b="1" dirty="0" smtClean="0">
                <a:solidFill>
                  <a:srgbClr val="0070C0"/>
                </a:solidFill>
              </a:rPr>
              <a:t>падеже в простых предложениях.</a:t>
            </a:r>
          </a:p>
          <a:p>
            <a:r>
              <a:rPr lang="ru-RU" altLang="ru-RU" sz="1400" b="1" u="sng" dirty="0" smtClean="0">
                <a:solidFill>
                  <a:srgbClr val="0070C0"/>
                </a:solidFill>
              </a:rPr>
              <a:t>Задание</a:t>
            </a:r>
            <a:r>
              <a:rPr lang="ru-RU" altLang="ru-RU" sz="1400" b="1" u="sng" dirty="0">
                <a:solidFill>
                  <a:srgbClr val="0070C0"/>
                </a:solidFill>
              </a:rPr>
              <a:t>:</a:t>
            </a:r>
            <a:r>
              <a:rPr lang="ru-RU" altLang="ru-RU" sz="1400" b="1" dirty="0">
                <a:solidFill>
                  <a:srgbClr val="0070C0"/>
                </a:solidFill>
              </a:rPr>
              <a:t>  Помоги </a:t>
            </a:r>
            <a:r>
              <a:rPr lang="ru-RU" altLang="ru-RU" sz="1400" b="1" dirty="0" smtClean="0">
                <a:solidFill>
                  <a:srgbClr val="0070C0"/>
                </a:solidFill>
              </a:rPr>
              <a:t>Незнайке </a:t>
            </a:r>
            <a:r>
              <a:rPr lang="ru-RU" altLang="ru-RU" sz="1400" b="1" dirty="0">
                <a:solidFill>
                  <a:srgbClr val="0070C0"/>
                </a:solidFill>
              </a:rPr>
              <a:t>найти части корабля, нажимай на нужные картинки. </a:t>
            </a:r>
          </a:p>
          <a:p>
            <a:r>
              <a:rPr lang="ru-RU" altLang="ru-RU" sz="1400" b="1" dirty="0">
                <a:solidFill>
                  <a:srgbClr val="0070C0"/>
                </a:solidFill>
              </a:rPr>
              <a:t>Расскажи, что ты выбрал(а) (Например: «У корабля есть </a:t>
            </a:r>
            <a:r>
              <a:rPr lang="ru-RU" altLang="ru-RU" sz="1400" b="1" dirty="0" smtClean="0">
                <a:solidFill>
                  <a:srgbClr val="0070C0"/>
                </a:solidFill>
              </a:rPr>
              <a:t>спасательный круг»,  </a:t>
            </a:r>
            <a:r>
              <a:rPr lang="ru-RU" altLang="ru-RU" sz="1400" b="1" dirty="0">
                <a:solidFill>
                  <a:srgbClr val="0070C0"/>
                </a:solidFill>
              </a:rPr>
              <a:t>«У корабля нет колес»).</a:t>
            </a:r>
          </a:p>
        </p:txBody>
      </p:sp>
      <p:pic>
        <p:nvPicPr>
          <p:cNvPr id="12" name="Рисунок 11" descr="https://img.favpng.com/17/17/2/cars-roads-truck-tow-hitch-png-favpng-8zzfamWAvvrgin7Pwny9YwMUe.jpg"/>
          <p:cNvPicPr/>
          <p:nvPr/>
        </p:nvPicPr>
        <p:blipFill>
          <a:blip r:embed="rId13" cstate="print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</a:blip>
          <a:srcRect l="52283" t="57823" r="12564"/>
          <a:stretch>
            <a:fillRect/>
          </a:stretch>
        </p:blipFill>
        <p:spPr bwMode="auto">
          <a:xfrm>
            <a:off x="7080159" y="5136359"/>
            <a:ext cx="1665022" cy="113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Стрелка вправо с вырезом 12">
            <a:hlinkClick r:id="rId14" action="ppaction://hlinksldjump"/>
          </p:cNvPr>
          <p:cNvSpPr/>
          <p:nvPr/>
        </p:nvSpPr>
        <p:spPr>
          <a:xfrm>
            <a:off x="8100392" y="6237312"/>
            <a:ext cx="1019674" cy="586906"/>
          </a:xfrm>
          <a:prstGeom prst="notchedRightArrow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/>
            </a:sp3d>
          </a:bodyPr>
          <a:lstStyle/>
          <a:p>
            <a:pPr algn="ctr"/>
            <a:endParaRPr lang="ru-RU" dirty="0"/>
          </a:p>
        </p:txBody>
      </p:sp>
      <p:pic>
        <p:nvPicPr>
          <p:cNvPr id="16" name="Picture 2" descr="https://bipbap.ru/wp-content/uploads/2020/01/4-41-1866x2048.jpg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36"/>
          <a:stretch/>
        </p:blipFill>
        <p:spPr bwMode="auto">
          <a:xfrm>
            <a:off x="7388576" y="1916832"/>
            <a:ext cx="1719928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3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3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https://www.kristiestreicherbeautybar.com/wp-content/uploads/2019/09/Ausmalbilder-Flugzeug.jpg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350" b="82151" l="75316" r="92917"/>
                    </a14:imgEffect>
                  </a14:imgLayer>
                </a14:imgProps>
              </a:ext>
            </a:extLst>
          </a:blip>
          <a:srcRect l="75252" t="24808" r="6519" b="15813"/>
          <a:stretch>
            <a:fillRect/>
          </a:stretch>
        </p:blipFill>
        <p:spPr bwMode="auto">
          <a:xfrm>
            <a:off x="5585142" y="4933815"/>
            <a:ext cx="1458162" cy="124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s://www.kristiestreicherbeautybar.com/wp-content/uploads/2019/09/Ausmalbilder-Flugzeug.jpg"/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558" b="93617" l="38920" r="75316"/>
                    </a14:imgEffect>
                  </a14:imgLayer>
                </a14:imgProps>
              </a:ext>
            </a:extLst>
          </a:blip>
          <a:srcRect l="39868" t="20475" r="24889" b="7861"/>
          <a:stretch>
            <a:fillRect/>
          </a:stretch>
        </p:blipFill>
        <p:spPr bwMode="auto">
          <a:xfrm>
            <a:off x="314353" y="4996136"/>
            <a:ext cx="1381139" cy="124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ttps://www.kristiestreicherbeautybar.com/wp-content/uploads/2019/09/Ausmalbilder-Flugzeug.jpg"/>
          <p:cNvPicPr/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903" b="64184" l="6662" r="40603"/>
                    </a14:imgEffect>
                  </a14:imgLayer>
                </a14:imgProps>
              </a:ext>
            </a:extLst>
          </a:blip>
          <a:srcRect l="7197" t="16618" r="58775" b="36289"/>
          <a:stretch>
            <a:fillRect/>
          </a:stretch>
        </p:blipFill>
        <p:spPr bwMode="auto">
          <a:xfrm>
            <a:off x="1979712" y="4933815"/>
            <a:ext cx="1406827" cy="124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9983" y="116632"/>
            <a:ext cx="5915025" cy="360040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  <a:latin typeface="+mn-lt"/>
              </a:rPr>
              <a:t>«Что есть у самолета?»</a:t>
            </a:r>
            <a:endParaRPr lang="ru-RU" sz="2400" b="1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11" name="Picture 4" descr="https://st.depositphotos.com/1740194/5072/v/450/depositphotos_50726437-stock-illustration-set-with-isolated-anchor-lifebuoy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51667" l="500" r="49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4225" b="50444"/>
          <a:stretch/>
        </p:blipFill>
        <p:spPr bwMode="auto">
          <a:xfrm>
            <a:off x="3747292" y="4835068"/>
            <a:ext cx="1296144" cy="1403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http://im5-tub-ru.yandex.net/i?id=104091800-28-73&amp;n=2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555776" y="1484784"/>
            <a:ext cx="4752528" cy="3277568"/>
          </a:xfrm>
          <a:prstGeom prst="roundRect">
            <a:avLst/>
          </a:prstGeom>
          <a:noFill/>
          <a:ln w="38100">
            <a:noFill/>
          </a:ln>
        </p:spPr>
      </p:pic>
      <p:pic>
        <p:nvPicPr>
          <p:cNvPr id="10" name="Рисунок 9" descr="https://img.favpng.com/17/17/2/cars-roads-truck-tow-hitch-png-favpng-8zzfamWAvvrgin7Pwny9YwMUe.jpg"/>
          <p:cNvPicPr/>
          <p:nvPr/>
        </p:nvPicPr>
        <p:blipFill>
          <a:blip r:embed="rId11" cstate="print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</a:blip>
          <a:srcRect l="40020" t="16813" r="1795" b="37067"/>
          <a:stretch>
            <a:fillRect/>
          </a:stretch>
        </p:blipFill>
        <p:spPr bwMode="auto">
          <a:xfrm>
            <a:off x="7308304" y="4933815"/>
            <a:ext cx="1512168" cy="1109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211011" y="448681"/>
            <a:ext cx="87129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1400" b="1" u="sng" dirty="0">
                <a:solidFill>
                  <a:srgbClr val="0070C0"/>
                </a:solidFill>
              </a:rPr>
              <a:t>Цель</a:t>
            </a:r>
            <a:r>
              <a:rPr lang="ru-RU" altLang="ru-RU" sz="1400" b="1" dirty="0">
                <a:solidFill>
                  <a:srgbClr val="0070C0"/>
                </a:solidFill>
              </a:rPr>
              <a:t>: </a:t>
            </a:r>
            <a:r>
              <a:rPr lang="ru-RU" altLang="ru-RU" sz="1400" b="1" dirty="0" smtClean="0">
                <a:solidFill>
                  <a:srgbClr val="0070C0"/>
                </a:solidFill>
              </a:rPr>
              <a:t>практическое </a:t>
            </a:r>
            <a:r>
              <a:rPr lang="ru-RU" altLang="ru-RU" sz="1400" b="1" dirty="0">
                <a:solidFill>
                  <a:srgbClr val="0070C0"/>
                </a:solidFill>
              </a:rPr>
              <a:t>использование </a:t>
            </a:r>
            <a:r>
              <a:rPr lang="ru-RU" altLang="ru-RU" sz="1400" b="1" dirty="0" smtClean="0">
                <a:solidFill>
                  <a:srgbClr val="0070C0"/>
                </a:solidFill>
              </a:rPr>
              <a:t>существительных, обозначающих детали и </a:t>
            </a:r>
            <a:r>
              <a:rPr lang="ru-RU" altLang="ru-RU" sz="1400" b="1" dirty="0">
                <a:solidFill>
                  <a:srgbClr val="0070C0"/>
                </a:solidFill>
              </a:rPr>
              <a:t>части </a:t>
            </a:r>
            <a:r>
              <a:rPr lang="ru-RU" altLang="ru-RU" sz="1400" b="1" dirty="0" smtClean="0">
                <a:solidFill>
                  <a:srgbClr val="0070C0"/>
                </a:solidFill>
              </a:rPr>
              <a:t>самолета, </a:t>
            </a:r>
            <a:r>
              <a:rPr lang="ru-RU" altLang="ru-RU" sz="1400" b="1" dirty="0">
                <a:solidFill>
                  <a:srgbClr val="0070C0"/>
                </a:solidFill>
              </a:rPr>
              <a:t>в родительном </a:t>
            </a:r>
            <a:r>
              <a:rPr lang="ru-RU" altLang="ru-RU" sz="1400" b="1" dirty="0" smtClean="0">
                <a:solidFill>
                  <a:srgbClr val="0070C0"/>
                </a:solidFill>
              </a:rPr>
              <a:t>падеже в простых предложениях.</a:t>
            </a:r>
          </a:p>
          <a:p>
            <a:r>
              <a:rPr lang="ru-RU" altLang="ru-RU" sz="1400" b="1" u="sng" dirty="0" smtClean="0">
                <a:solidFill>
                  <a:srgbClr val="0070C0"/>
                </a:solidFill>
              </a:rPr>
              <a:t>Задание</a:t>
            </a:r>
            <a:r>
              <a:rPr lang="ru-RU" altLang="ru-RU" sz="1400" b="1" u="sng" dirty="0">
                <a:solidFill>
                  <a:srgbClr val="0070C0"/>
                </a:solidFill>
              </a:rPr>
              <a:t>:</a:t>
            </a:r>
            <a:r>
              <a:rPr lang="ru-RU" altLang="ru-RU" sz="1400" b="1" dirty="0">
                <a:solidFill>
                  <a:srgbClr val="0070C0"/>
                </a:solidFill>
              </a:rPr>
              <a:t> Помоги </a:t>
            </a:r>
            <a:r>
              <a:rPr lang="ru-RU" altLang="ru-RU" sz="1400" b="1" dirty="0" smtClean="0">
                <a:solidFill>
                  <a:srgbClr val="0070C0"/>
                </a:solidFill>
              </a:rPr>
              <a:t>Незнайке </a:t>
            </a:r>
            <a:r>
              <a:rPr lang="ru-RU" altLang="ru-RU" sz="1400" b="1" dirty="0">
                <a:solidFill>
                  <a:srgbClr val="0070C0"/>
                </a:solidFill>
              </a:rPr>
              <a:t>найти части самолета, нажимай на нужные картинки. </a:t>
            </a:r>
          </a:p>
          <a:p>
            <a:r>
              <a:rPr lang="ru-RU" altLang="ru-RU" sz="1400" b="1" dirty="0">
                <a:solidFill>
                  <a:srgbClr val="0070C0"/>
                </a:solidFill>
              </a:rPr>
              <a:t>Расскажи, что ты выбрал(а) (Например: «У самолета есть нос. У самолета нет </a:t>
            </a:r>
            <a:r>
              <a:rPr lang="ru-RU" altLang="ru-RU" sz="1400" b="1" dirty="0" smtClean="0">
                <a:solidFill>
                  <a:srgbClr val="0070C0"/>
                </a:solidFill>
              </a:rPr>
              <a:t>якоря»).</a:t>
            </a:r>
            <a:endParaRPr lang="ru-RU" altLang="ru-RU" sz="1400" b="1" dirty="0">
              <a:solidFill>
                <a:srgbClr val="0070C0"/>
              </a:solidFill>
            </a:endParaRPr>
          </a:p>
        </p:txBody>
      </p:sp>
      <p:sp>
        <p:nvSpPr>
          <p:cNvPr id="14" name="Стрелка вправо с вырезом 13">
            <a:hlinkClick r:id="rId12" action="ppaction://hlinksldjump"/>
          </p:cNvPr>
          <p:cNvSpPr/>
          <p:nvPr/>
        </p:nvSpPr>
        <p:spPr>
          <a:xfrm>
            <a:off x="8100392" y="6237312"/>
            <a:ext cx="1019674" cy="586906"/>
          </a:xfrm>
          <a:prstGeom prst="notchedRightArrow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/>
            </a:sp3d>
          </a:bodyPr>
          <a:lstStyle/>
          <a:p>
            <a:pPr algn="ctr"/>
            <a:endParaRPr lang="ru-RU" dirty="0"/>
          </a:p>
        </p:txBody>
      </p:sp>
      <p:pic>
        <p:nvPicPr>
          <p:cNvPr id="12" name="Picture 2" descr="https://bipbap.ru/wp-content/uploads/2020/01/4-41-1866x2048.jpg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36"/>
          <a:stretch/>
        </p:blipFill>
        <p:spPr bwMode="auto">
          <a:xfrm>
            <a:off x="7388576" y="1916832"/>
            <a:ext cx="1719928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8688"/>
            <a:ext cx="8229600" cy="490066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  <a:latin typeface="+mn-lt"/>
              </a:rPr>
              <a:t>«Сосчитай-ка»</a:t>
            </a:r>
            <a:endParaRPr lang="ru-RU" sz="2800" b="1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4" name="Рисунок 3" descr="153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158" y="1214422"/>
            <a:ext cx="1579335" cy="1320947"/>
          </a:xfrm>
          <a:prstGeom prst="rect">
            <a:avLst/>
          </a:prstGeom>
        </p:spPr>
      </p:pic>
      <p:pic>
        <p:nvPicPr>
          <p:cNvPr id="5" name="Рисунок 4" descr="153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5984" y="1214422"/>
            <a:ext cx="1537414" cy="1285884"/>
          </a:xfrm>
          <a:prstGeom prst="rect">
            <a:avLst/>
          </a:prstGeom>
        </p:spPr>
      </p:pic>
      <p:pic>
        <p:nvPicPr>
          <p:cNvPr id="6" name="Рисунок 5" descr="15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05860" y="1214422"/>
            <a:ext cx="1446978" cy="1285884"/>
          </a:xfrm>
          <a:prstGeom prst="rect">
            <a:avLst/>
          </a:prstGeom>
        </p:spPr>
      </p:pic>
      <p:pic>
        <p:nvPicPr>
          <p:cNvPr id="7" name="Рисунок 6" descr="15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929322" y="1214422"/>
            <a:ext cx="1366590" cy="1214446"/>
          </a:xfrm>
          <a:prstGeom prst="rect">
            <a:avLst/>
          </a:prstGeom>
        </p:spPr>
      </p:pic>
      <p:pic>
        <p:nvPicPr>
          <p:cNvPr id="8" name="Рисунок 7" descr="153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572396" y="1214422"/>
            <a:ext cx="1366590" cy="1285884"/>
          </a:xfrm>
          <a:prstGeom prst="rect">
            <a:avLst/>
          </a:prstGeom>
        </p:spPr>
      </p:pic>
      <p:pic>
        <p:nvPicPr>
          <p:cNvPr id="11" name="Рисунок 10" descr="imgpreview (2)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2050" y="2852936"/>
            <a:ext cx="1579335" cy="1571636"/>
          </a:xfrm>
          <a:prstGeom prst="rect">
            <a:avLst/>
          </a:prstGeom>
        </p:spPr>
      </p:pic>
      <p:pic>
        <p:nvPicPr>
          <p:cNvPr id="12" name="Рисунок 11" descr="imgpreview (2)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5983" y="2852936"/>
            <a:ext cx="1537415" cy="1571636"/>
          </a:xfrm>
          <a:prstGeom prst="rect">
            <a:avLst/>
          </a:prstGeom>
        </p:spPr>
      </p:pic>
      <p:pic>
        <p:nvPicPr>
          <p:cNvPr id="13" name="Рисунок 12" descr="imgpreview (2)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52532" y="2852936"/>
            <a:ext cx="1446978" cy="1571636"/>
          </a:xfrm>
          <a:prstGeom prst="rect">
            <a:avLst/>
          </a:prstGeom>
        </p:spPr>
      </p:pic>
      <p:pic>
        <p:nvPicPr>
          <p:cNvPr id="14" name="Рисунок 13" descr="imgpreview (2)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29322" y="2856617"/>
            <a:ext cx="1366590" cy="1571636"/>
          </a:xfrm>
          <a:prstGeom prst="rect">
            <a:avLst/>
          </a:prstGeom>
        </p:spPr>
      </p:pic>
      <p:pic>
        <p:nvPicPr>
          <p:cNvPr id="15" name="Рисунок 14" descr="imgpreview (2)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80510" y="2852936"/>
            <a:ext cx="1366590" cy="157163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07503" y="404664"/>
            <a:ext cx="899839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u="sng" dirty="0">
                <a:solidFill>
                  <a:srgbClr val="0070C0"/>
                </a:solidFill>
              </a:rPr>
              <a:t>Цель: </a:t>
            </a:r>
            <a:r>
              <a:rPr lang="ru-RU" sz="1400" b="1" dirty="0">
                <a:solidFill>
                  <a:srgbClr val="0070C0"/>
                </a:solidFill>
              </a:rPr>
              <a:t>согласование количественных числительных с существительными </a:t>
            </a:r>
            <a:r>
              <a:rPr lang="ru-RU" sz="1400" b="1" dirty="0" smtClean="0">
                <a:solidFill>
                  <a:srgbClr val="0070C0"/>
                </a:solidFill>
              </a:rPr>
              <a:t>мужского и </a:t>
            </a:r>
            <a:r>
              <a:rPr lang="ru-RU" sz="1400" b="1" dirty="0">
                <a:solidFill>
                  <a:srgbClr val="0070C0"/>
                </a:solidFill>
              </a:rPr>
              <a:t>женского рода.</a:t>
            </a:r>
          </a:p>
          <a:p>
            <a:r>
              <a:rPr lang="ru-RU" sz="1400" b="1" u="sng" dirty="0" smtClean="0">
                <a:solidFill>
                  <a:srgbClr val="0070C0"/>
                </a:solidFill>
              </a:rPr>
              <a:t>Задание</a:t>
            </a:r>
            <a:r>
              <a:rPr lang="ru-RU" sz="1400" b="1" u="sng" dirty="0">
                <a:solidFill>
                  <a:srgbClr val="0070C0"/>
                </a:solidFill>
              </a:rPr>
              <a:t>:</a:t>
            </a:r>
            <a:r>
              <a:rPr lang="ru-RU" sz="1400" b="1" dirty="0">
                <a:solidFill>
                  <a:srgbClr val="0070C0"/>
                </a:solidFill>
              </a:rPr>
              <a:t> Помоги </a:t>
            </a:r>
            <a:r>
              <a:rPr lang="ru-RU" sz="1400" b="1" dirty="0" smtClean="0">
                <a:solidFill>
                  <a:srgbClr val="0070C0"/>
                </a:solidFill>
              </a:rPr>
              <a:t>Незнайке </a:t>
            </a:r>
            <a:r>
              <a:rPr lang="ru-RU" sz="1400" b="1" dirty="0">
                <a:solidFill>
                  <a:srgbClr val="0070C0"/>
                </a:solidFill>
              </a:rPr>
              <a:t>сосчитать </a:t>
            </a:r>
            <a:r>
              <a:rPr lang="ru-RU" sz="1400" b="1" dirty="0" smtClean="0">
                <a:solidFill>
                  <a:srgbClr val="0070C0"/>
                </a:solidFill>
              </a:rPr>
              <a:t>транспорт. Нажимай на звездочку и </a:t>
            </a:r>
            <a:r>
              <a:rPr lang="ru-RU" sz="1400" b="1" dirty="0">
                <a:solidFill>
                  <a:srgbClr val="0070C0"/>
                </a:solidFill>
              </a:rPr>
              <a:t>считай (например, один самолет, два самолета, три самолета, четыре самолета, пять самолетов; одна лодка, две лодки … пять лодок; </a:t>
            </a:r>
            <a:r>
              <a:rPr lang="ru-RU" sz="1400" b="1" dirty="0" smtClean="0">
                <a:solidFill>
                  <a:srgbClr val="0070C0"/>
                </a:solidFill>
              </a:rPr>
              <a:t>…).</a:t>
            </a:r>
            <a:endParaRPr lang="ru-RU" sz="1400" b="1" dirty="0">
              <a:solidFill>
                <a:srgbClr val="0070C0"/>
              </a:solidFill>
            </a:endParaRPr>
          </a:p>
        </p:txBody>
      </p:sp>
      <p:sp>
        <p:nvSpPr>
          <p:cNvPr id="21" name="Стрелка вправо с вырезом 20">
            <a:hlinkClick r:id="rId9" action="ppaction://hlinksldjump"/>
          </p:cNvPr>
          <p:cNvSpPr/>
          <p:nvPr/>
        </p:nvSpPr>
        <p:spPr>
          <a:xfrm>
            <a:off x="8100392" y="6237312"/>
            <a:ext cx="1019674" cy="586906"/>
          </a:xfrm>
          <a:prstGeom prst="notchedRightArrow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/>
            </a:sp3d>
          </a:bodyPr>
          <a:lstStyle/>
          <a:p>
            <a:pPr algn="ctr"/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1" r="2401" b="47900"/>
          <a:stretch/>
        </p:blipFill>
        <p:spPr>
          <a:xfrm>
            <a:off x="424643" y="4676622"/>
            <a:ext cx="1546417" cy="1457558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1" r="2401" b="47900"/>
          <a:stretch/>
        </p:blipFill>
        <p:spPr>
          <a:xfrm>
            <a:off x="2276981" y="4688401"/>
            <a:ext cx="1546417" cy="1445779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1" r="2401" b="47900"/>
          <a:stretch/>
        </p:blipFill>
        <p:spPr>
          <a:xfrm>
            <a:off x="4173471" y="4665162"/>
            <a:ext cx="1426040" cy="1469018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1" r="2401" b="47900"/>
          <a:stretch/>
        </p:blipFill>
        <p:spPr>
          <a:xfrm>
            <a:off x="5911827" y="4675409"/>
            <a:ext cx="1384085" cy="1458771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1" r="2401" b="47900"/>
          <a:stretch/>
        </p:blipFill>
        <p:spPr>
          <a:xfrm>
            <a:off x="7585569" y="4662083"/>
            <a:ext cx="1361532" cy="1472097"/>
          </a:xfrm>
          <a:prstGeom prst="rect">
            <a:avLst/>
          </a:prstGeom>
        </p:spPr>
      </p:pic>
      <p:sp>
        <p:nvSpPr>
          <p:cNvPr id="44" name="5-конечная звезда 43"/>
          <p:cNvSpPr/>
          <p:nvPr/>
        </p:nvSpPr>
        <p:spPr>
          <a:xfrm>
            <a:off x="179512" y="6134180"/>
            <a:ext cx="864096" cy="723820"/>
          </a:xfrm>
          <a:prstGeom prst="star5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829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4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1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8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5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2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2994</TotalTime>
  <Words>947</Words>
  <Application>Microsoft Office PowerPoint</Application>
  <PresentationFormat>Экран (4:3)</PresentationFormat>
  <Paragraphs>63</Paragraphs>
  <Slides>19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7" baseType="lpstr">
      <vt:lpstr>Microsoft JhengHei</vt:lpstr>
      <vt:lpstr>Arial</vt:lpstr>
      <vt:lpstr>Calibri</vt:lpstr>
      <vt:lpstr>Calibri Light</vt:lpstr>
      <vt:lpstr>Mongolian Baiti</vt:lpstr>
      <vt:lpstr>Monotype Corsiva</vt:lpstr>
      <vt:lpstr>Times New Roman</vt:lpstr>
      <vt:lpstr>Office Theme</vt:lpstr>
      <vt:lpstr>  Интерактивные игры и упражнения  по лексической теме «Транспорт» для детей 4-5 лет</vt:lpstr>
      <vt:lpstr>Словарь по теме «Транспорт» </vt:lpstr>
      <vt:lpstr>Презентация PowerPoint</vt:lpstr>
      <vt:lpstr>«На чём Незнайка может отправиться в путешествие?»</vt:lpstr>
      <vt:lpstr>«Определи верно!»</vt:lpstr>
      <vt:lpstr>«Что есть у грузовой машины?»</vt:lpstr>
      <vt:lpstr>«Что есть у корабля?»</vt:lpstr>
      <vt:lpstr>«Что есть у самолета?»</vt:lpstr>
      <vt:lpstr>«Сосчитай-ка»</vt:lpstr>
      <vt:lpstr>Цель: закрепить слова, обозначающие профессии на транспорте; практическое использование существительных в творительном падеже в простых распространенных предложениях. Задание: Расскажи Незнайке, кто чем управляет  (Например: «Шофер управляет грузовой машиной» ….), нажми на шофера и узнаешь правильно ли ты ответил.</vt:lpstr>
      <vt:lpstr>«Назови ласково»</vt:lpstr>
      <vt:lpstr>Презентация PowerPoint</vt:lpstr>
      <vt:lpstr>Презентация PowerPoint</vt:lpstr>
      <vt:lpstr>«Четвертый лишний»</vt:lpstr>
      <vt:lpstr>«Четвертый лишний»</vt:lpstr>
      <vt:lpstr>«Четвертый лишний»</vt:lpstr>
      <vt:lpstr>МОЛОДЕЦ!!!</vt:lpstr>
      <vt:lpstr>Муниципальное бюджетное дошкольное образовательное учреждение города Иркутска детский сад № 97  </vt:lpstr>
      <vt:lpstr>Презентация PowerPoint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Администратор</dc:creator>
  <cp:lastModifiedBy>79526136161</cp:lastModifiedBy>
  <cp:revision>255</cp:revision>
  <dcterms:created xsi:type="dcterms:W3CDTF">2021-01-16T09:28:58Z</dcterms:created>
  <dcterms:modified xsi:type="dcterms:W3CDTF">2021-03-28T13:35:35Z</dcterms:modified>
</cp:coreProperties>
</file>