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3"/>
  </p:notesMasterIdLst>
  <p:sldIdLst>
    <p:sldId id="269" r:id="rId2"/>
    <p:sldId id="275" r:id="rId3"/>
    <p:sldId id="297" r:id="rId4"/>
    <p:sldId id="318" r:id="rId5"/>
    <p:sldId id="310" r:id="rId6"/>
    <p:sldId id="322" r:id="rId7"/>
    <p:sldId id="328" r:id="rId8"/>
    <p:sldId id="268" r:id="rId9"/>
    <p:sldId id="324" r:id="rId10"/>
    <p:sldId id="301" r:id="rId11"/>
    <p:sldId id="319" r:id="rId12"/>
    <p:sldId id="320" r:id="rId13"/>
    <p:sldId id="283" r:id="rId14"/>
    <p:sldId id="327" r:id="rId15"/>
    <p:sldId id="281" r:id="rId16"/>
    <p:sldId id="282" r:id="rId17"/>
    <p:sldId id="280" r:id="rId18"/>
    <p:sldId id="288" r:id="rId19"/>
    <p:sldId id="325" r:id="rId20"/>
    <p:sldId id="326" r:id="rId21"/>
    <p:sldId id="31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>
      <p:cViewPr varScale="1">
        <p:scale>
          <a:sx n="94" d="100"/>
          <a:sy n="94" d="100"/>
        </p:scale>
        <p:origin x="56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5B10A-6845-4B7F-B516-F6D35F7354E1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9900D-C88B-4EEB-98C0-303E97D25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4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900D-C88B-4EEB-98C0-303E97D2504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186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13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66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13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8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0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33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42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78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40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94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98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40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slide" Target="slide11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13.xml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4.jpeg"/><Relationship Id="rId5" Type="http://schemas.openxmlformats.org/officeDocument/2006/relationships/image" Target="../media/image69.jpeg"/><Relationship Id="rId10" Type="http://schemas.openxmlformats.org/officeDocument/2006/relationships/image" Target="../media/image73.jpeg"/><Relationship Id="rId4" Type="http://schemas.openxmlformats.org/officeDocument/2006/relationships/image" Target="../media/image68.jpe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10" Type="http://schemas.openxmlformats.org/officeDocument/2006/relationships/image" Target="../media/image80.jpeg"/><Relationship Id="rId4" Type="http://schemas.openxmlformats.org/officeDocument/2006/relationships/image" Target="../media/image76.jpeg"/><Relationship Id="rId9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2.png"/><Relationship Id="rId3" Type="http://schemas.openxmlformats.org/officeDocument/2006/relationships/slide" Target="slide15.xml"/><Relationship Id="rId7" Type="http://schemas.openxmlformats.org/officeDocument/2006/relationships/image" Target="../media/image84.jpe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11" Type="http://schemas.openxmlformats.org/officeDocument/2006/relationships/image" Target="../media/image14.png"/><Relationship Id="rId5" Type="http://schemas.openxmlformats.org/officeDocument/2006/relationships/image" Target="../media/image82.jpeg"/><Relationship Id="rId15" Type="http://schemas.openxmlformats.org/officeDocument/2006/relationships/image" Target="../media/image88.png"/><Relationship Id="rId10" Type="http://schemas.openxmlformats.org/officeDocument/2006/relationships/image" Target="../media/image35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Relationship Id="rId1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audio" Target="../media/audio4.wav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9.emf"/><Relationship Id="rId10" Type="http://schemas.openxmlformats.org/officeDocument/2006/relationships/slide" Target="slide16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4.wav"/><Relationship Id="rId7" Type="http://schemas.openxmlformats.org/officeDocument/2006/relationships/image" Target="../media/image8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86.png"/><Relationship Id="rId7" Type="http://schemas.openxmlformats.org/officeDocument/2006/relationships/image" Target="../media/image10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ac-illust.com/search-result/similar/403183" TargetMode="External"/><Relationship Id="rId2" Type="http://schemas.openxmlformats.org/officeDocument/2006/relationships/hyperlink" Target="https://www.tinkytyler.org/tags/Ribbon/page/144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anilova.ru/storage/present_ludy.htm" TargetMode="External"/><Relationship Id="rId5" Type="http://schemas.openxmlformats.org/officeDocument/2006/relationships/hyperlink" Target="https://infourok.ru/prezentaciya-vozniknovenie-transporta-v-moskve-1915672.html" TargetMode="External"/><Relationship Id="rId4" Type="http://schemas.openxmlformats.org/officeDocument/2006/relationships/hyperlink" Target="http://www.vactualpapers.com/wallpaper/road-to-the-city/1400x105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slide" Target="slide5.xml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22.jpeg"/><Relationship Id="rId2" Type="http://schemas.openxmlformats.org/officeDocument/2006/relationships/audio" Target="../media/audio2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jpeg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12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29.jpg"/><Relationship Id="rId5" Type="http://schemas.openxmlformats.org/officeDocument/2006/relationships/image" Target="../media/image26.jpe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slide" Target="slide8.xml"/><Relationship Id="rId5" Type="http://schemas.openxmlformats.org/officeDocument/2006/relationships/image" Target="../media/image32.jpeg"/><Relationship Id="rId10" Type="http://schemas.openxmlformats.org/officeDocument/2006/relationships/image" Target="../media/image19.png"/><Relationship Id="rId4" Type="http://schemas.openxmlformats.org/officeDocument/2006/relationships/image" Target="../media/image31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34.wmf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41.jpeg"/><Relationship Id="rId5" Type="http://schemas.openxmlformats.org/officeDocument/2006/relationships/image" Target="../media/image36.png"/><Relationship Id="rId15" Type="http://schemas.openxmlformats.org/officeDocument/2006/relationships/slide" Target="slide9.xml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4.wmf"/><Relationship Id="rId7" Type="http://schemas.openxmlformats.org/officeDocument/2006/relationships/image" Target="../media/image41.jpeg"/><Relationship Id="rId12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0" Type="http://schemas.openxmlformats.org/officeDocument/2006/relationships/image" Target="../media/image44.jpeg"/><Relationship Id="rId4" Type="http://schemas.openxmlformats.org/officeDocument/2006/relationships/image" Target="../media/image35.pn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7"/>
            <a:ext cx="9144000" cy="68663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1340768"/>
            <a:ext cx="5760640" cy="331236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Arial" charset="0"/>
              </a:rPr>
              <a:t> </a:t>
            </a: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Интерактивные</a:t>
            </a: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 </a:t>
            </a: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игры и упражнения</a:t>
            </a: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 </a:t>
            </a: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/>
            </a:r>
            <a:b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</a:b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по лексической теме «Транспорт»</a:t>
            </a:r>
            <a:b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</a:b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для детей </a:t>
            </a: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5-7 </a:t>
            </a: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лет</a:t>
            </a:r>
            <a:endParaRPr lang="ru-RU" sz="3675" dirty="0">
              <a:solidFill>
                <a:srgbClr val="0070C0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5" name="Стрелка вправо с вырезом 4">
            <a:hlinkClick r:id="rId3" action="ppaction://hlinksldjump"/>
          </p:cNvPr>
          <p:cNvSpPr/>
          <p:nvPr/>
        </p:nvSpPr>
        <p:spPr>
          <a:xfrm>
            <a:off x="7882028" y="2420888"/>
            <a:ext cx="1261972" cy="88488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ЖМИ!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6273225"/>
            <a:ext cx="388843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rgbClr val="0070C0"/>
                </a:solidFill>
              </a:rPr>
              <a:t>Для активации игр необходимо перейти в режим слайд-шоу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7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688"/>
            <a:ext cx="8229600" cy="375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+mn-lt"/>
              </a:rPr>
              <a:t>«Сосчитай-ка»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95" y="404664"/>
            <a:ext cx="82089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0070C0"/>
                </a:solidFill>
              </a:rPr>
              <a:t>Цель: </a:t>
            </a:r>
            <a:r>
              <a:rPr lang="ru-RU" sz="1400" b="1" dirty="0">
                <a:solidFill>
                  <a:srgbClr val="0070C0"/>
                </a:solidFill>
              </a:rPr>
              <a:t>согласование количественных числительных с </a:t>
            </a:r>
            <a:r>
              <a:rPr lang="ru-RU" sz="1400" b="1" dirty="0" smtClean="0">
                <a:solidFill>
                  <a:srgbClr val="0070C0"/>
                </a:solidFill>
              </a:rPr>
              <a:t>прилагательными и существительными </a:t>
            </a:r>
            <a:r>
              <a:rPr lang="ru-RU" sz="1400" b="1" dirty="0">
                <a:solidFill>
                  <a:srgbClr val="0070C0"/>
                </a:solidFill>
              </a:rPr>
              <a:t>мужского, женского и среднего рода</a:t>
            </a:r>
            <a:r>
              <a:rPr lang="ru-RU" sz="1400" b="1" dirty="0" smtClean="0">
                <a:solidFill>
                  <a:srgbClr val="0070C0"/>
                </a:solidFill>
              </a:rPr>
              <a:t>.</a:t>
            </a:r>
            <a:endParaRPr lang="ru-RU" sz="1400" b="1" u="sng" dirty="0" smtClean="0">
              <a:solidFill>
                <a:srgbClr val="0070C0"/>
              </a:solidFill>
            </a:endParaRPr>
          </a:p>
          <a:p>
            <a:pPr algn="just"/>
            <a:r>
              <a:rPr 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sz="1400" b="1" u="sng" dirty="0">
                <a:solidFill>
                  <a:srgbClr val="0070C0"/>
                </a:solidFill>
              </a:rPr>
              <a:t>:</a:t>
            </a:r>
            <a:r>
              <a:rPr lang="ru-RU" sz="1400" b="1" dirty="0">
                <a:solidFill>
                  <a:srgbClr val="0070C0"/>
                </a:solidFill>
              </a:rPr>
              <a:t> Помоги </a:t>
            </a:r>
            <a:r>
              <a:rPr lang="ru-RU" sz="1400" b="1" dirty="0" smtClean="0">
                <a:solidFill>
                  <a:srgbClr val="0070C0"/>
                </a:solidFill>
              </a:rPr>
              <a:t>Нолику </a:t>
            </a:r>
            <a:r>
              <a:rPr lang="ru-RU" sz="1400" b="1" dirty="0">
                <a:solidFill>
                  <a:srgbClr val="0070C0"/>
                </a:solidFill>
              </a:rPr>
              <a:t>сосчитать </a:t>
            </a:r>
            <a:r>
              <a:rPr lang="ru-RU" sz="1400" b="1" dirty="0" smtClean="0">
                <a:solidFill>
                  <a:srgbClr val="0070C0"/>
                </a:solidFill>
              </a:rPr>
              <a:t>транспорт. </a:t>
            </a:r>
            <a:r>
              <a:rPr lang="ru-RU" sz="1400" b="1" u="sng" dirty="0">
                <a:solidFill>
                  <a:srgbClr val="0070C0"/>
                </a:solidFill>
              </a:rPr>
              <a:t>Кликай мышкой по звездочке и считай </a:t>
            </a:r>
            <a:r>
              <a:rPr lang="ru-RU" sz="1400" b="1" dirty="0">
                <a:solidFill>
                  <a:srgbClr val="0070C0"/>
                </a:solidFill>
              </a:rPr>
              <a:t>(например, </a:t>
            </a:r>
            <a:r>
              <a:rPr lang="ru-RU" sz="1400" b="1" dirty="0" smtClean="0">
                <a:solidFill>
                  <a:srgbClr val="0070C0"/>
                </a:solidFill>
              </a:rPr>
              <a:t>один двухколесный велосипед, два двухколесных велосипеда, три двухколесных велосипеда, четыре двухколесных велосипеда, пять двухколесных велосипедов; одно городское такси …; одна пожарная машина…).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b="44959"/>
          <a:stretch/>
        </p:blipFill>
        <p:spPr>
          <a:xfrm>
            <a:off x="253939" y="3176001"/>
            <a:ext cx="1579335" cy="13132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5" b="44960"/>
          <a:stretch/>
        </p:blipFill>
        <p:spPr>
          <a:xfrm>
            <a:off x="2080245" y="3208164"/>
            <a:ext cx="1537414" cy="13209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0" b="44960"/>
          <a:stretch/>
        </p:blipFill>
        <p:spPr>
          <a:xfrm>
            <a:off x="3960693" y="3208164"/>
            <a:ext cx="1506794" cy="13093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 b="44960"/>
          <a:stretch/>
        </p:blipFill>
        <p:spPr>
          <a:xfrm>
            <a:off x="5745078" y="3188906"/>
            <a:ext cx="1457029" cy="12874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 b="44960"/>
          <a:stretch/>
        </p:blipFill>
        <p:spPr>
          <a:xfrm>
            <a:off x="7485073" y="3187411"/>
            <a:ext cx="1527561" cy="1287457"/>
          </a:xfrm>
          <a:prstGeom prst="rect">
            <a:avLst/>
          </a:prstGeom>
        </p:spPr>
      </p:pic>
      <p:sp>
        <p:nvSpPr>
          <p:cNvPr id="21" name="5-конечная звезда 20"/>
          <p:cNvSpPr/>
          <p:nvPr/>
        </p:nvSpPr>
        <p:spPr>
          <a:xfrm>
            <a:off x="179512" y="6134180"/>
            <a:ext cx="864096" cy="723820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17" y="77178"/>
            <a:ext cx="1173778" cy="1408534"/>
          </a:xfrm>
          <a:prstGeom prst="rect">
            <a:avLst/>
          </a:prstGeom>
        </p:spPr>
      </p:pic>
      <p:pic>
        <p:nvPicPr>
          <p:cNvPr id="23" name="Picture 2" descr="https://images.ru.prom.st/548922181_w640_h640_cid2896484_pid356113716-b81de4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9" y="1700808"/>
            <a:ext cx="1579335" cy="12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s://images.ru.prom.st/548922181_w640_h640_cid2896484_pid356113716-b81de4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45" y="1683598"/>
            <a:ext cx="1579335" cy="12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https://images.ru.prom.st/548922181_w640_h640_cid2896484_pid356113716-b81de4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46" y="1683598"/>
            <a:ext cx="1506794" cy="12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s://images.ru.prom.st/548922181_w640_h640_cid2896484_pid356113716-b81de4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78" y="1683598"/>
            <a:ext cx="1454567" cy="12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https://images.ru.prom.st/548922181_w640_h640_cid2896484_pid356113716-b81de4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463" y="1694918"/>
            <a:ext cx="1529598" cy="12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img2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10128" r="6303" b="25700"/>
          <a:stretch/>
        </p:blipFill>
        <p:spPr bwMode="auto">
          <a:xfrm>
            <a:off x="2077510" y="4833514"/>
            <a:ext cx="1579335" cy="130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img2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10128" r="6303" b="25700"/>
          <a:stretch/>
        </p:blipFill>
        <p:spPr bwMode="auto">
          <a:xfrm>
            <a:off x="3966472" y="4831117"/>
            <a:ext cx="1503314" cy="129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img2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10128" r="6303" b="25700"/>
          <a:stretch/>
        </p:blipFill>
        <p:spPr bwMode="auto">
          <a:xfrm>
            <a:off x="5745077" y="4841342"/>
            <a:ext cx="1454567" cy="127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 descr="img2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10128" r="6303" b="25700"/>
          <a:stretch/>
        </p:blipFill>
        <p:spPr bwMode="auto">
          <a:xfrm>
            <a:off x="7499738" y="4841342"/>
            <a:ext cx="1528580" cy="125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0" descr="img2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10128" r="6303" b="25700"/>
          <a:stretch/>
        </p:blipFill>
        <p:spPr bwMode="auto">
          <a:xfrm>
            <a:off x="253938" y="4828545"/>
            <a:ext cx="1579335" cy="130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Стрелка вправо с вырезом 43">
            <a:hlinkClick r:id="rId12" action="ppaction://hlinksldjump"/>
          </p:cNvPr>
          <p:cNvSpPr/>
          <p:nvPr/>
        </p:nvSpPr>
        <p:spPr>
          <a:xfrm>
            <a:off x="7979464" y="6166182"/>
            <a:ext cx="1126431" cy="65981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2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equatorial.by/sites/default/files/images/crystal_symphony001.jpg"/>
          <p:cNvPicPr/>
          <p:nvPr/>
        </p:nvPicPr>
        <p:blipFill>
          <a:blip r:embed="rId4" cstate="print"/>
          <a:srcRect l="7696" t="16386" r="14377" b="8916"/>
          <a:stretch>
            <a:fillRect/>
          </a:stretch>
        </p:blipFill>
        <p:spPr bwMode="auto">
          <a:xfrm>
            <a:off x="2335086" y="5497608"/>
            <a:ext cx="2267744" cy="1340768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Рисунок 4" descr="https://chel.ligarobotov.ru/wp-content/uploads/sites/9/2019/05/space-shuttle-launch-3d-animation_snm6vdbl__F0005.jpg"/>
          <p:cNvPicPr/>
          <p:nvPr/>
        </p:nvPicPr>
        <p:blipFill>
          <a:blip r:embed="rId5" cstate="print"/>
          <a:srcRect l="22929" r="8439" b="17041"/>
          <a:stretch>
            <a:fillRect/>
          </a:stretch>
        </p:blipFill>
        <p:spPr bwMode="auto">
          <a:xfrm>
            <a:off x="6948873" y="5497608"/>
            <a:ext cx="2195736" cy="1340767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Рисунок 8" descr="https://oprofes.my1.ru/kapitan_sudna.jpg"/>
          <p:cNvPicPr/>
          <p:nvPr/>
        </p:nvPicPr>
        <p:blipFill>
          <a:blip r:embed="rId6" cstate="print"/>
          <a:srcRect l="17290" t="8246" r="1168"/>
          <a:stretch>
            <a:fillRect/>
          </a:stretch>
        </p:blipFill>
        <p:spPr bwMode="auto">
          <a:xfrm>
            <a:off x="415972" y="1268760"/>
            <a:ext cx="1512168" cy="1872208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1" name="Рисунок 10" descr="https://cdn.fishki.net/upload/post/2018/01/20/2488738/89c8ad2d0f76b7c3c0b848f1eae835fb.jpg"/>
          <p:cNvPicPr/>
          <p:nvPr/>
        </p:nvPicPr>
        <p:blipFill>
          <a:blip r:embed="rId7" cstate="print"/>
          <a:srcRect l="35769" t="-860" r="9239"/>
          <a:stretch>
            <a:fillRect/>
          </a:stretch>
        </p:blipFill>
        <p:spPr bwMode="auto">
          <a:xfrm>
            <a:off x="2688306" y="1268760"/>
            <a:ext cx="1512168" cy="1872208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2" name="Рисунок 11" descr="https://31tv.ru/wp-content/uploads/2020/03/samm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413" y="5497608"/>
            <a:ext cx="2232248" cy="1340768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" name="Рисунок 12" descr="https://www.superbikeunlimited.com/image/catalog/Products/Bikes/SUZUKI-GSX-R600-6312_4.jpg"/>
          <p:cNvPicPr/>
          <p:nvPr/>
        </p:nvPicPr>
        <p:blipFill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6971" r="1871" b="9856"/>
          <a:stretch>
            <a:fillRect/>
          </a:stretch>
        </p:blipFill>
        <p:spPr bwMode="auto">
          <a:xfrm>
            <a:off x="4658105" y="5497608"/>
            <a:ext cx="2232248" cy="1340767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" name="Рисунок 13" descr="https://i.pinimg.com/originals/2c/20/98/2c2098ad2191a336b25b7080fedd1196.jpg"/>
          <p:cNvPicPr/>
          <p:nvPr/>
        </p:nvPicPr>
        <p:blipFill>
          <a:blip r:embed="rId10" cstate="print"/>
          <a:srcRect l="11224" t="643" r="18867" b="9640"/>
          <a:stretch>
            <a:fillRect/>
          </a:stretch>
        </p:blipFill>
        <p:spPr bwMode="auto">
          <a:xfrm>
            <a:off x="7380312" y="1268760"/>
            <a:ext cx="1457908" cy="1872208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699796" y="52176"/>
            <a:ext cx="3443567" cy="38779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0070C0"/>
                </a:solidFill>
                <a:latin typeface="+mn-lt"/>
              </a:rPr>
              <a:t>«Кто чем управляет?»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413" y="378530"/>
            <a:ext cx="75019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0070C0"/>
                </a:solidFill>
              </a:rPr>
              <a:t>Цель:</a:t>
            </a:r>
            <a:r>
              <a:rPr lang="ru-RU" sz="1400" b="1" dirty="0">
                <a:solidFill>
                  <a:srgbClr val="0070C0"/>
                </a:solidFill>
              </a:rPr>
              <a:t> употребление существительных в форме творительного падежа.</a:t>
            </a:r>
            <a:endParaRPr lang="ru-RU" sz="1400" dirty="0"/>
          </a:p>
          <a:p>
            <a:r>
              <a:rPr 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sz="1400" b="1" u="sng" dirty="0">
                <a:solidFill>
                  <a:srgbClr val="0070C0"/>
                </a:solidFill>
              </a:rPr>
              <a:t>:</a:t>
            </a:r>
            <a:r>
              <a:rPr lang="ru-RU" sz="1400" b="1" dirty="0">
                <a:solidFill>
                  <a:srgbClr val="0070C0"/>
                </a:solidFill>
              </a:rPr>
              <a:t> Расскажи </a:t>
            </a:r>
            <a:r>
              <a:rPr lang="ru-RU" sz="1400" b="1" dirty="0" smtClean="0">
                <a:solidFill>
                  <a:srgbClr val="0070C0"/>
                </a:solidFill>
              </a:rPr>
              <a:t>Фиксикам </a:t>
            </a:r>
            <a:r>
              <a:rPr lang="ru-RU" sz="1400" b="1" dirty="0">
                <a:solidFill>
                  <a:srgbClr val="0070C0"/>
                </a:solidFill>
              </a:rPr>
              <a:t>кто чем </a:t>
            </a:r>
            <a:r>
              <a:rPr lang="ru-RU" sz="1400" b="1" dirty="0" smtClean="0">
                <a:solidFill>
                  <a:srgbClr val="0070C0"/>
                </a:solidFill>
              </a:rPr>
              <a:t>управляет, например: «Капитан </a:t>
            </a:r>
            <a:r>
              <a:rPr lang="ru-RU" sz="1400" b="1" dirty="0">
                <a:solidFill>
                  <a:srgbClr val="0070C0"/>
                </a:solidFill>
              </a:rPr>
              <a:t>управляет </a:t>
            </a:r>
            <a:r>
              <a:rPr lang="ru-RU" sz="1400" b="1" dirty="0" smtClean="0">
                <a:solidFill>
                  <a:srgbClr val="0070C0"/>
                </a:solidFill>
              </a:rPr>
              <a:t>лайнером» (космонавт, пилот, мотоциклист), </a:t>
            </a:r>
            <a:r>
              <a:rPr lang="ru-RU" sz="1400" b="1" dirty="0">
                <a:solidFill>
                  <a:srgbClr val="0070C0"/>
                </a:solidFill>
              </a:rPr>
              <a:t>нажми на </a:t>
            </a:r>
            <a:r>
              <a:rPr lang="ru-RU" sz="1400" b="1" dirty="0" smtClean="0">
                <a:solidFill>
                  <a:srgbClr val="0070C0"/>
                </a:solidFill>
              </a:rPr>
              <a:t>капитана </a:t>
            </a:r>
            <a:r>
              <a:rPr lang="ru-RU" sz="1400" b="1" dirty="0">
                <a:solidFill>
                  <a:srgbClr val="0070C0"/>
                </a:solidFill>
              </a:rPr>
              <a:t>и узнаешь правильно ли ты ответил</a:t>
            </a:r>
            <a:r>
              <a:rPr lang="ru-RU" sz="1400" b="1" dirty="0" smtClean="0">
                <a:solidFill>
                  <a:srgbClr val="0070C0"/>
                </a:solidFill>
              </a:rPr>
              <a:t>.</a:t>
            </a:r>
            <a:endParaRPr lang="ru-RU" sz="1400" dirty="0"/>
          </a:p>
        </p:txBody>
      </p:sp>
      <p:pic>
        <p:nvPicPr>
          <p:cNvPr id="17" name="Picture 6" descr="https://helperia.ru/public/images/articles/3/3d/f1136e315ee5efd991786de9068f57d5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64" y="0"/>
            <a:ext cx="1312667" cy="131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im4-tub-ru.yandex.net/i?id=192243381-39-72&amp;n=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4048" y="1271853"/>
            <a:ext cx="1512168" cy="1872208"/>
          </a:xfrm>
          <a:prstGeom prst="roundRect">
            <a:avLst/>
          </a:prstGeom>
          <a:noFill/>
          <a:ln w="3175">
            <a:solidFill>
              <a:srgbClr val="002060"/>
            </a:solidFill>
          </a:ln>
        </p:spPr>
      </p:pic>
      <p:sp>
        <p:nvSpPr>
          <p:cNvPr id="19" name="Стрелка вправо с вырезом 18">
            <a:hlinkClick r:id="rId13" action="ppaction://hlinksldjump"/>
          </p:cNvPr>
          <p:cNvSpPr/>
          <p:nvPr/>
        </p:nvSpPr>
        <p:spPr>
          <a:xfrm>
            <a:off x="8033903" y="3038929"/>
            <a:ext cx="1036865" cy="630378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 ещё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2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5E-6 0.16736 C 5E-6 0.24259 0.06719 0.33588 0.12257 0.33588 L 0.24584 0.3358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2.5E-6 0.16759 C -2.5E-6 0.24282 0.1382 0.33588 0.25087 0.33588 L 0.50209 0.33588 " pathEditMode="relative" rAng="0" ptsTypes="AA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4" y="1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12882 2.22222E-6 C -0.18629 2.22222E-6 -0.25678 0.09236 -0.25678 0.16782 L -0.25678 0.33588 " pathEditMode="relative" rAng="0" ptsTypes="AAAA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47" y="1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-0.25399 -7.40741E-7 C -0.36788 -7.40741E-7 -0.50781 0.09236 -0.50781 0.16759 L -0.50781 0.33542 " pathEditMode="relative" rAng="0" ptsTypes="AAAA">
                                      <p:cBhvr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9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img-fotki.yandex.ru/get/3202/4957622.a/0_bf2ba_3dc2af81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45" y="1531626"/>
            <a:ext cx="2160239" cy="1567697"/>
          </a:xfrm>
          <a:prstGeom prst="round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 descr="https://forpostsevastopol.ru/wp-content/uploads/2017/08/k2_items_src_9ac9eb1af1de84b83ecef705b5aab63a.jpg"/>
          <p:cNvPicPr/>
          <p:nvPr/>
        </p:nvPicPr>
        <p:blipFill>
          <a:blip r:embed="rId4" cstate="print"/>
          <a:srcRect l="9781" t="12731"/>
          <a:stretch>
            <a:fillRect/>
          </a:stretch>
        </p:blipFill>
        <p:spPr bwMode="auto">
          <a:xfrm>
            <a:off x="2463652" y="5445223"/>
            <a:ext cx="2164805" cy="1357349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Рисунок 8" descr="https://images.ru.prom.st/700741567_w640_h640_komplekt-konditsionera-na.jpg"/>
          <p:cNvPicPr/>
          <p:nvPr/>
        </p:nvPicPr>
        <p:blipFill>
          <a:blip r:embed="rId5" cstate="print"/>
          <a:srcRect l="9781" t="12195"/>
          <a:stretch>
            <a:fillRect/>
          </a:stretch>
        </p:blipFill>
        <p:spPr bwMode="auto">
          <a:xfrm>
            <a:off x="7004300" y="5445223"/>
            <a:ext cx="2123728" cy="1357349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Рисунок 9" descr="http://storage.inovaco.ru/media/cache/9a/b5/9e/0a/56/8f/9ab59e0a568f87e9732bc846a7750c6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0745" y="1502569"/>
            <a:ext cx="2190937" cy="1596754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1" name="Рисунок 10" descr="https://i.pinimg.com/736x/1a/ec/30/1aec3085f26ce4eb89bfedf62a60482d--taxi-driver-fancy-dress-costume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234" r="3398"/>
          <a:stretch>
            <a:fillRect/>
          </a:stretch>
        </p:blipFill>
        <p:spPr bwMode="auto">
          <a:xfrm>
            <a:off x="4639867" y="1502570"/>
            <a:ext cx="2236389" cy="1596754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2" name="Рисунок 11" descr="https://ekonom.taxi/wp-content/uploads/2020/02/car-big-e1581593581847.png"/>
          <p:cNvPicPr/>
          <p:nvPr/>
        </p:nvPicPr>
        <p:blipFill>
          <a:blip r:embed="rId9" cstate="print"/>
          <a:srcRect l="-962" r="-855" b="13188"/>
          <a:stretch>
            <a:fillRect/>
          </a:stretch>
        </p:blipFill>
        <p:spPr bwMode="auto">
          <a:xfrm>
            <a:off x="4614" y="5445224"/>
            <a:ext cx="2346131" cy="1357348"/>
          </a:xfrm>
          <a:prstGeom prst="round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699796" y="52176"/>
            <a:ext cx="3443567" cy="38779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0070C0"/>
                </a:solidFill>
                <a:latin typeface="+mn-lt"/>
              </a:rPr>
              <a:t>«Кто чем управляет?»</a:t>
            </a:r>
          </a:p>
        </p:txBody>
      </p:sp>
      <p:pic>
        <p:nvPicPr>
          <p:cNvPr id="14" name="Picture 10" descr="http://im6-tub-ru.yandex.net/i?id=64602560-54-73&amp;n=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07936" y="5445223"/>
            <a:ext cx="2223543" cy="1357349"/>
          </a:xfrm>
          <a:prstGeom prst="roundRect">
            <a:avLst/>
          </a:prstGeom>
          <a:noFill/>
          <a:ln w="3175">
            <a:solidFill>
              <a:srgbClr val="002060"/>
            </a:solidFill>
          </a:ln>
        </p:spPr>
      </p:pic>
      <p:pic>
        <p:nvPicPr>
          <p:cNvPr id="15" name="Picture 8" descr="http://im2-tub-ru.yandex.net/i?id=74140070-49-72&amp;n=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74441" y="1502569"/>
            <a:ext cx="2160239" cy="1567696"/>
          </a:xfrm>
          <a:prstGeom prst="roundRect">
            <a:avLst/>
          </a:prstGeom>
          <a:noFill/>
          <a:ln w="3175">
            <a:solidFill>
              <a:srgbClr val="00206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97941" y="448049"/>
            <a:ext cx="69273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sz="1400" b="1" u="sng" dirty="0">
                <a:solidFill>
                  <a:srgbClr val="0070C0"/>
                </a:solidFill>
              </a:rPr>
              <a:t>:</a:t>
            </a:r>
            <a:r>
              <a:rPr lang="ru-RU" sz="1400" b="1" dirty="0">
                <a:solidFill>
                  <a:srgbClr val="0070C0"/>
                </a:solidFill>
              </a:rPr>
              <a:t> Расскажи Фиксикам кто чем управляет  (</a:t>
            </a:r>
            <a:r>
              <a:rPr lang="ru-RU" sz="1400" b="1" dirty="0" smtClean="0">
                <a:solidFill>
                  <a:srgbClr val="0070C0"/>
                </a:solidFill>
              </a:rPr>
              <a:t>Например: «Машинист </a:t>
            </a:r>
            <a:r>
              <a:rPr lang="ru-RU" sz="1400" b="1" dirty="0">
                <a:solidFill>
                  <a:srgbClr val="0070C0"/>
                </a:solidFill>
              </a:rPr>
              <a:t>управляет </a:t>
            </a:r>
            <a:r>
              <a:rPr lang="ru-RU" sz="1400" b="1" dirty="0" smtClean="0">
                <a:solidFill>
                  <a:srgbClr val="0070C0"/>
                </a:solidFill>
              </a:rPr>
              <a:t>поездом» (комбайнёр, таксист, водитель) ), </a:t>
            </a:r>
            <a:r>
              <a:rPr lang="ru-RU" sz="1400" b="1" dirty="0">
                <a:solidFill>
                  <a:srgbClr val="0070C0"/>
                </a:solidFill>
              </a:rPr>
              <a:t>нажми на капитана и узнаешь правильно ли ты ответил.</a:t>
            </a:r>
            <a:endParaRPr lang="ru-RU" sz="1400" dirty="0"/>
          </a:p>
        </p:txBody>
      </p:sp>
      <p:pic>
        <p:nvPicPr>
          <p:cNvPr id="16" name="Picture 6" descr="https://helperia.ru/public/images/articles/3/3d/f1136e315ee5efd991786de9068f57d5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153" y="-45281"/>
            <a:ext cx="1434058" cy="12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елка вправо с вырезом 18">
            <a:hlinkClick r:id="rId13" action="ppaction://hlinksldjump"/>
          </p:cNvPr>
          <p:cNvSpPr/>
          <p:nvPr/>
        </p:nvSpPr>
        <p:spPr>
          <a:xfrm>
            <a:off x="8008249" y="3060656"/>
            <a:ext cx="1126431" cy="65981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18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55112E-17 L 0.13073 5.55112E-17 C 0.18906 5.55112E-17 0.26146 0.09097 0.26146 0.16528 L 0.26146 0.330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24913 3.33333E-6 C 0.36094 3.33333E-6 0.49896 0.09143 0.49896 0.16597 L 0.49896 0.33264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1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25018 3.33333E-6 C -0.36216 3.33333E-6 -0.49983 0.09143 -0.49983 0.1662 L -0.49983 0.33264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1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12326 -3.33333E-6 C -0.17882 -3.33333E-6 -0.24688 0.09213 -0.24688 0.16713 L -0.24688 0.33473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1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image.freepik.com/free-vector/isolated-modern-house-on-fire_1308-22881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1052737"/>
            <a:ext cx="3168352" cy="23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st2.depositphotos.com/2704315/7465/v/950/depositphotos_74657543-stock-illustration-construction-and-building-vector-fla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4" y="1329313"/>
            <a:ext cx="2705472" cy="202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clipart-best.com/img/fire-truck/fire-truck-clip-art-47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0465" y="4941172"/>
            <a:ext cx="2448272" cy="143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3888" y="1"/>
            <a:ext cx="7886700" cy="77616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+mn-lt"/>
              </a:rPr>
              <a:t>«Куда едет 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транспорт специального назначения?»</a:t>
            </a:r>
            <a:r>
              <a:rPr lang="ru-RU" sz="24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+mn-lt"/>
              </a:rPr>
            </a:br>
            <a:endParaRPr lang="ru-RU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496" y="332660"/>
            <a:ext cx="9001000" cy="7920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400" b="1" u="sng" dirty="0" smtClean="0">
                <a:solidFill>
                  <a:srgbClr val="0070C0"/>
                </a:solidFill>
              </a:rPr>
              <a:t>Цель: </a:t>
            </a:r>
            <a:r>
              <a:rPr lang="ru-RU" sz="1400" b="1" dirty="0" smtClean="0">
                <a:solidFill>
                  <a:srgbClr val="0070C0"/>
                </a:solidFill>
              </a:rPr>
              <a:t>совершенствовать навык составления простых предложений.</a:t>
            </a:r>
          </a:p>
          <a:p>
            <a:pPr>
              <a:spcBef>
                <a:spcPts val="0"/>
              </a:spcBef>
            </a:pPr>
            <a:r>
              <a:rPr 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sz="1400" b="1" u="sng" dirty="0">
                <a:solidFill>
                  <a:srgbClr val="0070C0"/>
                </a:solidFill>
              </a:rPr>
              <a:t>:</a:t>
            </a:r>
            <a:r>
              <a:rPr lang="ru-RU" sz="1400" b="1" dirty="0">
                <a:solidFill>
                  <a:srgbClr val="0070C0"/>
                </a:solidFill>
              </a:rPr>
              <a:t> Расскажи </a:t>
            </a:r>
            <a:r>
              <a:rPr lang="ru-RU" sz="1400" b="1" dirty="0" smtClean="0">
                <a:solidFill>
                  <a:srgbClr val="0070C0"/>
                </a:solidFill>
              </a:rPr>
              <a:t>Фиксикам, </a:t>
            </a:r>
            <a:r>
              <a:rPr lang="ru-RU" sz="1400" b="1" dirty="0">
                <a:solidFill>
                  <a:srgbClr val="0070C0"/>
                </a:solidFill>
              </a:rPr>
              <a:t>куда едет специальный транспорт (</a:t>
            </a:r>
            <a:r>
              <a:rPr lang="ru-RU" sz="1400" b="1" dirty="0" smtClean="0">
                <a:solidFill>
                  <a:srgbClr val="0070C0"/>
                </a:solidFill>
              </a:rPr>
              <a:t>пример ответ: </a:t>
            </a:r>
            <a:r>
              <a:rPr lang="ru-RU" sz="1400" b="1" dirty="0">
                <a:solidFill>
                  <a:srgbClr val="0070C0"/>
                </a:solidFill>
              </a:rPr>
              <a:t>Пожарная машина  едет на </a:t>
            </a:r>
            <a:r>
              <a:rPr lang="ru-RU" sz="1400" b="1" dirty="0" smtClean="0">
                <a:solidFill>
                  <a:srgbClr val="0070C0"/>
                </a:solidFill>
              </a:rPr>
              <a:t>пожар. Скорая помощь едет к больному. Самосвал едет на стройку.) 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0070C0"/>
                </a:solidFill>
              </a:rPr>
              <a:t>Нажимай </a:t>
            </a:r>
            <a:r>
              <a:rPr lang="ru-RU" sz="1400" b="1" dirty="0">
                <a:solidFill>
                  <a:srgbClr val="0070C0"/>
                </a:solidFill>
              </a:rPr>
              <a:t>на картинки транспорта и узнаешь, правильно ли ты </a:t>
            </a:r>
            <a:r>
              <a:rPr lang="ru-RU" sz="1400" b="1" dirty="0" smtClean="0">
                <a:solidFill>
                  <a:srgbClr val="0070C0"/>
                </a:solidFill>
              </a:rPr>
              <a:t>ответил(а).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3076" name="Picture 4" descr="http://img1.liveinternet.ru/images/attach/c/9/106/138/106138895_ORVI_U_DETEY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b="11655"/>
          <a:stretch/>
        </p:blipFill>
        <p:spPr bwMode="auto">
          <a:xfrm>
            <a:off x="6228184" y="1340771"/>
            <a:ext cx="2824994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ds03.infourok.ru/uploads/ex/121c/000296a3-82c0f85b/img7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E2FAD6"/>
              </a:clrFrom>
              <a:clrTo>
                <a:srgbClr val="E2FA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7" t="63132" r="1458" b="1159"/>
          <a:stretch/>
        </p:blipFill>
        <p:spPr bwMode="auto">
          <a:xfrm>
            <a:off x="3195662" y="4830710"/>
            <a:ext cx="2680675" cy="155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с вырезом 14">
            <a:hlinkClick r:id="rId8" action="ppaction://hlinksldjump"/>
          </p:cNvPr>
          <p:cNvSpPr/>
          <p:nvPr/>
        </p:nvSpPr>
        <p:spPr>
          <a:xfrm>
            <a:off x="8100392" y="6206932"/>
            <a:ext cx="1043609" cy="630378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далее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7" name="Picture 6" descr="https://helperia.ru/public/images/articles/3/3d/f1136e315ee5efd991786de9068f57d5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34" y="664508"/>
            <a:ext cx="1152127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самосвал" descr="самосвал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5" t="10079" r="4518" b="21360"/>
          <a:stretch/>
        </p:blipFill>
        <p:spPr bwMode="auto">
          <a:xfrm flipH="1">
            <a:off x="6156174" y="4855534"/>
            <a:ext cx="2880321" cy="1528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009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9005 L 0.00017 -0.20232 C 0.00017 -0.25301 0.09549 -0.31435 0.17344 -0.31435 L 0.34774 -0.3143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-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3.05556E-6 -0.15509 C 3.05556E-6 -0.22477 0.0967 -0.31018 0.17569 -0.31018 L 0.35156 -0.31018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-1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4271 -4.44444E-6 C -0.49635 -4.44444E-6 -0.68507 -0.0831 -0.68507 -0.15 L -0.68507 -0.29838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53" y="-14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199" y="44445"/>
            <a:ext cx="8843327" cy="3160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«Куда прибывает (приезжает) транспорт?»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0" y="360541"/>
            <a:ext cx="9143999" cy="772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7" name="Стрелка вправо с вырезом 16">
            <a:hlinkClick r:id="rId3" action="ppaction://hlinksldjump"/>
          </p:cNvPr>
          <p:cNvSpPr/>
          <p:nvPr/>
        </p:nvSpPr>
        <p:spPr>
          <a:xfrm>
            <a:off x="7956376" y="6131547"/>
            <a:ext cx="1163690" cy="692671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Елена\Desktop\игры\скан картинки\2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781" y="1083325"/>
            <a:ext cx="2243404" cy="171675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" name="Picture 6" descr="C:\Users\Елена\Desktop\игры\скан картинки\1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2010" y="1083325"/>
            <a:ext cx="2211990" cy="171675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9" name="Picture 2" descr="C:\Users\Елена\Desktop\игры\скан картинки\3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23779" y="1108400"/>
            <a:ext cx="2237065" cy="1691681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" name="Picture 2" descr="C:\Users\Елена\Desktop\игры\скан картинки\4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63" y="1108400"/>
            <a:ext cx="2240615" cy="1715041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78925" y="2753554"/>
            <a:ext cx="907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ВОКЗАЛ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4080" y="2740120"/>
            <a:ext cx="1629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МОРСКОЙ ПОРТ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1034" y="2733717"/>
            <a:ext cx="1147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АЭРОПОРТ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4438" y="2760032"/>
            <a:ext cx="1270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ОСТАНОВКА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21" name="Picture 7" descr="C:\Documents and Settings\319\Мои документы\Мои рисунки\Самоолет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88" y="4817315"/>
            <a:ext cx="2019203" cy="109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C:\Documents and Settings\319\Мои документы\Мои рисунки\веертолет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370" y="5924097"/>
            <a:ext cx="2043635" cy="116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95" y="4789286"/>
            <a:ext cx="1894072" cy="107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катер" descr="C:\Users\Admin\Desktop\1ca012e4c78166deff5967b7af796457.pn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7" t="11897" r="-1207" b="10768"/>
          <a:stretch/>
        </p:blipFill>
        <p:spPr bwMode="auto">
          <a:xfrm flipH="1">
            <a:off x="4070610" y="5911050"/>
            <a:ext cx="1655178" cy="1024684"/>
          </a:xfrm>
          <a:prstGeom prst="rect">
            <a:avLst/>
          </a:prstGeom>
          <a:noFill/>
        </p:spPr>
      </p:pic>
      <p:pic>
        <p:nvPicPr>
          <p:cNvPr id="26" name="троллейбус" descr="http://time-00-00.ru/wp-content/uploads/2015/11/TROL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" y="5911050"/>
            <a:ext cx="1657084" cy="92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автобус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39" y="4817315"/>
            <a:ext cx="1840514" cy="9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1678" y="5824321"/>
            <a:ext cx="1737721" cy="1096689"/>
          </a:xfrm>
          <a:prstGeom prst="rect">
            <a:avLst/>
          </a:prstGeom>
        </p:spPr>
      </p:pic>
      <p:pic>
        <p:nvPicPr>
          <p:cNvPr id="3074" name="электричка" descr="https://clipground.com/images/trani-clipart-1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4102" y="4870247"/>
            <a:ext cx="1947051" cy="10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7347" y="323090"/>
            <a:ext cx="89691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0070C0"/>
                </a:solidFill>
              </a:rPr>
              <a:t>Цель: </a:t>
            </a:r>
            <a:r>
              <a:rPr lang="ru-RU" sz="1400" b="1" dirty="0">
                <a:solidFill>
                  <a:srgbClr val="0070C0"/>
                </a:solidFill>
              </a:rPr>
              <a:t>совершенствовать навык составления простых </a:t>
            </a:r>
            <a:r>
              <a:rPr lang="ru-RU" sz="1400" b="1" dirty="0" smtClean="0">
                <a:solidFill>
                  <a:srgbClr val="0070C0"/>
                </a:solidFill>
              </a:rPr>
              <a:t>предложений с предлогами.</a:t>
            </a:r>
            <a:endParaRPr lang="ru-RU" sz="1400" b="1" dirty="0">
              <a:solidFill>
                <a:srgbClr val="0070C0"/>
              </a:solidFill>
            </a:endParaRPr>
          </a:p>
          <a:p>
            <a:r>
              <a:rPr 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sz="1400" b="1" u="sng" dirty="0">
                <a:solidFill>
                  <a:srgbClr val="0070C0"/>
                </a:solidFill>
              </a:rPr>
              <a:t>:</a:t>
            </a:r>
            <a:r>
              <a:rPr lang="ru-RU" sz="1400" b="1" dirty="0">
                <a:solidFill>
                  <a:srgbClr val="0070C0"/>
                </a:solidFill>
              </a:rPr>
              <a:t> Расскажи Фиксикам, куда </a:t>
            </a:r>
            <a:r>
              <a:rPr lang="ru-RU" sz="1400" b="1" dirty="0" smtClean="0">
                <a:solidFill>
                  <a:srgbClr val="0070C0"/>
                </a:solidFill>
              </a:rPr>
              <a:t>прибывает транспорт </a:t>
            </a:r>
            <a:r>
              <a:rPr lang="ru-RU" sz="1400" b="1" dirty="0">
                <a:solidFill>
                  <a:srgbClr val="0070C0"/>
                </a:solidFill>
              </a:rPr>
              <a:t>(пример ответ: </a:t>
            </a:r>
            <a:r>
              <a:rPr lang="ru-RU" sz="1400" b="1" dirty="0" smtClean="0">
                <a:solidFill>
                  <a:srgbClr val="0070C0"/>
                </a:solidFill>
              </a:rPr>
              <a:t>Поезд прибывает на вокзал. Теплоход прибывает в морской порт и т.д.) </a:t>
            </a:r>
            <a:r>
              <a:rPr lang="ru-RU" sz="1400" b="1" dirty="0">
                <a:solidFill>
                  <a:srgbClr val="0070C0"/>
                </a:solidFill>
              </a:rPr>
              <a:t>Нажимай на картинки транспорта и узнаешь, правильно ли ты ответил(а).</a:t>
            </a:r>
          </a:p>
        </p:txBody>
      </p:sp>
    </p:spTree>
    <p:extLst>
      <p:ext uri="{BB962C8B-B14F-4D97-AF65-F5344CB8AC3E}">
        <p14:creationId xmlns:p14="http://schemas.microsoft.com/office/powerpoint/2010/main" val="237263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1.11111E-6 -0.13982 C -1.11111E-6 -0.20255 0.12101 -0.2794 0.21979 -0.2794 L 0.44011 -0.279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97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22674 2.59259E-6 C 0.3283 2.59259E-6 0.45347 -0.07084 0.45347 -0.12824 L 0.45347 -0.2562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74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-0.27725 3.7037E-6 C -0.40156 3.7037E-6 -0.55434 -0.07477 -0.55434 -0.13519 L -0.55434 -0.27014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26" y="-1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2559 1.11111E-6 C -0.37049 1.11111E-6 -0.51181 -0.07245 -0.51181 -0.13148 L -0.51181 -0.26273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0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-0.14028 C 3.33333E-6 -0.20301 0.21927 -0.28033 0.39791 -0.28033 L 0.79583 -0.28033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-1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10139 3.33333E-6 C -0.14705 3.33333E-6 -0.20278 -0.07523 -0.20278 -0.13588 L -0.20278 -0.27176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9" y="-1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-0.07448 -4.07407E-6 C -0.10799 -4.07407E-6 -0.14896 -0.07708 -0.14896 -0.13958 L -0.14896 -0.27916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-1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6285 -2.59259E-6 C -0.09097 -2.59259E-6 -0.12552 -0.08912 -0.12552 -0.16157 L -0.12552 -0.32291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5" y="-16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войная волна 8"/>
          <p:cNvSpPr/>
          <p:nvPr/>
        </p:nvSpPr>
        <p:spPr>
          <a:xfrm>
            <a:off x="375158" y="1336358"/>
            <a:ext cx="8358188" cy="1214437"/>
          </a:xfrm>
          <a:prstGeom prst="doubleWav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370000"/>
              </p:ext>
            </p:extLst>
          </p:nvPr>
        </p:nvGraphicFramePr>
        <p:xfrm>
          <a:off x="4" y="1273487"/>
          <a:ext cx="1928813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" name="CorelDRAW" r:id="rId4" imgW="4831920" imgH="2783160" progId="">
                  <p:embed/>
                </p:oleObj>
              </mc:Choice>
              <mc:Fallback>
                <p:oleObj name="CorelDRAW" r:id="rId4" imgW="4831920" imgH="2783160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" y="1273487"/>
                        <a:ext cx="1928813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97635"/>
            <a:ext cx="8856984" cy="330995"/>
          </a:xfrm>
        </p:spPr>
        <p:txBody>
          <a:bodyPr>
            <a:normAutofit fontScale="90000"/>
          </a:bodyPr>
          <a:lstStyle/>
          <a:p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endParaRPr lang="ru-RU" sz="2000" dirty="0"/>
          </a:p>
        </p:txBody>
      </p:sp>
      <p:graphicFrame>
        <p:nvGraphicFramePr>
          <p:cNvPr id="1028" name="Object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57429324"/>
              </p:ext>
            </p:extLst>
          </p:nvPr>
        </p:nvGraphicFramePr>
        <p:xfrm>
          <a:off x="4" y="2624141"/>
          <a:ext cx="1736725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" name="CorelDRAW" r:id="rId6" imgW="4831920" imgH="2783160" progId="">
                  <p:embed/>
                </p:oleObj>
              </mc:Choice>
              <mc:Fallback>
                <p:oleObj name="CorelDRAW" r:id="rId6" imgW="4831920" imgH="2783160" progId="">
                  <p:embed/>
                  <p:pic>
                    <p:nvPicPr>
                      <p:cNvPr id="1028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" y="2624141"/>
                        <a:ext cx="1736725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14804"/>
              </p:ext>
            </p:extLst>
          </p:nvPr>
        </p:nvGraphicFramePr>
        <p:xfrm>
          <a:off x="428625" y="3162301"/>
          <a:ext cx="835818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" name="CorelDRAW" r:id="rId7" imgW="11512800" imgH="4271760" progId="">
                  <p:embed/>
                </p:oleObj>
              </mc:Choice>
              <mc:Fallback>
                <p:oleObj name="CorelDRAW" r:id="rId7" imgW="11512800" imgH="4271760" progId="">
                  <p:embed/>
                  <p:pic>
                    <p:nvPicPr>
                      <p:cNvPr id="286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3162301"/>
                        <a:ext cx="8358188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AutoShape 4"/>
          <p:cNvSpPr>
            <a:spLocks noChangeArrowheads="1"/>
          </p:cNvSpPr>
          <p:nvPr/>
        </p:nvSpPr>
        <p:spPr bwMode="auto">
          <a:xfrm flipH="1">
            <a:off x="4643442" y="4786317"/>
            <a:ext cx="4143375" cy="1785937"/>
          </a:xfrm>
          <a:prstGeom prst="rtTriangle">
            <a:avLst/>
          </a:prstGeom>
          <a:solidFill>
            <a:srgbClr val="7B6D72"/>
          </a:solidFill>
          <a:ln w="9525">
            <a:solidFill>
              <a:srgbClr val="7B6D7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51206" name="Picture 6" descr="C:\Documents and Settings\319\Мои документы\Мои рисунки\Рисунок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5500692"/>
            <a:ext cx="18986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2444"/>
            <a:ext cx="91085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70C0"/>
                </a:solidFill>
              </a:rPr>
              <a:t>«Мы ехали, ехали!»</a:t>
            </a:r>
            <a:endParaRPr lang="ru-RU" altLang="ru-RU" sz="2000" b="1" dirty="0">
              <a:solidFill>
                <a:srgbClr val="0070C0"/>
              </a:solidFill>
            </a:endParaRPr>
          </a:p>
          <a:p>
            <a:r>
              <a:rPr lang="ru-RU" altLang="ru-RU" sz="1400" b="1" u="sng" dirty="0">
                <a:solidFill>
                  <a:srgbClr val="0070C0"/>
                </a:solidFill>
              </a:rPr>
              <a:t>Цель:</a:t>
            </a:r>
            <a:r>
              <a:rPr lang="ru-RU" altLang="ru-RU" sz="1400" b="1" dirty="0">
                <a:solidFill>
                  <a:srgbClr val="0070C0"/>
                </a:solidFill>
              </a:rPr>
              <a:t>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образование и практическое употребление </a:t>
            </a:r>
            <a:r>
              <a:rPr lang="ru-RU" altLang="ru-RU" sz="1400" b="1" dirty="0">
                <a:solidFill>
                  <a:srgbClr val="0070C0"/>
                </a:solidFill>
              </a:rPr>
              <a:t>приставочных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глаголов.</a:t>
            </a:r>
            <a:endParaRPr lang="ru-RU" altLang="ru-RU" sz="1400" b="1" dirty="0">
              <a:solidFill>
                <a:srgbClr val="0070C0"/>
              </a:solidFill>
            </a:endParaRPr>
          </a:p>
          <a:p>
            <a:r>
              <a:rPr lang="ru-RU" alt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altLang="ru-RU" sz="1400" b="1" u="sng" dirty="0">
                <a:solidFill>
                  <a:srgbClr val="0070C0"/>
                </a:solidFill>
              </a:rPr>
              <a:t>:</a:t>
            </a:r>
            <a:r>
              <a:rPr lang="ru-RU" altLang="ru-RU" sz="1400" b="1" dirty="0">
                <a:solidFill>
                  <a:srgbClr val="0070C0"/>
                </a:solidFill>
              </a:rPr>
              <a:t> Кликай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мышкой на звёздочку </a:t>
            </a:r>
            <a:r>
              <a:rPr lang="ru-RU" altLang="ru-RU" sz="1400" b="1" dirty="0">
                <a:solidFill>
                  <a:srgbClr val="0070C0"/>
                </a:solidFill>
              </a:rPr>
              <a:t>и называй действия выполняемые автомобилем, изменяя слово «ехать».  </a:t>
            </a:r>
          </a:p>
          <a:p>
            <a:r>
              <a:rPr lang="ru-RU" altLang="ru-RU" sz="1400" b="1" dirty="0" smtClean="0">
                <a:solidFill>
                  <a:srgbClr val="0070C0"/>
                </a:solidFill>
              </a:rPr>
              <a:t>Автомобиль </a:t>
            </a:r>
            <a:r>
              <a:rPr lang="ru-RU" altLang="ru-RU" sz="1400" b="1" dirty="0">
                <a:solidFill>
                  <a:srgbClr val="0070C0"/>
                </a:solidFill>
              </a:rPr>
              <a:t>по дороге (что сделал?) … поехал, на мост… заехал, речку по мосту … переехал, к горе … подъехал, в гору …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въехал,…  (продолжение на следующем слайде – жми на стрелку)     </a:t>
            </a:r>
            <a:endParaRPr lang="ru-RU" altLang="ru-RU" sz="1400" b="1" dirty="0">
              <a:solidFill>
                <a:srgbClr val="0070C0"/>
              </a:soli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>
            <a:off x="179512" y="6134180"/>
            <a:ext cx="864096" cy="723820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>
            <a:hlinkClick r:id="rId10" action="ppaction://hlinksldjump"/>
          </p:cNvPr>
          <p:cNvSpPr/>
          <p:nvPr/>
        </p:nvSpPr>
        <p:spPr>
          <a:xfrm>
            <a:off x="8028384" y="6052784"/>
            <a:ext cx="1069267" cy="757810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ещё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4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0974 -0.05208 L 0.21198 0.0037 L 0.32726 -0.05208 L 0.43368 0.0037 L 0.54827 -0.05208 L 0.65677 0.0037 L 0.77136 -0.05208 L 0.93143 0.00208 " pathEditMode="relative" rAng="0" ptsTypes="AAAAAAAAA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62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39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1536E-6 L 0.58837 -0.3397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10" y="-169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ерфолента 8"/>
          <p:cNvSpPr/>
          <p:nvPr/>
        </p:nvSpPr>
        <p:spPr>
          <a:xfrm>
            <a:off x="4214813" y="3429000"/>
            <a:ext cx="4572000" cy="285750"/>
          </a:xfrm>
          <a:prstGeom prst="flowChartPunchedTape">
            <a:avLst/>
          </a:prstGeom>
          <a:solidFill>
            <a:srgbClr val="7B6D72"/>
          </a:solidFill>
          <a:ln>
            <a:solidFill>
              <a:srgbClr val="7B6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699" name="AutoShape 4"/>
          <p:cNvSpPr>
            <a:spLocks noChangeArrowheads="1"/>
          </p:cNvSpPr>
          <p:nvPr/>
        </p:nvSpPr>
        <p:spPr bwMode="auto">
          <a:xfrm>
            <a:off x="428629" y="1428750"/>
            <a:ext cx="4500563" cy="2286000"/>
          </a:xfrm>
          <a:prstGeom prst="rtTriangle">
            <a:avLst/>
          </a:prstGeom>
          <a:solidFill>
            <a:srgbClr val="7B6D7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51206" name="Picture 6" descr="C:\Documents and Settings\319\Мои документы\Мои рисунки\Рисунок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113">
            <a:off x="-1639888" y="-195263"/>
            <a:ext cx="1898651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C:\Documents and Settings\319\Мои документы\Мои рисунки\роро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3417" r="6165"/>
          <a:stretch/>
        </p:blipFill>
        <p:spPr bwMode="auto">
          <a:xfrm>
            <a:off x="5292079" y="3429000"/>
            <a:ext cx="3744417" cy="371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3071813" y="5429250"/>
          <a:ext cx="203835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" name="CorelDRAW" r:id="rId6" imgW="4831920" imgH="2783160" progId="CorelDRAW.Graphic.11">
                  <p:embed/>
                </p:oleObj>
              </mc:Choice>
              <mc:Fallback>
                <p:oleObj name="CorelDRAW" r:id="rId6" imgW="4831920" imgH="2783160" progId="CorelDRAW.Graphic.11">
                  <p:embed/>
                  <p:pic>
                    <p:nvPicPr>
                      <p:cNvPr id="522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5429250"/>
                        <a:ext cx="2038350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179512" y="6134180"/>
            <a:ext cx="864096" cy="723820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с вырезом 9">
            <a:hlinkClick r:id="rId8" action="ppaction://hlinksldjump"/>
          </p:cNvPr>
          <p:cNvSpPr/>
          <p:nvPr/>
        </p:nvSpPr>
        <p:spPr>
          <a:xfrm>
            <a:off x="7884369" y="908720"/>
            <a:ext cx="1215150" cy="720080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4354" y="0"/>
            <a:ext cx="7590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u="sng" dirty="0">
                <a:solidFill>
                  <a:srgbClr val="0070C0"/>
                </a:solidFill>
              </a:rPr>
              <a:t>Задание:</a:t>
            </a:r>
            <a:r>
              <a:rPr lang="ru-RU" altLang="ru-RU" sz="1400" b="1" dirty="0">
                <a:solidFill>
                  <a:srgbClr val="0070C0"/>
                </a:solidFill>
              </a:rPr>
              <a:t>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Продолжай кликать на звёздочку </a:t>
            </a:r>
            <a:r>
              <a:rPr lang="ru-RU" altLang="ru-RU" sz="1400" b="1" dirty="0">
                <a:solidFill>
                  <a:srgbClr val="0070C0"/>
                </a:solidFill>
              </a:rPr>
              <a:t>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называть </a:t>
            </a:r>
            <a:r>
              <a:rPr lang="ru-RU" altLang="ru-RU" sz="1400" b="1" dirty="0">
                <a:solidFill>
                  <a:srgbClr val="0070C0"/>
                </a:solidFill>
              </a:rPr>
              <a:t>действия выполняемые автомобилем, изменяя слово «ехать». 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(</a:t>
            </a:r>
            <a:r>
              <a:rPr lang="ru-RU" altLang="ru-RU" sz="1400" b="1" dirty="0">
                <a:solidFill>
                  <a:srgbClr val="0070C0"/>
                </a:solidFill>
              </a:rPr>
              <a:t>Автомобиль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с </a:t>
            </a:r>
            <a:r>
              <a:rPr lang="ru-RU" altLang="ru-RU" sz="1400" b="1" dirty="0">
                <a:solidFill>
                  <a:srgbClr val="0070C0"/>
                </a:solidFill>
              </a:rPr>
              <a:t>горы … съехал, от горы … отъехал и домой …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приехал).</a:t>
            </a:r>
          </a:p>
          <a:p>
            <a:r>
              <a:rPr lang="ru-RU" altLang="ru-RU" sz="1400" b="1" dirty="0" smtClean="0">
                <a:solidFill>
                  <a:srgbClr val="0070C0"/>
                </a:solidFill>
              </a:rPr>
              <a:t>Вспомни </a:t>
            </a:r>
            <a:r>
              <a:rPr lang="ru-RU" altLang="ru-RU" sz="1400" b="1" smtClean="0">
                <a:solidFill>
                  <a:srgbClr val="0070C0"/>
                </a:solidFill>
              </a:rPr>
              <a:t>все слова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и расскажи ещё раз, как </a:t>
            </a:r>
            <a:r>
              <a:rPr lang="ru-RU" altLang="ru-RU" sz="1400" b="1" smtClean="0">
                <a:solidFill>
                  <a:srgbClr val="0070C0"/>
                </a:solidFill>
              </a:rPr>
              <a:t>ехал автомобиль.       </a:t>
            </a:r>
            <a:endParaRPr lang="ru-RU" altLang="ru-RU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2914 L 0.62309 0.408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26" y="218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620000">
                                      <p:cBhvr>
                                        <p:cTn id="9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0.40819 L 1.17396 0.406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23" y="5591382"/>
            <a:ext cx="1357313" cy="125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2" y="5591382"/>
            <a:ext cx="1357313" cy="125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09" y="5591382"/>
            <a:ext cx="1357313" cy="125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0237" y="5603057"/>
            <a:ext cx="1381125" cy="12549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51" y="5591381"/>
            <a:ext cx="1357312" cy="125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206" y="5591380"/>
            <a:ext cx="1357312" cy="126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26284" y="1700808"/>
            <a:ext cx="2000250" cy="5000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РЕЗИНОВОЕ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8938" y="1700808"/>
            <a:ext cx="2928938" cy="5000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МЕТАЛЛИЧЕСКАЯ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50094" y="3573016"/>
            <a:ext cx="1785937" cy="5000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КОЖАНОЕ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22219" y="3573016"/>
            <a:ext cx="2214562" cy="5000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ДЕРЕВЯННОЕ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86177" y="1700808"/>
            <a:ext cx="2286000" cy="5000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СТЕКЛЯННАЯ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28938" y="3573016"/>
            <a:ext cx="3071812" cy="5000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ПЛАСТМАССОВЫЙ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3745" y="493701"/>
            <a:ext cx="89427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u="sng" dirty="0" smtClean="0">
                <a:solidFill>
                  <a:srgbClr val="0070C0"/>
                </a:solidFill>
              </a:rPr>
              <a:t>Цель: образование относительных прилагательных от словосочетаний</a:t>
            </a:r>
          </a:p>
          <a:p>
            <a:r>
              <a:rPr lang="ru-RU" altLang="ru-RU" sz="1400" b="1" u="sng" dirty="0" smtClean="0">
                <a:solidFill>
                  <a:srgbClr val="0070C0"/>
                </a:solidFill>
              </a:rPr>
              <a:t>Задание: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 </a:t>
            </a:r>
            <a:r>
              <a:rPr lang="ru-RU" altLang="ru-RU" sz="1400" b="1" u="sng" dirty="0" smtClean="0">
                <a:solidFill>
                  <a:srgbClr val="0070C0"/>
                </a:solidFill>
              </a:rPr>
              <a:t>закончи предложение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: колесо </a:t>
            </a:r>
            <a:r>
              <a:rPr lang="ru-RU" altLang="ru-RU" sz="1400" b="1" dirty="0">
                <a:solidFill>
                  <a:srgbClr val="0070C0"/>
                </a:solidFill>
              </a:rPr>
              <a:t>из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дерева (какое?) – деревянное (руль </a:t>
            </a:r>
            <a:r>
              <a:rPr lang="ru-RU" altLang="ru-RU" sz="1400" b="1" dirty="0">
                <a:solidFill>
                  <a:srgbClr val="0070C0"/>
                </a:solidFill>
              </a:rPr>
              <a:t>из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пластмассы (какой?) </a:t>
            </a:r>
            <a:r>
              <a:rPr lang="ru-RU" altLang="ru-RU" sz="1400" b="1" dirty="0">
                <a:solidFill>
                  <a:srgbClr val="0070C0"/>
                </a:solidFill>
              </a:rPr>
              <a:t>-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…; колесо из резины – …; дверца </a:t>
            </a:r>
            <a:r>
              <a:rPr lang="ru-RU" altLang="ru-RU" sz="1400" b="1" dirty="0">
                <a:solidFill>
                  <a:srgbClr val="0070C0"/>
                </a:solidFill>
              </a:rPr>
              <a:t>из металла -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…; </a:t>
            </a:r>
            <a:r>
              <a:rPr lang="ru-RU" altLang="ru-RU" sz="1400" b="1" dirty="0">
                <a:solidFill>
                  <a:srgbClr val="0070C0"/>
                </a:solidFill>
              </a:rPr>
              <a:t>сиденье из кожи -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…; фара </a:t>
            </a:r>
            <a:r>
              <a:rPr lang="ru-RU" altLang="ru-RU" sz="1400" b="1" dirty="0">
                <a:solidFill>
                  <a:srgbClr val="0070C0"/>
                </a:solidFill>
              </a:rPr>
              <a:t>из стекла -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…).  </a:t>
            </a:r>
          </a:p>
          <a:p>
            <a:r>
              <a:rPr lang="ru-RU" sz="1400" b="1" u="sng" dirty="0" smtClean="0">
                <a:solidFill>
                  <a:srgbClr val="0070C0"/>
                </a:solidFill>
              </a:rPr>
              <a:t>Нажимай </a:t>
            </a:r>
            <a:r>
              <a:rPr lang="ru-RU" sz="1400" b="1" u="sng" dirty="0">
                <a:solidFill>
                  <a:srgbClr val="0070C0"/>
                </a:solidFill>
              </a:rPr>
              <a:t>на картинки </a:t>
            </a:r>
            <a:r>
              <a:rPr lang="ru-RU" sz="1400" b="1" dirty="0" smtClean="0">
                <a:solidFill>
                  <a:srgbClr val="0070C0"/>
                </a:solidFill>
              </a:rPr>
              <a:t>и </a:t>
            </a:r>
            <a:r>
              <a:rPr lang="ru-RU" sz="1400" b="1" dirty="0">
                <a:solidFill>
                  <a:srgbClr val="0070C0"/>
                </a:solidFill>
              </a:rPr>
              <a:t>узнаешь, правильно ли ты </a:t>
            </a:r>
            <a:r>
              <a:rPr lang="ru-RU" sz="1400" b="1" dirty="0" smtClean="0">
                <a:solidFill>
                  <a:srgbClr val="0070C0"/>
                </a:solidFill>
              </a:rPr>
              <a:t>ответил(а).</a:t>
            </a:r>
            <a:endParaRPr lang="ru-RU" sz="1400" b="1" dirty="0">
              <a:solidFill>
                <a:srgbClr val="0070C0"/>
              </a:solidFill>
            </a:endParaRPr>
          </a:p>
          <a:p>
            <a:r>
              <a:rPr lang="ru-RU" altLang="ru-RU" sz="1400" b="1" dirty="0" smtClean="0">
                <a:solidFill>
                  <a:srgbClr val="0070C0"/>
                </a:solidFill>
              </a:rPr>
              <a:t>            </a:t>
            </a:r>
            <a:endParaRPr lang="ru-RU" altLang="ru-RU" sz="14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79711" y="32036"/>
            <a:ext cx="5435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70C0"/>
                </a:solidFill>
              </a:rPr>
              <a:t>«Из чего - какой?»</a:t>
            </a:r>
            <a:endParaRPr lang="ru-RU" altLang="ru-RU" sz="2400" b="1" dirty="0">
              <a:solidFill>
                <a:srgbClr val="0070C0"/>
              </a:solidFill>
            </a:endParaRPr>
          </a:p>
        </p:txBody>
      </p:sp>
      <p:sp>
        <p:nvSpPr>
          <p:cNvPr id="24" name="Стрелка вправо с вырезом 23">
            <a:hlinkClick r:id="rId9" action="ppaction://hlinksldjump"/>
          </p:cNvPr>
          <p:cNvSpPr/>
          <p:nvPr/>
        </p:nvSpPr>
        <p:spPr>
          <a:xfrm>
            <a:off x="7910065" y="32036"/>
            <a:ext cx="1126431" cy="65981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2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-0.24167 -0.49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8698 -0.49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8" y="-2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-0.55955 -0.2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6" y="-10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21337 -0.2180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-10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0.70816 -0.218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9" y="-10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11059 -0.4923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-24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67" y="1143000"/>
            <a:ext cx="1571625" cy="571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           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4" y="1143000"/>
            <a:ext cx="1857375" cy="571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       ИТ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67" y="2071688"/>
            <a:ext cx="1571625" cy="571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        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4" y="2071688"/>
            <a:ext cx="1857375" cy="571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       ИТ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067" y="3000379"/>
            <a:ext cx="1571625" cy="500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4" y="3000379"/>
            <a:ext cx="1857375" cy="500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        ИТ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67" y="3857629"/>
            <a:ext cx="1571625" cy="5000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          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286004" y="3857629"/>
            <a:ext cx="1857375" cy="5000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         ИТ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0067" y="4714879"/>
            <a:ext cx="1571625" cy="5000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86004" y="4714879"/>
            <a:ext cx="1857375" cy="5000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         ИТ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00067" y="5429254"/>
            <a:ext cx="1571625" cy="500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86004" y="5429254"/>
            <a:ext cx="1857375" cy="500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        ИТСЯ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0063" y="1143000"/>
            <a:ext cx="1357312" cy="57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ТЕПЛ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286004" y="1143000"/>
            <a:ext cx="1285875" cy="57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ХОД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357813" y="1143004"/>
            <a:ext cx="571500" cy="7143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</a:rPr>
              <a:t>О</a:t>
            </a:r>
            <a:endParaRPr lang="ru-RU" sz="4000" dirty="0"/>
          </a:p>
        </p:txBody>
      </p:sp>
      <p:pic>
        <p:nvPicPr>
          <p:cNvPr id="27671" name="Picture 16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4" y="857254"/>
            <a:ext cx="18002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20" descr="C:\Documents and Settings\319\Мои документы\Мои рисунки\веертолет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85942"/>
            <a:ext cx="18859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3" name="Picture 7" descr="C:\Documents and Settings\319\Мои документы\Мои рисунки\Самооле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2714625"/>
            <a:ext cx="1828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4" descr="C:\Documents and Settings\319\Мои документы\Мои рисунки\кек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9" y="3500442"/>
            <a:ext cx="17367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5" name="Picture 25" descr="C:\Documents and Settings\319\Мои документы\Мои рисунки\оророр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35" y="5429254"/>
            <a:ext cx="11652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5214938" y="1928817"/>
            <a:ext cx="571500" cy="7143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</a:rPr>
              <a:t>О </a:t>
            </a:r>
            <a:endParaRPr lang="ru-RU" sz="4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214938" y="2857504"/>
            <a:ext cx="571500" cy="7858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</a:rPr>
              <a:t>О </a:t>
            </a:r>
            <a:endParaRPr lang="ru-RU" sz="4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214938" y="3786192"/>
            <a:ext cx="571500" cy="6429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</a:rPr>
              <a:t>Е </a:t>
            </a:r>
            <a:endParaRPr lang="ru-RU" sz="40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143500" y="4572004"/>
            <a:ext cx="571500" cy="7858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</a:rPr>
              <a:t>О </a:t>
            </a:r>
            <a:endParaRPr lang="ru-RU" sz="40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5214938" y="5357817"/>
            <a:ext cx="571500" cy="6429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</a:rPr>
              <a:t>О </a:t>
            </a:r>
            <a:endParaRPr lang="ru-RU" sz="4000" dirty="0"/>
          </a:p>
        </p:txBody>
      </p:sp>
      <p:pic>
        <p:nvPicPr>
          <p:cNvPr id="27681" name="Picture 19" descr="б копи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42" y="4500567"/>
            <a:ext cx="17367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357192" y="2071688"/>
            <a:ext cx="1214437" cy="57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ВЕРТ</a:t>
            </a:r>
            <a:r>
              <a:rPr lang="ru-RU" sz="3200" b="1" dirty="0"/>
              <a:t>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214563" y="2071688"/>
            <a:ext cx="1428750" cy="57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ЛЕТ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00067" y="3000379"/>
            <a:ext cx="1571625" cy="5000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САМ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286000" y="3000379"/>
            <a:ext cx="1428750" cy="5000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ЛЕТ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28625" y="3857629"/>
            <a:ext cx="1428750" cy="5000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ВЕЗД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286004" y="3857629"/>
            <a:ext cx="1357313" cy="5000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ХОД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71500" y="4714879"/>
            <a:ext cx="1214438" cy="5000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ПАР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286004" y="4714879"/>
            <a:ext cx="1357313" cy="5000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ХОД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00067" y="5429254"/>
            <a:ext cx="1571625" cy="5000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САМ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286000" y="5429254"/>
            <a:ext cx="928688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КАТ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2695" y="84474"/>
            <a:ext cx="7772400" cy="36479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«Сложные слова»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330432"/>
            <a:ext cx="8928991" cy="59825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400" b="1" u="sng" dirty="0" smtClean="0">
                <a:solidFill>
                  <a:srgbClr val="0070C0"/>
                </a:solidFill>
              </a:rPr>
              <a:t>Цель: </a:t>
            </a:r>
            <a:r>
              <a:rPr lang="ru-RU" sz="1400" b="1" dirty="0" smtClean="0">
                <a:solidFill>
                  <a:srgbClr val="0070C0"/>
                </a:solidFill>
              </a:rPr>
              <a:t>образование и употребление сложных слов</a:t>
            </a:r>
          </a:p>
          <a:p>
            <a:pPr algn="just">
              <a:spcBef>
                <a:spcPts val="0"/>
              </a:spcBef>
            </a:pPr>
            <a:r>
              <a:rPr 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sz="1400" b="1" dirty="0" smtClean="0">
                <a:solidFill>
                  <a:srgbClr val="0070C0"/>
                </a:solidFill>
              </a:rPr>
              <a:t>: нажми </a:t>
            </a:r>
            <a:r>
              <a:rPr lang="ru-RU" sz="1400" b="1" dirty="0" smtClean="0">
                <a:solidFill>
                  <a:srgbClr val="0070C0"/>
                </a:solidFill>
              </a:rPr>
              <a:t>на </a:t>
            </a:r>
            <a:r>
              <a:rPr lang="ru-RU" sz="1400" b="1" dirty="0" smtClean="0">
                <a:solidFill>
                  <a:srgbClr val="0070C0"/>
                </a:solidFill>
              </a:rPr>
              <a:t>пару слов в рамочках и составь из них одно (сложное) слово, например, сам летит – самолёт, </a:t>
            </a:r>
            <a:r>
              <a:rPr lang="ru-RU" sz="1400" b="1" dirty="0" smtClean="0">
                <a:solidFill>
                  <a:srgbClr val="0070C0"/>
                </a:solidFill>
              </a:rPr>
              <a:t>сам катится – самокат </a:t>
            </a:r>
            <a:r>
              <a:rPr lang="ru-RU" sz="1400" b="1" dirty="0" smtClean="0">
                <a:solidFill>
                  <a:srgbClr val="0070C0"/>
                </a:solidFill>
              </a:rPr>
              <a:t>и т.д.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49" name="Стрелка вправо с вырезом 48">
            <a:hlinkClick r:id="rId8" action="ppaction://hlinksldjump"/>
          </p:cNvPr>
          <p:cNvSpPr/>
          <p:nvPr/>
        </p:nvSpPr>
        <p:spPr>
          <a:xfrm>
            <a:off x="8017569" y="6224596"/>
            <a:ext cx="1126431" cy="65981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7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4375 C 0.05573 -0.08125 0.11198 -0.11852 0.16875 -0.12569 C 0.22552 -0.1331 0.29896 -0.11134 0.34028 -0.08819 C 0.3816 -0.06504 0.40417 -0.00439 0.41684 0.0122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5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4371 C 0.04827 -0.09019 0.09827 -0.13668 0.15868 -0.12766 C 0.2191 -0.11864 0.32691 -0.01249 0.36111 0.01064 " pathEditMode="relative" ptsTypes="a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4144 C 0.07465 -0.07917 0.14861 -0.11667 0.22084 -0.11042 C 0.29306 -0.10417 0.36354 -0.05394 0.4342 -0.0037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456 C 0.06615 -0.08125 0.13368 -0.11667 0.19028 -0.10995 C 0.24688 -0.10324 0.29271 -0.0544 0.33854 -0.00556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77 -0.03912 C 0.07709 -0.08032 0.16546 -0.12083 0.23334 -0.11389 C 0.30105 -0.10694 0.3481 -0.05139 0.39584 0.0051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0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3148 C 0.05174 -0.07106 0.10243 -0.11041 0.15608 -0.10463 C 0.2099 -0.09861 0.26701 -0.04745 0.32431 0.00417 " pathEditMode="relative" rAng="0" ptsTypes="aaA">
                                      <p:cBhvr>
                                        <p:cTn id="43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3657 C 0.05382 -0.07615 0.11007 -0.11574 0.1658 -0.10995 C 0.22153 -0.10416 0.27691 -0.05278 0.33247 -0.00115 " pathEditMode="relative" ptsTypes="aaA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419 C 0.07396 -0.07569 0.15104 -0.10926 0.22066 -0.10324 C 0.2901 -0.09699 0.35226 -0.05069 0.41441 -0.0044 " pathEditMode="relative" rAng="0" ptsTypes="aaA">
                                      <p:cBhvr>
                                        <p:cTn id="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935 C 0.08403 -0.08796 0.16858 -0.13634 0.23611 -0.13055 C 0.30365 -0.12477 0.37621 -0.02546 0.40451 -0.00393 " pathEditMode="relative" rAng="0" ptsTypes="AAA">
                                      <p:cBhvr>
                                        <p:cTn id="7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3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3935 C 0.06684 -0.08287 0.13472 -0.12615 0.18924 -0.11944 C 0.24375 -0.11273 0.28472 -0.05602 0.32587 0.0007 " pathEditMode="relative" ptsTypes="aaA">
                                      <p:cBhvr>
                                        <p:cTn id="7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0.03912 C 0.07275 -0.07361 0.14966 -0.1081 0.21598 -0.10139 C 0.2823 -0.09468 0.33837 -0.04699 0.39445 0.00093 " pathEditMode="relative" rAng="0" ptsTypes="AAA">
                                      <p:cBhvr>
                                        <p:cTn id="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3912 C 0.07362 -0.07778 0.14792 -0.11644 0.20764 -0.11019 C 0.26737 -0.10394 0.3125 -0.05278 0.35764 -0.00139 " pathEditMode="relative" ptsTypes="aaA">
                                      <p:cBhvr>
                                        <p:cTn id="9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rgbClr val="0070C0"/>
                </a:solidFill>
                <a:latin typeface="+mn-lt"/>
              </a:rPr>
              <a:t>МОЛОДЕЦ!!!</a:t>
            </a:r>
            <a:endParaRPr lang="ru-RU" sz="9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Стрелка вправо с вырезом 4">
            <a:hlinkClick r:id="rId3" action="ppaction://hlinksldjump"/>
          </p:cNvPr>
          <p:cNvSpPr/>
          <p:nvPr/>
        </p:nvSpPr>
        <p:spPr>
          <a:xfrm>
            <a:off x="7884368" y="6021288"/>
            <a:ext cx="1235698" cy="802930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74055"/>
            <a:ext cx="8568952" cy="44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1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886700" cy="8316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+mn-lt"/>
              </a:rPr>
              <a:t>Словарь по теме «Транспорт»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885" y="911544"/>
            <a:ext cx="8658050" cy="5325768"/>
          </a:xfrm>
        </p:spPr>
        <p:txBody>
          <a:bodyPr anchor="ctr"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ru-RU" sz="1600" u="sng" dirty="0">
                <a:solidFill>
                  <a:srgbClr val="0070C0"/>
                </a:solidFill>
              </a:rPr>
              <a:t>Предметный словарь</a:t>
            </a:r>
            <a:r>
              <a:rPr lang="ru-RU" sz="1600" dirty="0">
                <a:solidFill>
                  <a:srgbClr val="0070C0"/>
                </a:solidFill>
              </a:rPr>
              <a:t>: транспорт, машина, автобус, велосипед, трамвай, троллейбус, мотоцикл, грузовик, такси, поезд, дорога, самолет, вертолет, ракета, пароход, корабль, лайнер, лодка, катер, бульдозер, комбайн, экскаватор, руль, якорь, штурвал, пропеллер, иллюминатор, шасси, кран, круг (спасательный), компас, сиденье, колесо, кабина, кузов, фары, крылья, хвост, нос, шофер, машинист, пилот, летчик, космонавт, капитан, бульдозерист, экскаваторщик, комбайнер, автомеханик, светофор, остановка, вокзал, аэропорт, порт.</a:t>
            </a:r>
          </a:p>
          <a:p>
            <a:pPr algn="just">
              <a:lnSpc>
                <a:spcPct val="150000"/>
              </a:lnSpc>
            </a:pPr>
            <a:r>
              <a:rPr lang="ru-RU" sz="1600" u="sng" dirty="0">
                <a:solidFill>
                  <a:srgbClr val="0070C0"/>
                </a:solidFill>
              </a:rPr>
              <a:t>Глагольный словарь</a:t>
            </a:r>
            <a:r>
              <a:rPr lang="ru-RU" sz="1600" dirty="0">
                <a:solidFill>
                  <a:srgbClr val="0070C0"/>
                </a:solidFill>
              </a:rPr>
              <a:t>: ехать, лететь, плыть, управлять, переходить, приехать, подъехать, доехать, переехать, объехать, въехать, съехать, заехать, останавливаться.</a:t>
            </a:r>
          </a:p>
          <a:p>
            <a:pPr algn="just">
              <a:lnSpc>
                <a:spcPct val="150000"/>
              </a:lnSpc>
            </a:pPr>
            <a:r>
              <a:rPr lang="ru-RU" sz="1600" u="sng" dirty="0">
                <a:solidFill>
                  <a:srgbClr val="0070C0"/>
                </a:solidFill>
              </a:rPr>
              <a:t>Словарь признаков</a:t>
            </a:r>
            <a:r>
              <a:rPr lang="ru-RU" sz="1600" dirty="0">
                <a:solidFill>
                  <a:srgbClr val="0070C0"/>
                </a:solidFill>
              </a:rPr>
              <a:t>: грузовой, легковой, пассажирский, наземный, подземный, водный, дорожный, воздушный, спасательный (круг), специальный, железнодорожный, пожарная, скорая, кожаный, деревянный, стеклянный, металлический, пластмассовый.</a:t>
            </a:r>
          </a:p>
          <a:p>
            <a:pPr algn="just">
              <a:lnSpc>
                <a:spcPct val="150000"/>
              </a:lnSpc>
            </a:pPr>
            <a:r>
              <a:rPr lang="ru-RU" sz="1600" u="sng" dirty="0">
                <a:solidFill>
                  <a:srgbClr val="0070C0"/>
                </a:solidFill>
              </a:rPr>
              <a:t>Словарь наречий</a:t>
            </a:r>
            <a:r>
              <a:rPr lang="ru-RU" sz="1600" dirty="0">
                <a:solidFill>
                  <a:srgbClr val="0070C0"/>
                </a:solidFill>
              </a:rPr>
              <a:t>: быстро, медленно.</a:t>
            </a:r>
          </a:p>
          <a:p>
            <a:pPr algn="just">
              <a:lnSpc>
                <a:spcPct val="150000"/>
              </a:lnSpc>
            </a:pPr>
            <a:r>
              <a:rPr lang="ru-RU" sz="1600" u="sng" dirty="0">
                <a:solidFill>
                  <a:srgbClr val="0070C0"/>
                </a:solidFill>
              </a:rPr>
              <a:t>Предлоги</a:t>
            </a:r>
            <a:r>
              <a:rPr lang="ru-RU" sz="1600" dirty="0">
                <a:solidFill>
                  <a:srgbClr val="0070C0"/>
                </a:solidFill>
              </a:rPr>
              <a:t>: к, с, от, у, под, над, из, из-под, за, из-за, через, между, перед.</a:t>
            </a:r>
          </a:p>
        </p:txBody>
      </p:sp>
      <p:sp>
        <p:nvSpPr>
          <p:cNvPr id="5" name="Стрелка вправо с вырезом 4">
            <a:hlinkClick r:id="rId2" action="ppaction://hlinksldjump"/>
          </p:cNvPr>
          <p:cNvSpPr/>
          <p:nvPr/>
        </p:nvSpPr>
        <p:spPr>
          <a:xfrm>
            <a:off x="7812360" y="5949280"/>
            <a:ext cx="1261972" cy="86409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4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208912" cy="216024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Arial" charset="0"/>
              </a:rPr>
              <a:t>Муниципальное бюджетное дошкольное образовательное учреждение города Иркутска детский сад № 97</a:t>
            </a:r>
            <a:br>
              <a:rPr lang="ru-RU" sz="3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Arial" charset="0"/>
              </a:rPr>
            </a:br>
            <a:r>
              <a:rPr lang="ru-RU" sz="3675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 </a:t>
            </a:r>
            <a:endParaRPr lang="ru-RU" sz="3675" dirty="0">
              <a:solidFill>
                <a:srgbClr val="0070C0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708920"/>
            <a:ext cx="4716524" cy="2160240"/>
          </a:xfrm>
        </p:spPr>
        <p:txBody>
          <a:bodyPr>
            <a:normAutofit/>
          </a:bodyPr>
          <a:lstStyle/>
          <a:p>
            <a:pPr algn="l"/>
            <a:r>
              <a:rPr lang="ru-RU" altLang="ru-RU" b="1" dirty="0" smtClean="0">
                <a:solidFill>
                  <a:srgbClr val="0070C0"/>
                </a:solidFill>
              </a:rPr>
              <a:t>Авторы - составители:</a:t>
            </a:r>
            <a:endParaRPr lang="ru-RU" altLang="ru-RU" b="1" dirty="0">
              <a:solidFill>
                <a:srgbClr val="0070C0"/>
              </a:solidFill>
            </a:endParaRPr>
          </a:p>
          <a:p>
            <a:pPr algn="l"/>
            <a:r>
              <a:rPr lang="ru-RU" altLang="ru-RU" b="1" dirty="0">
                <a:solidFill>
                  <a:srgbClr val="0070C0"/>
                </a:solidFill>
              </a:rPr>
              <a:t>Учитель-логопед </a:t>
            </a:r>
            <a:r>
              <a:rPr lang="ru-RU" altLang="ru-RU" b="1" dirty="0" smtClean="0">
                <a:solidFill>
                  <a:srgbClr val="0070C0"/>
                </a:solidFill>
              </a:rPr>
              <a:t>Некрасова И.А</a:t>
            </a:r>
            <a:r>
              <a:rPr lang="ru-RU" altLang="ru-RU" b="1" dirty="0">
                <a:solidFill>
                  <a:srgbClr val="0070C0"/>
                </a:solidFill>
              </a:rPr>
              <a:t>.</a:t>
            </a:r>
          </a:p>
          <a:p>
            <a:pPr algn="l"/>
            <a:r>
              <a:rPr lang="ru-RU" altLang="ru-RU" b="1" dirty="0">
                <a:solidFill>
                  <a:srgbClr val="0070C0"/>
                </a:solidFill>
              </a:rPr>
              <a:t>Воспитатель Коваленко Н.М.</a:t>
            </a:r>
          </a:p>
          <a:p>
            <a:pPr algn="l"/>
            <a:r>
              <a:rPr lang="ru-RU" altLang="ru-RU" b="1" dirty="0">
                <a:solidFill>
                  <a:srgbClr val="0070C0"/>
                </a:solidFill>
              </a:rPr>
              <a:t>Воспитатель Панченко И.В.</a:t>
            </a:r>
          </a:p>
          <a:p>
            <a:endParaRPr lang="ru-RU" dirty="0"/>
          </a:p>
        </p:txBody>
      </p:sp>
      <p:sp>
        <p:nvSpPr>
          <p:cNvPr id="6" name="Стрелка вправо с вырезом 5">
            <a:hlinkClick r:id="rId2" action="ppaction://hlinksldjump"/>
          </p:cNvPr>
          <p:cNvSpPr/>
          <p:nvPr/>
        </p:nvSpPr>
        <p:spPr>
          <a:xfrm>
            <a:off x="7956376" y="6093296"/>
            <a:ext cx="1126431" cy="764704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11402" r="11585" b="12425"/>
          <a:stretch/>
        </p:blipFill>
        <p:spPr>
          <a:xfrm>
            <a:off x="5724128" y="3298803"/>
            <a:ext cx="2232248" cy="35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4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24744"/>
            <a:ext cx="9036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cs typeface="Times New Roman" pitchFamily="18" charset="0"/>
              </a:rPr>
              <a:t>Воздушный транспорт: </a:t>
            </a:r>
            <a:r>
              <a:rPr lang="en-US" sz="1400" b="1" dirty="0">
                <a:cs typeface="Times New Roman" pitchFamily="18" charset="0"/>
                <a:hlinkClick r:id="rId2"/>
              </a:rPr>
              <a:t>https://www.tinkytyler.org/tags/Ribbon/page/144/</a:t>
            </a:r>
            <a:r>
              <a:rPr lang="ru-RU" sz="1400" b="1" dirty="0">
                <a:cs typeface="Times New Roman" pitchFamily="18" charset="0"/>
              </a:rPr>
              <a:t> </a:t>
            </a:r>
            <a:endParaRPr lang="ru-RU" sz="1400" b="1" dirty="0" smtClean="0"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cs typeface="Times New Roman" pitchFamily="18" charset="0"/>
              </a:rPr>
              <a:t>Водный </a:t>
            </a:r>
            <a:r>
              <a:rPr lang="ru-RU" sz="1400" b="1" dirty="0">
                <a:cs typeface="Times New Roman" pitchFamily="18" charset="0"/>
              </a:rPr>
              <a:t>транспорт:</a:t>
            </a:r>
            <a:r>
              <a:rPr lang="en-US" sz="1400" b="1" dirty="0">
                <a:cs typeface="Times New Roman" pitchFamily="18" charset="0"/>
              </a:rPr>
              <a:t> </a:t>
            </a:r>
            <a:r>
              <a:rPr lang="en-US" sz="1400" b="1" dirty="0">
                <a:cs typeface="Times New Roman" pitchFamily="18" charset="0"/>
                <a:hlinkClick r:id="rId3"/>
              </a:rPr>
              <a:t>https://ru.ac-illust.com/search-result/similar/403183</a:t>
            </a:r>
            <a:r>
              <a:rPr lang="ru-RU" sz="1400" b="1" dirty="0">
                <a:cs typeface="Times New Roman" pitchFamily="18" charset="0"/>
              </a:rPr>
              <a:t> </a:t>
            </a:r>
            <a:endParaRPr lang="ru-RU" sz="1400" b="1" dirty="0" smtClean="0"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cs typeface="Times New Roman" pitchFamily="18" charset="0"/>
              </a:rPr>
              <a:t>Наземный </a:t>
            </a:r>
            <a:r>
              <a:rPr lang="ru-RU" sz="1400" b="1" dirty="0">
                <a:cs typeface="Times New Roman" pitchFamily="18" charset="0"/>
              </a:rPr>
              <a:t>транспорт:</a:t>
            </a:r>
            <a:r>
              <a:rPr lang="en-US" sz="1400" b="1" dirty="0">
                <a:cs typeface="Times New Roman" pitchFamily="18" charset="0"/>
              </a:rPr>
              <a:t> </a:t>
            </a:r>
            <a:r>
              <a:rPr lang="en-US" sz="1400" b="1" dirty="0">
                <a:cs typeface="Times New Roman" pitchFamily="18" charset="0"/>
                <a:hlinkClick r:id="rId4"/>
              </a:rPr>
              <a:t>http://www.vactualpapers.com/wallpaper/road-to-the-city/1400x1050</a:t>
            </a:r>
            <a:r>
              <a:rPr lang="ru-RU" sz="1400" b="1" dirty="0">
                <a:cs typeface="Times New Roman" pitchFamily="18" charset="0"/>
              </a:rPr>
              <a:t> </a:t>
            </a:r>
            <a:endParaRPr lang="ru-RU" sz="1400" b="1" dirty="0" smtClean="0"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cs typeface="Times New Roman" pitchFamily="18" charset="0"/>
              </a:rPr>
              <a:t>Подземный </a:t>
            </a:r>
            <a:r>
              <a:rPr lang="ru-RU" sz="1400" b="1" dirty="0">
                <a:cs typeface="Times New Roman" pitchFamily="18" charset="0"/>
              </a:rPr>
              <a:t>транспорт: </a:t>
            </a:r>
            <a:r>
              <a:rPr lang="en-US" sz="1400" b="1" dirty="0">
                <a:cs typeface="Times New Roman" pitchFamily="18" charset="0"/>
                <a:hlinkClick r:id="rId5"/>
              </a:rPr>
              <a:t>https://</a:t>
            </a:r>
            <a:r>
              <a:rPr lang="en-US" sz="1400" b="1" dirty="0" smtClean="0">
                <a:cs typeface="Times New Roman" pitchFamily="18" charset="0"/>
                <a:hlinkClick r:id="rId5"/>
              </a:rPr>
              <a:t>infourok.ru/prezentaciya-vozniknovenie-transporta-v-moskve-1915672.html</a:t>
            </a:r>
            <a:endParaRPr lang="ru-RU" sz="1400" b="1" dirty="0"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400" b="1" dirty="0" smtClean="0"/>
              <a:t>«</a:t>
            </a:r>
            <a:r>
              <a:rPr lang="ru-RU" altLang="ru-RU" sz="1400" b="1" smtClean="0"/>
              <a:t>Ехали мы, </a:t>
            </a:r>
            <a:r>
              <a:rPr lang="ru-RU" altLang="ru-RU" sz="1400" b="1" dirty="0" smtClean="0"/>
              <a:t>ехали» (рисованные картинки) от </a:t>
            </a:r>
            <a:r>
              <a:rPr lang="ru-RU" altLang="ru-RU" sz="1400" b="1" dirty="0"/>
              <a:t>Синицыной </a:t>
            </a:r>
            <a:r>
              <a:rPr lang="ru-RU" altLang="ru-RU" sz="1400" b="1" dirty="0" smtClean="0"/>
              <a:t>Натальи: </a:t>
            </a:r>
            <a:r>
              <a:rPr lang="ru-RU" altLang="ru-RU" sz="1400" dirty="0" smtClean="0">
                <a:hlinkClick r:id="rId6"/>
              </a:rPr>
              <a:t>http</a:t>
            </a:r>
            <a:r>
              <a:rPr lang="ru-RU" altLang="ru-RU" sz="1400" dirty="0">
                <a:hlinkClick r:id="rId6"/>
              </a:rPr>
              <a:t>://www.danilova.ru/storage/present_ludy.htm</a:t>
            </a:r>
            <a:r>
              <a:rPr lang="ru-RU" altLang="ru-RU" sz="1400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16340"/>
            <a:ext cx="727280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Используемые источники: картинки – </a:t>
            </a: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интернет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 </a:t>
            </a: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картинки обработаны в программе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PowerPoint</a:t>
            </a:r>
            <a:endParaRPr lang="ru-RU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45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  <p:pic>
        <p:nvPicPr>
          <p:cNvPr id="166914" name="Picture 2" descr="http://qiqru.org/media/npict/1212/original/cveta_radugi_157294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6521" y="-99392"/>
            <a:ext cx="9299509" cy="7074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1520" y="476672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ПРИВЕТ! МЫ – ФИКСИКИ! </a:t>
            </a:r>
          </a:p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ДАВАЙ ПОИГРАЕМ С ТРАНСПОРТОМ!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56" y="2182655"/>
            <a:ext cx="7543750" cy="3843177"/>
          </a:xfrm>
          <a:prstGeom prst="rect">
            <a:avLst/>
          </a:prstGeom>
        </p:spPr>
      </p:pic>
      <p:sp>
        <p:nvSpPr>
          <p:cNvPr id="9" name="Стрелка вправо с вырезом 8">
            <a:hlinkClick r:id="rId6" action="ppaction://hlinksldjump"/>
          </p:cNvPr>
          <p:cNvSpPr/>
          <p:nvPr/>
        </p:nvSpPr>
        <p:spPr>
          <a:xfrm>
            <a:off x="7668344" y="5867168"/>
            <a:ext cx="1335286" cy="88488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5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565" y="20243"/>
            <a:ext cx="7886700" cy="39957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+mn-lt"/>
              </a:rPr>
              <a:t>Распредели транспорт по видам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15" y="1212199"/>
            <a:ext cx="1963317" cy="19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12199"/>
            <a:ext cx="2126444" cy="18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2" y="1306826"/>
            <a:ext cx="2001740" cy="186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F:\Таня 2013\ФОТО новый диск\Клипарты\ПДД\Виды транспорта -для презент\Воздух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14" y="1187220"/>
            <a:ext cx="2019288" cy="204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1373" y="4991612"/>
            <a:ext cx="1843787" cy="115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 descr="самолетr-5OktL6K3ke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" y="5932414"/>
            <a:ext cx="1398920" cy="92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пароход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328">
            <a:off x="6818063" y="4748208"/>
            <a:ext cx="1878895" cy="96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автобус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402" y="5926063"/>
            <a:ext cx="1394290" cy="91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вертолет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12" y="5803394"/>
            <a:ext cx="1566119" cy="11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1ca012e4c78166deff5967b7af796457.pn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7" t="11897" r="-1207" b="10768"/>
          <a:stretch/>
        </p:blipFill>
        <p:spPr bwMode="auto">
          <a:xfrm>
            <a:off x="2501489" y="5926063"/>
            <a:ext cx="1456667" cy="1002815"/>
          </a:xfrm>
          <a:prstGeom prst="rect">
            <a:avLst/>
          </a:prstGeom>
          <a:noFill/>
        </p:spPr>
      </p:pic>
      <p:pic>
        <p:nvPicPr>
          <p:cNvPr id="15" name="Picture 17" descr="машина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9227"/>
          <a:stretch/>
        </p:blipFill>
        <p:spPr bwMode="auto">
          <a:xfrm>
            <a:off x="3773613" y="5382277"/>
            <a:ext cx="152429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8798" y="3059734"/>
            <a:ext cx="1832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Наземный транспорт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77078" y="3079174"/>
            <a:ext cx="1933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Воздушный транспорт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25640" y="3089497"/>
            <a:ext cx="1634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Водный транспорт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05969" y="3017513"/>
            <a:ext cx="1940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Подземный транспорт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75760"/>
            <a:ext cx="8460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0070C0"/>
                </a:solidFill>
              </a:rPr>
              <a:t>Цель:</a:t>
            </a:r>
            <a:r>
              <a:rPr lang="ru-RU" sz="1400" b="1" dirty="0">
                <a:solidFill>
                  <a:srgbClr val="0070C0"/>
                </a:solidFill>
              </a:rPr>
              <a:t>  закрепить умение обобщать и классифицировать предметы по теме «Транспорт».</a:t>
            </a:r>
          </a:p>
          <a:p>
            <a:pPr algn="just"/>
            <a:r>
              <a:rPr lang="ru-RU" sz="1400" b="1" u="sng" dirty="0">
                <a:solidFill>
                  <a:srgbClr val="0070C0"/>
                </a:solidFill>
              </a:rPr>
              <a:t>Задание</a:t>
            </a:r>
            <a:r>
              <a:rPr lang="ru-RU" sz="1400" b="1" dirty="0">
                <a:solidFill>
                  <a:srgbClr val="0070C0"/>
                </a:solidFill>
              </a:rPr>
              <a:t>: </a:t>
            </a:r>
            <a:r>
              <a:rPr lang="ru-RU" sz="1400" b="1" u="sng" dirty="0">
                <a:solidFill>
                  <a:srgbClr val="0070C0"/>
                </a:solidFill>
              </a:rPr>
              <a:t>Назови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</a:rPr>
              <a:t>транспорт, определи к </a:t>
            </a:r>
            <a:r>
              <a:rPr lang="ru-RU" sz="1400" b="1" dirty="0">
                <a:solidFill>
                  <a:srgbClr val="0070C0"/>
                </a:solidFill>
              </a:rPr>
              <a:t>какому виду </a:t>
            </a:r>
            <a:r>
              <a:rPr lang="ru-RU" sz="1400" b="1" dirty="0" smtClean="0">
                <a:solidFill>
                  <a:srgbClr val="0070C0"/>
                </a:solidFill>
              </a:rPr>
              <a:t>он относится. </a:t>
            </a:r>
            <a:r>
              <a:rPr lang="ru-RU" sz="1400" b="1" u="sng" dirty="0" smtClean="0">
                <a:solidFill>
                  <a:srgbClr val="0070C0"/>
                </a:solidFill>
              </a:rPr>
              <a:t>Расскажи</a:t>
            </a:r>
            <a:r>
              <a:rPr lang="ru-RU" sz="1400" b="1" dirty="0" smtClean="0">
                <a:solidFill>
                  <a:srgbClr val="0070C0"/>
                </a:solidFill>
              </a:rPr>
              <a:t> Нолику </a:t>
            </a:r>
            <a:r>
              <a:rPr lang="ru-RU" sz="1400" b="1" dirty="0">
                <a:solidFill>
                  <a:srgbClr val="0070C0"/>
                </a:solidFill>
              </a:rPr>
              <a:t>о своём выборе (пример ответа: </a:t>
            </a:r>
            <a:r>
              <a:rPr lang="ru-RU" sz="1400" b="1" dirty="0" smtClean="0">
                <a:solidFill>
                  <a:srgbClr val="0070C0"/>
                </a:solidFill>
              </a:rPr>
              <a:t>«Поезд метро передвигается под землей - это </a:t>
            </a:r>
            <a:r>
              <a:rPr lang="ru-RU" sz="1400" b="1" dirty="0">
                <a:solidFill>
                  <a:srgbClr val="0070C0"/>
                </a:solidFill>
              </a:rPr>
              <a:t>подземный транспорт</a:t>
            </a:r>
            <a:r>
              <a:rPr lang="ru-RU" sz="1400" b="1" dirty="0" smtClean="0">
                <a:solidFill>
                  <a:srgbClr val="0070C0"/>
                </a:solidFill>
              </a:rPr>
              <a:t>»). </a:t>
            </a:r>
            <a:r>
              <a:rPr lang="ru-RU" sz="1400" b="1" u="sng" dirty="0">
                <a:solidFill>
                  <a:srgbClr val="0070C0"/>
                </a:solidFill>
              </a:rPr>
              <a:t>Нажимай</a:t>
            </a:r>
            <a:r>
              <a:rPr lang="ru-RU" sz="1400" b="1" dirty="0">
                <a:solidFill>
                  <a:srgbClr val="0070C0"/>
                </a:solidFill>
              </a:rPr>
              <a:t> на картинки с транспортом и узнаешь, правильно ли ты ответил(а).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392" y="50778"/>
            <a:ext cx="1047870" cy="1257444"/>
          </a:xfrm>
          <a:prstGeom prst="rect">
            <a:avLst/>
          </a:prstGeom>
        </p:spPr>
      </p:pic>
      <p:sp>
        <p:nvSpPr>
          <p:cNvPr id="22" name="Стрелка вправо с вырезом 21">
            <a:hlinkClick r:id="rId15" action="ppaction://hlinksldjump"/>
          </p:cNvPr>
          <p:cNvSpPr/>
          <p:nvPr/>
        </p:nvSpPr>
        <p:spPr>
          <a:xfrm>
            <a:off x="8100391" y="6147963"/>
            <a:ext cx="1049191" cy="710037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далее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2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-0.23802 -0.2138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5E-6 -0.19977 C 5E-6 -0.28936 0.08108 -0.39908 0.14723 -0.39908 L 0.29462 -0.39908 " pathEditMode="relative" rAng="0" ptsTypes="AAAA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2" y="-1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-0.11898 C 5E-6 -0.17269 0.07917 -0.23773 0.14376 -0.23773 L 0.28855 -0.23773 " pathEditMode="relative" rAng="0" ptsTypes="AAAA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52083 -0.25857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-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44184 -0.25348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1" y="-12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38195 -0.30139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97" y="-1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3.61111E-6 -0.12176 C -3.61111E-6 -0.17639 0.18073 -0.24329 0.32796 -0.24329 L 0.65591 -0.24329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95" y="-12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987" y="116632"/>
            <a:ext cx="5915025" cy="3600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+mn-lt"/>
              </a:rPr>
              <a:t>«Что есть у 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пассажирского самолета?»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5" y="448685"/>
            <a:ext cx="78488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400" b="1" u="sng" dirty="0">
                <a:solidFill>
                  <a:srgbClr val="0070C0"/>
                </a:solidFill>
              </a:rPr>
              <a:t>Цель</a:t>
            </a:r>
            <a:r>
              <a:rPr lang="ru-RU" altLang="ru-RU" sz="1400" b="1" dirty="0">
                <a:solidFill>
                  <a:srgbClr val="0070C0"/>
                </a:solidFill>
              </a:rPr>
              <a:t>: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практическое </a:t>
            </a:r>
            <a:r>
              <a:rPr lang="ru-RU" sz="1400" b="1" dirty="0" smtClean="0">
                <a:solidFill>
                  <a:srgbClr val="0070C0"/>
                </a:solidFill>
              </a:rPr>
              <a:t>употребление существительных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, обозначающих детали </a:t>
            </a:r>
            <a:r>
              <a:rPr lang="ru-RU" altLang="ru-RU" sz="1400" b="1" dirty="0">
                <a:solidFill>
                  <a:srgbClr val="0070C0"/>
                </a:solidFill>
              </a:rPr>
              <a:t>и части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самолета,</a:t>
            </a:r>
            <a:r>
              <a:rPr lang="ru-RU" sz="1400" b="1" dirty="0" smtClean="0">
                <a:solidFill>
                  <a:srgbClr val="0070C0"/>
                </a:solidFill>
              </a:rPr>
              <a:t> единственного и множественного числа в родительном падеже.</a:t>
            </a:r>
          </a:p>
          <a:p>
            <a:pPr algn="just"/>
            <a:r>
              <a:rPr lang="ru-RU" altLang="ru-RU" sz="14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altLang="ru-RU" sz="1400" b="1" u="sng" dirty="0">
                <a:solidFill>
                  <a:srgbClr val="0070C0"/>
                </a:solidFill>
              </a:rPr>
              <a:t>:</a:t>
            </a:r>
            <a:r>
              <a:rPr lang="ru-RU" altLang="ru-RU" sz="1400" b="1" dirty="0">
                <a:solidFill>
                  <a:srgbClr val="0070C0"/>
                </a:solidFill>
              </a:rPr>
              <a:t> Помоги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Симке </a:t>
            </a:r>
            <a:r>
              <a:rPr lang="ru-RU" altLang="ru-RU" sz="1400" b="1" dirty="0">
                <a:solidFill>
                  <a:srgbClr val="0070C0"/>
                </a:solidFill>
              </a:rPr>
              <a:t>найти части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пассажирского самолета, </a:t>
            </a:r>
            <a:r>
              <a:rPr lang="ru-RU" altLang="ru-RU" sz="1400" b="1" u="sng" dirty="0">
                <a:solidFill>
                  <a:srgbClr val="0070C0"/>
                </a:solidFill>
              </a:rPr>
              <a:t>нажимай</a:t>
            </a:r>
            <a:r>
              <a:rPr lang="ru-RU" altLang="ru-RU" sz="1400" b="1" dirty="0">
                <a:solidFill>
                  <a:srgbClr val="0070C0"/>
                </a:solidFill>
              </a:rPr>
              <a:t> на нужные картинки. </a:t>
            </a:r>
          </a:p>
          <a:p>
            <a:pPr algn="just"/>
            <a:r>
              <a:rPr lang="ru-RU" altLang="ru-RU" sz="1400" b="1" u="sng" dirty="0">
                <a:solidFill>
                  <a:srgbClr val="0070C0"/>
                </a:solidFill>
              </a:rPr>
              <a:t>Расскажи</a:t>
            </a:r>
            <a:r>
              <a:rPr lang="ru-RU" altLang="ru-RU" sz="1400" b="1" dirty="0">
                <a:solidFill>
                  <a:srgbClr val="0070C0"/>
                </a:solidFill>
              </a:rPr>
              <a:t>, что ты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выбрал(а), например: «У пассажирского самолета </a:t>
            </a:r>
            <a:r>
              <a:rPr lang="ru-RU" altLang="ru-RU" sz="1400" b="1" dirty="0">
                <a:solidFill>
                  <a:srgbClr val="0070C0"/>
                </a:solidFill>
              </a:rPr>
              <a:t>есть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турбина</a:t>
            </a:r>
            <a:r>
              <a:rPr lang="ru-RU" altLang="ru-RU" sz="1400" b="1" dirty="0">
                <a:solidFill>
                  <a:srgbClr val="0070C0"/>
                </a:solidFill>
              </a:rPr>
              <a:t>» (шасси, иллюминаторы, крыло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); «У пассажирского самолета </a:t>
            </a:r>
            <a:r>
              <a:rPr lang="ru-RU" altLang="ru-RU" sz="1400" b="1" dirty="0">
                <a:solidFill>
                  <a:srgbClr val="0070C0"/>
                </a:solidFill>
              </a:rPr>
              <a:t>нет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якоря» (нет руля).</a:t>
            </a:r>
            <a:endParaRPr lang="ru-RU" altLang="ru-RU" sz="1400" b="1" dirty="0">
              <a:solidFill>
                <a:srgbClr val="0070C0"/>
              </a:solidFill>
            </a:endParaRPr>
          </a:p>
        </p:txBody>
      </p:sp>
      <p:pic>
        <p:nvPicPr>
          <p:cNvPr id="16" name="шасси" descr="https://www.sonexaircraft.com/wp-content/uploads/2018/02/Update_113012_Main_Gear_Dow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20" b="99894" l="12370" r="65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0" t="28783" r="38880" b="1957"/>
          <a:stretch/>
        </p:blipFill>
        <p:spPr bwMode="auto">
          <a:xfrm>
            <a:off x="79737" y="5327628"/>
            <a:ext cx="1296145" cy="15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якорь" descr="https://st.depositphotos.com/1740194/5072/v/450/depositphotos_50726437-stock-illustration-set-with-isolated-anchor-lifebuo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51667" l="500" r="4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3" r="54225" b="50444"/>
          <a:stretch/>
        </p:blipFill>
        <p:spPr bwMode="auto">
          <a:xfrm>
            <a:off x="1375882" y="5377722"/>
            <a:ext cx="1030167" cy="140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5" t="10527" r="11343" b="13158"/>
          <a:stretch/>
        </p:blipFill>
        <p:spPr>
          <a:xfrm>
            <a:off x="7740352" y="44624"/>
            <a:ext cx="1365543" cy="2122456"/>
          </a:xfrm>
          <a:prstGeom prst="rect">
            <a:avLst/>
          </a:prstGeom>
        </p:spPr>
      </p:pic>
      <p:pic>
        <p:nvPicPr>
          <p:cNvPr id="9" name="турбина" descr="https://31tv.ru/wp-content/uploads/2020/03/samm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6B9ACE"/>
              </a:clrFrom>
              <a:clrTo>
                <a:srgbClr val="6B9AC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344" b="58896" l="46458" r="7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31" t="27786" r="26934" b="40492"/>
          <a:stretch/>
        </p:blipFill>
        <p:spPr bwMode="auto">
          <a:xfrm>
            <a:off x="2613248" y="5327628"/>
            <a:ext cx="1728192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31tv.ru/wp-content/uploads/2020/03/sam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007" y="1830178"/>
            <a:ext cx="6082865" cy="310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иллюминаторы" descr="https://thumbs.dreamstime.com/b/%D0%BF%D0%B0%D1%81%D1%81%D0%B0%D0%B6%D0%B8%D1%80%D1%81%D0%BA%D0%B0%D1%8F-%D0%B0%D0%B2%D0%B8%D0%B0%D0%BB%D0%B8%D0%BD%D0%B8%D1%8F-27985443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27735" r="36686" b="20977"/>
          <a:stretch/>
        </p:blipFill>
        <p:spPr bwMode="auto">
          <a:xfrm>
            <a:off x="4671204" y="5471645"/>
            <a:ext cx="1608636" cy="11521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крыло" descr="https://cdn.pixabay.com/photo/2017/02/16/01/09/wing-2070260__48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95" y="5327628"/>
            <a:ext cx="1350613" cy="1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уль" descr="http://cs.pikabu.ru/post_img/2013/11/20/2/1384907487_20639669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352" y="5409294"/>
            <a:ext cx="1121595" cy="11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с вырезом 14">
            <a:hlinkClick r:id="rId16" action="ppaction://hlinksldjump"/>
          </p:cNvPr>
          <p:cNvSpPr/>
          <p:nvPr/>
        </p:nvSpPr>
        <p:spPr>
          <a:xfrm>
            <a:off x="7884368" y="2134177"/>
            <a:ext cx="1226700" cy="790767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1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pinimg.com/originals/fc/35/72/fc357254541c2886a4a8722cbfa9631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9" y="1685636"/>
            <a:ext cx="6180972" cy="3163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7ft.ru/upload/iblock/3b3/70090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9457" y="5229200"/>
            <a:ext cx="167004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cdn1.ozone.ru/s3/multimedia-n/6017202371.jpg"/>
          <p:cNvPicPr/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1178" b="12019"/>
          <a:stretch>
            <a:fillRect/>
          </a:stretch>
        </p:blipFill>
        <p:spPr bwMode="auto">
          <a:xfrm>
            <a:off x="7814417" y="5209418"/>
            <a:ext cx="1291478" cy="134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thumbs.dreamstime.com/z/%D0%B0%D0%BD%D0%BA%D0%B5%D1%80%D1%8B-55900212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775" b="13193"/>
          <a:stretch>
            <a:fillRect/>
          </a:stretch>
        </p:blipFill>
        <p:spPr bwMode="auto">
          <a:xfrm>
            <a:off x="5175489" y="5209418"/>
            <a:ext cx="1489446" cy="145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шасси" descr="https://www.sonexaircraft.com/wp-content/uploads/2018/02/Update_113012_Main_Gear_Dow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420" b="99894" l="12370" r="65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0" t="28783" r="38880" b="1957"/>
          <a:stretch/>
        </p:blipFill>
        <p:spPr bwMode="auto">
          <a:xfrm>
            <a:off x="6518272" y="5258001"/>
            <a:ext cx="1296145" cy="15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5" t="10527" r="11343" b="13158"/>
          <a:stretch/>
        </p:blipFill>
        <p:spPr>
          <a:xfrm>
            <a:off x="7783575" y="44624"/>
            <a:ext cx="1322320" cy="20552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3808" y="40871"/>
            <a:ext cx="4587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«Что есть у </a:t>
            </a:r>
            <a:r>
              <a:rPr lang="ru-RU" sz="2400" b="1" dirty="0" smtClean="0">
                <a:solidFill>
                  <a:srgbClr val="0070C0"/>
                </a:solidFill>
              </a:rPr>
              <a:t>круизного лайнера?»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321" y="367188"/>
            <a:ext cx="80090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400" b="1" u="sng" dirty="0">
                <a:solidFill>
                  <a:srgbClr val="0070C0"/>
                </a:solidFill>
              </a:rPr>
              <a:t>Цель</a:t>
            </a:r>
            <a:r>
              <a:rPr lang="ru-RU" altLang="ru-RU" sz="1400" b="1" dirty="0">
                <a:solidFill>
                  <a:srgbClr val="0070C0"/>
                </a:solidFill>
              </a:rPr>
              <a:t>: практическое </a:t>
            </a:r>
            <a:r>
              <a:rPr lang="ru-RU" sz="1400" b="1" dirty="0" smtClean="0">
                <a:solidFill>
                  <a:srgbClr val="0070C0"/>
                </a:solidFill>
              </a:rPr>
              <a:t>употребление существительных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, </a:t>
            </a:r>
            <a:r>
              <a:rPr lang="ru-RU" altLang="ru-RU" sz="1400" b="1" dirty="0">
                <a:solidFill>
                  <a:srgbClr val="0070C0"/>
                </a:solidFill>
              </a:rPr>
              <a:t>обозначающих детали и части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лайнера,</a:t>
            </a:r>
            <a:r>
              <a:rPr lang="ru-RU" sz="1400" b="1" dirty="0" smtClean="0">
                <a:solidFill>
                  <a:srgbClr val="0070C0"/>
                </a:solidFill>
              </a:rPr>
              <a:t> единственного и множественного числа в </a:t>
            </a:r>
            <a:r>
              <a:rPr lang="ru-RU" sz="1400" b="1" dirty="0">
                <a:solidFill>
                  <a:srgbClr val="0070C0"/>
                </a:solidFill>
              </a:rPr>
              <a:t>родительном </a:t>
            </a:r>
            <a:r>
              <a:rPr lang="ru-RU" sz="1400" b="1" dirty="0" smtClean="0">
                <a:solidFill>
                  <a:srgbClr val="0070C0"/>
                </a:solidFill>
              </a:rPr>
              <a:t>падеже.</a:t>
            </a:r>
            <a:endParaRPr lang="ru-RU" sz="1400" b="1" dirty="0">
              <a:solidFill>
                <a:srgbClr val="0070C0"/>
              </a:solidFill>
            </a:endParaRPr>
          </a:p>
          <a:p>
            <a:pPr algn="just"/>
            <a:r>
              <a:rPr lang="ru-RU" altLang="ru-RU" sz="1400" b="1" u="sng" dirty="0">
                <a:solidFill>
                  <a:srgbClr val="0070C0"/>
                </a:solidFill>
              </a:rPr>
              <a:t>Задание:</a:t>
            </a:r>
            <a:r>
              <a:rPr lang="ru-RU" altLang="ru-RU" sz="1400" b="1" dirty="0">
                <a:solidFill>
                  <a:srgbClr val="0070C0"/>
                </a:solidFill>
              </a:rPr>
              <a:t> Помоги Симке найти части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круизного лайнера, </a:t>
            </a:r>
            <a:r>
              <a:rPr lang="ru-RU" altLang="ru-RU" sz="1400" b="1" u="sng" dirty="0">
                <a:solidFill>
                  <a:srgbClr val="0070C0"/>
                </a:solidFill>
              </a:rPr>
              <a:t>нажимай</a:t>
            </a:r>
            <a:r>
              <a:rPr lang="ru-RU" altLang="ru-RU" sz="1400" b="1" dirty="0">
                <a:solidFill>
                  <a:srgbClr val="0070C0"/>
                </a:solidFill>
              </a:rPr>
              <a:t> на нужные картинки. </a:t>
            </a:r>
          </a:p>
          <a:p>
            <a:pPr algn="just"/>
            <a:r>
              <a:rPr lang="ru-RU" altLang="ru-RU" sz="1400" b="1" u="sng" dirty="0">
                <a:solidFill>
                  <a:srgbClr val="0070C0"/>
                </a:solidFill>
              </a:rPr>
              <a:t>Расскажи</a:t>
            </a:r>
            <a:r>
              <a:rPr lang="ru-RU" altLang="ru-RU" sz="1400" b="1" dirty="0">
                <a:solidFill>
                  <a:srgbClr val="0070C0"/>
                </a:solidFill>
              </a:rPr>
              <a:t>, что ты выбрал(а), например: «У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круизного лайнера </a:t>
            </a:r>
            <a:r>
              <a:rPr lang="ru-RU" altLang="ru-RU" sz="1400" b="1" dirty="0">
                <a:solidFill>
                  <a:srgbClr val="0070C0"/>
                </a:solidFill>
              </a:rPr>
              <a:t>есть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палуба»</a:t>
            </a:r>
            <a:r>
              <a:rPr lang="ru-RU" altLang="ru-RU" sz="1400" b="1" dirty="0">
                <a:solidFill>
                  <a:srgbClr val="0070C0"/>
                </a:solidFill>
              </a:rPr>
              <a:t> (якорь, иллюминаторы, спасательный круг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); </a:t>
            </a:r>
            <a:r>
              <a:rPr lang="ru-RU" altLang="ru-RU" sz="1400" b="1" dirty="0">
                <a:solidFill>
                  <a:srgbClr val="0070C0"/>
                </a:solidFill>
              </a:rPr>
              <a:t>«У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круизного лайнера </a:t>
            </a:r>
            <a:r>
              <a:rPr lang="ru-RU" altLang="ru-RU" sz="1400" b="1" dirty="0">
                <a:solidFill>
                  <a:srgbClr val="0070C0"/>
                </a:solidFill>
              </a:rPr>
              <a:t>нет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шасси» (нет фары).</a:t>
            </a:r>
            <a:endParaRPr lang="ru-RU" altLang="ru-RU" sz="1400" b="1" dirty="0">
              <a:solidFill>
                <a:srgbClr val="0070C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99" y="5358315"/>
            <a:ext cx="1742825" cy="1302768"/>
          </a:xfrm>
          <a:prstGeom prst="ellipse">
            <a:avLst/>
          </a:prstGeom>
        </p:spPr>
      </p:pic>
      <p:pic>
        <p:nvPicPr>
          <p:cNvPr id="16" name="Picture 2" descr="http://www.tatianatur.ru/upload/iblock/853/big_position_1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" y="5384640"/>
            <a:ext cx="1648440" cy="12764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право с вырезом 17">
            <a:hlinkClick r:id="rId13" action="ppaction://hlinksldjump"/>
          </p:cNvPr>
          <p:cNvSpPr/>
          <p:nvPr/>
        </p:nvSpPr>
        <p:spPr>
          <a:xfrm>
            <a:off x="7960179" y="2183396"/>
            <a:ext cx="1188720" cy="790767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983" y="116632"/>
            <a:ext cx="5915025" cy="3600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+mn-lt"/>
              </a:rPr>
              <a:t>«Что есть у 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экскаватора?»</a:t>
            </a:r>
            <a:endParaRPr lang="ru-RU" sz="24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6078" y="1598933"/>
            <a:ext cx="623993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стрела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62EBFD"/>
              </a:clrFrom>
              <a:clrTo>
                <a:srgbClr val="62EB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5213827"/>
            <a:ext cx="1846070" cy="144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2999" y="485495"/>
            <a:ext cx="72053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400" b="1" u="sng" dirty="0">
                <a:solidFill>
                  <a:srgbClr val="0070C0"/>
                </a:solidFill>
              </a:rPr>
              <a:t>Цель</a:t>
            </a:r>
            <a:r>
              <a:rPr lang="ru-RU" altLang="ru-RU" sz="1400" b="1" dirty="0">
                <a:solidFill>
                  <a:srgbClr val="0070C0"/>
                </a:solidFill>
              </a:rPr>
              <a:t>: практическое </a:t>
            </a:r>
            <a:r>
              <a:rPr lang="ru-RU" sz="1400" b="1" dirty="0">
                <a:solidFill>
                  <a:srgbClr val="0070C0"/>
                </a:solidFill>
              </a:rPr>
              <a:t>употребление существительных</a:t>
            </a:r>
            <a:r>
              <a:rPr lang="ru-RU" altLang="ru-RU" sz="1400" b="1" dirty="0">
                <a:solidFill>
                  <a:srgbClr val="0070C0"/>
                </a:solidFill>
              </a:rPr>
              <a:t>, обозначающих детали и части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экскаватора</a:t>
            </a:r>
            <a:r>
              <a:rPr lang="ru-RU" sz="1400" b="1" dirty="0" smtClean="0">
                <a:solidFill>
                  <a:srgbClr val="0070C0"/>
                </a:solidFill>
              </a:rPr>
              <a:t> </a:t>
            </a:r>
            <a:r>
              <a:rPr lang="ru-RU" sz="1400" b="1" dirty="0">
                <a:solidFill>
                  <a:srgbClr val="0070C0"/>
                </a:solidFill>
              </a:rPr>
              <a:t>в родительном падеже.</a:t>
            </a:r>
          </a:p>
          <a:p>
            <a:pPr algn="just"/>
            <a:r>
              <a:rPr lang="ru-RU" altLang="ru-RU" sz="1400" b="1" u="sng" dirty="0">
                <a:solidFill>
                  <a:srgbClr val="0070C0"/>
                </a:solidFill>
              </a:rPr>
              <a:t>Задание:</a:t>
            </a:r>
            <a:r>
              <a:rPr lang="ru-RU" altLang="ru-RU" sz="1400" b="1" dirty="0">
                <a:solidFill>
                  <a:srgbClr val="0070C0"/>
                </a:solidFill>
              </a:rPr>
              <a:t> Помоги Симке найти части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экскаватора, </a:t>
            </a:r>
            <a:r>
              <a:rPr lang="ru-RU" altLang="ru-RU" sz="1400" b="1" u="sng" dirty="0">
                <a:solidFill>
                  <a:srgbClr val="0070C0"/>
                </a:solidFill>
              </a:rPr>
              <a:t>нажимай</a:t>
            </a:r>
            <a:r>
              <a:rPr lang="ru-RU" altLang="ru-RU" sz="1400" b="1" dirty="0">
                <a:solidFill>
                  <a:srgbClr val="0070C0"/>
                </a:solidFill>
              </a:rPr>
              <a:t> на нужные картинки. </a:t>
            </a:r>
          </a:p>
          <a:p>
            <a:pPr algn="just"/>
            <a:r>
              <a:rPr lang="ru-RU" altLang="ru-RU" sz="1400" b="1" u="sng" dirty="0">
                <a:solidFill>
                  <a:srgbClr val="0070C0"/>
                </a:solidFill>
              </a:rPr>
              <a:t>Расскажи</a:t>
            </a:r>
            <a:r>
              <a:rPr lang="ru-RU" altLang="ru-RU" sz="1400" b="1" dirty="0">
                <a:solidFill>
                  <a:srgbClr val="0070C0"/>
                </a:solidFill>
              </a:rPr>
              <a:t>, что ты выбрал(а), например: «У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экскаватора </a:t>
            </a:r>
            <a:r>
              <a:rPr lang="ru-RU" altLang="ru-RU" sz="1400" b="1" dirty="0">
                <a:solidFill>
                  <a:srgbClr val="0070C0"/>
                </a:solidFill>
              </a:rPr>
              <a:t>есть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ковш» (стрела, гусеничное устройство); </a:t>
            </a:r>
            <a:r>
              <a:rPr lang="ru-RU" altLang="ru-RU" sz="1400" b="1" dirty="0">
                <a:solidFill>
                  <a:srgbClr val="0070C0"/>
                </a:solidFill>
              </a:rPr>
              <a:t>«У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экскаватора нет турбины» </a:t>
            </a:r>
            <a:r>
              <a:rPr lang="ru-RU" altLang="ru-RU" sz="1400" b="1" dirty="0">
                <a:solidFill>
                  <a:srgbClr val="0070C0"/>
                </a:solidFill>
              </a:rPr>
              <a:t>(нет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иллюминатора).</a:t>
            </a:r>
            <a:endParaRPr lang="ru-RU" altLang="ru-RU" sz="14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 descr="https://cdn1.ozone.ru/s3/multimedia-n/6017202371.jpg"/>
          <p:cNvPicPr/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1178" b="12019"/>
          <a:stretch>
            <a:fillRect/>
          </a:stretch>
        </p:blipFill>
        <p:spPr bwMode="auto">
          <a:xfrm>
            <a:off x="5416605" y="5301207"/>
            <a:ext cx="1387643" cy="13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турбина" descr="https://31tv.ru/wp-content/uploads/2020/03/samm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6B9ACE"/>
              </a:clrFrom>
              <a:clrTo>
                <a:srgbClr val="6B9AC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44" b="58896" l="46458" r="7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31" t="27786" r="26934" b="40492"/>
          <a:stretch/>
        </p:blipFill>
        <p:spPr bwMode="auto">
          <a:xfrm>
            <a:off x="1567154" y="5213827"/>
            <a:ext cx="1852717" cy="14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гусеницы" descr="https://sapsan-rus.ru/upload/iblock/de9/de9271ec378894582311fb46588d0c6f.jpe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9" t="74208" r="7140"/>
          <a:stretch/>
        </p:blipFill>
        <p:spPr bwMode="auto">
          <a:xfrm>
            <a:off x="7043640" y="5488114"/>
            <a:ext cx="2062255" cy="12020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ковш" descr="https://sapsan-rus.ru/upload/iblock/de9/de9271ec378894582311fb46588d0c6f.jpe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48126" r="53270" b="10119"/>
          <a:stretch/>
        </p:blipFill>
        <p:spPr bwMode="auto">
          <a:xfrm>
            <a:off x="-81798" y="5120141"/>
            <a:ext cx="1648952" cy="15995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5" t="10527" r="11343" b="13158"/>
          <a:stretch/>
        </p:blipFill>
        <p:spPr>
          <a:xfrm>
            <a:off x="7783575" y="44624"/>
            <a:ext cx="1322320" cy="2055274"/>
          </a:xfrm>
          <a:prstGeom prst="rect">
            <a:avLst/>
          </a:prstGeom>
        </p:spPr>
      </p:pic>
      <p:sp>
        <p:nvSpPr>
          <p:cNvPr id="21" name="Стрелка вправо с вырезом 20">
            <a:hlinkClick r:id="rId11" action="ppaction://hlinksldjump"/>
          </p:cNvPr>
          <p:cNvSpPr/>
          <p:nvPr/>
        </p:nvSpPr>
        <p:spPr>
          <a:xfrm>
            <a:off x="7917300" y="2099898"/>
            <a:ext cx="1226700" cy="790767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8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8163" y="68215"/>
            <a:ext cx="7886700" cy="4065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«Транспорт гномов»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5602" name="лодка" descr="G:\Clip Art\Transportation\Boats &amp; Ships (A - R)\Row Boat 7.wm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114" y="1775419"/>
            <a:ext cx="1854646" cy="1280245"/>
          </a:xfrm>
          <a:noFill/>
        </p:spPr>
      </p:pic>
      <p:pic>
        <p:nvPicPr>
          <p:cNvPr id="25606" name="корабль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03" y="1758019"/>
            <a:ext cx="1768079" cy="10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кораблик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40" y="2168492"/>
            <a:ext cx="112193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лодчка" descr="G:\Clip Art\Transportation\Boats &amp; Ships (A - R)\Row Boat 7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055" y="2178660"/>
            <a:ext cx="937022" cy="6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грузовик" descr="C:\Documents and Settings\319\Мои документы\Мои рисунки\грузоови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802" y="4424972"/>
            <a:ext cx="2020854" cy="107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грузовичок" descr="C:\Documents and Settings\319\Мои документы\Мои рисунки\грузоови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79" y="4834215"/>
            <a:ext cx="1136932" cy="57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6"/>
          <p:cNvSpPr txBox="1">
            <a:spLocks/>
          </p:cNvSpPr>
          <p:nvPr/>
        </p:nvSpPr>
        <p:spPr bwMode="auto">
          <a:xfrm>
            <a:off x="107505" y="464749"/>
            <a:ext cx="8007982" cy="116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ru-RU" altLang="ru-RU" sz="1400" b="1" u="sng" dirty="0">
                <a:solidFill>
                  <a:srgbClr val="0070C0"/>
                </a:solidFill>
                <a:latin typeface="+mn-lt"/>
              </a:rPr>
              <a:t>Цель:</a:t>
            </a:r>
            <a:r>
              <a:rPr lang="ru-RU" altLang="ru-RU" sz="1400" b="1" dirty="0">
                <a:solidFill>
                  <a:srgbClr val="0070C0"/>
                </a:solidFill>
                <a:latin typeface="+mn-lt"/>
              </a:rPr>
              <a:t> образование и практическое употребление существительных и прилагательных с </a:t>
            </a:r>
            <a:r>
              <a:rPr lang="ru-RU" altLang="ru-RU" sz="1400" b="1" u="sng" dirty="0">
                <a:solidFill>
                  <a:srgbClr val="0070C0"/>
                </a:solidFill>
                <a:latin typeface="+mn-lt"/>
              </a:rPr>
              <a:t>уменьшительно-ласкательными</a:t>
            </a:r>
            <a:r>
              <a:rPr lang="ru-RU" altLang="ru-RU" sz="1400" b="1" dirty="0">
                <a:solidFill>
                  <a:srgbClr val="0070C0"/>
                </a:solidFill>
                <a:latin typeface="+mn-lt"/>
              </a:rPr>
              <a:t> суффиксами.  </a:t>
            </a:r>
          </a:p>
          <a:p>
            <a:pPr algn="just"/>
            <a:r>
              <a:rPr lang="ru-RU" altLang="ru-RU" sz="1400" b="1" u="sng" dirty="0" smtClean="0">
                <a:solidFill>
                  <a:srgbClr val="0070C0"/>
                </a:solidFill>
                <a:latin typeface="+mn-lt"/>
              </a:rPr>
              <a:t>Задание</a:t>
            </a:r>
            <a:r>
              <a:rPr lang="ru-RU" altLang="ru-RU" sz="1400" b="1" u="sng" dirty="0">
                <a:solidFill>
                  <a:srgbClr val="0070C0"/>
                </a:solidFill>
                <a:latin typeface="+mn-lt"/>
              </a:rPr>
              <a:t>:</a:t>
            </a:r>
            <a:r>
              <a:rPr lang="ru-RU" altLang="ru-RU" sz="1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ru-RU" sz="1400" b="1" u="sng" dirty="0" smtClean="0">
                <a:solidFill>
                  <a:srgbClr val="0070C0"/>
                </a:solidFill>
                <a:latin typeface="+mn-lt"/>
              </a:rPr>
              <a:t>Назови транспорт 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гномов, </a:t>
            </a:r>
            <a:r>
              <a:rPr lang="ru-RU" altLang="ru-RU" sz="1400" b="1" u="sng" dirty="0" smtClean="0">
                <a:solidFill>
                  <a:srgbClr val="0070C0"/>
                </a:solidFill>
                <a:latin typeface="+mn-lt"/>
              </a:rPr>
              <a:t>указывая </a:t>
            </a:r>
            <a:r>
              <a:rPr lang="ru-RU" altLang="ru-RU" sz="1400" b="1" u="sng" dirty="0">
                <a:solidFill>
                  <a:srgbClr val="0070C0"/>
                </a:solidFill>
                <a:latin typeface="+mn-lt"/>
              </a:rPr>
              <a:t>его </a:t>
            </a:r>
            <a:r>
              <a:rPr lang="ru-RU" altLang="ru-RU" sz="1400" b="1" u="sng" dirty="0" smtClean="0">
                <a:solidFill>
                  <a:srgbClr val="0070C0"/>
                </a:solidFill>
                <a:latin typeface="+mn-lt"/>
              </a:rPr>
              <a:t>цвет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; </a:t>
            </a:r>
            <a:r>
              <a:rPr lang="ru-RU" altLang="ru-RU" sz="1400" b="1" u="sng" dirty="0" smtClean="0">
                <a:solidFill>
                  <a:srgbClr val="0070C0"/>
                </a:solidFill>
                <a:latin typeface="+mn-lt"/>
              </a:rPr>
              <a:t>нажимай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70C0"/>
                </a:solidFill>
                <a:latin typeface="+mn-lt"/>
              </a:rPr>
              <a:t>на 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соответствующую картинку и </a:t>
            </a:r>
            <a:r>
              <a:rPr lang="ru-RU" altLang="ru-RU" sz="1400" b="1" u="sng" dirty="0" smtClean="0">
                <a:solidFill>
                  <a:srgbClr val="0070C0"/>
                </a:solidFill>
                <a:latin typeface="+mn-lt"/>
              </a:rPr>
              <a:t>проговаривай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, например: «У нас </a:t>
            </a:r>
            <a:r>
              <a:rPr lang="ru-RU" altLang="ru-RU" sz="1400" b="1" i="1" dirty="0" smtClean="0">
                <a:solidFill>
                  <a:srgbClr val="0070C0"/>
                </a:solidFill>
                <a:latin typeface="+mn-lt"/>
              </a:rPr>
              <a:t>коричневая лодка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, а у гномов - </a:t>
            </a:r>
            <a:r>
              <a:rPr lang="ru-RU" altLang="ru-RU" sz="1400" b="1" i="1" dirty="0" smtClean="0">
                <a:solidFill>
                  <a:srgbClr val="0070C0"/>
                </a:solidFill>
                <a:latin typeface="+mn-lt"/>
              </a:rPr>
              <a:t>коричневенькая лодочка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» (синенький теплоходик, голубенький самолётик, серенький вертолётик, жёлтенький грузовичок, красненький катерок, беленький троллейбусик).</a:t>
            </a:r>
            <a:endParaRPr lang="ru-RU" altLang="ru-RU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7" name="катер" descr="C:\Users\Admin\Desktop\1ca012e4c78166deff5967b7af796457.pn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7" t="11897" r="-1207" b="10768"/>
          <a:stretch/>
        </p:blipFill>
        <p:spPr bwMode="auto">
          <a:xfrm>
            <a:off x="793090" y="5763134"/>
            <a:ext cx="1894193" cy="1172653"/>
          </a:xfrm>
          <a:prstGeom prst="rect">
            <a:avLst/>
          </a:prstGeom>
          <a:noFill/>
        </p:spPr>
      </p:pic>
      <p:pic>
        <p:nvPicPr>
          <p:cNvPr id="18" name="катерок" descr="C:\Users\Admin\Desktop\1ca012e4c78166deff5967b7af796457.pn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7" t="11897" r="-1207" b="10768"/>
          <a:stretch/>
        </p:blipFill>
        <p:spPr bwMode="auto">
          <a:xfrm>
            <a:off x="3100746" y="6153207"/>
            <a:ext cx="1160287" cy="718308"/>
          </a:xfrm>
          <a:prstGeom prst="rect">
            <a:avLst/>
          </a:prstGeom>
          <a:noFill/>
        </p:spPr>
      </p:pic>
      <p:pic>
        <p:nvPicPr>
          <p:cNvPr id="20" name="трамвай" descr="http://ludi.dn.ua/images/cms/thumbs/a5b0aeaa3fa7d6e58d75710c18673bd7ec6d5f6d/tramvay_200_150_2_100.pn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"/>
          <a:stretch/>
        </p:blipFill>
        <p:spPr bwMode="auto">
          <a:xfrm>
            <a:off x="618163" y="4299855"/>
            <a:ext cx="2064744" cy="13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трамвайчик" descr="http://ludi.dn.ua/images/cms/thumbs/a5b0aeaa3fa7d6e58d75710c18673bd7ec6d5f6d/tramvay_200_150_2_100.pn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"/>
          <a:stretch/>
        </p:blipFill>
        <p:spPr bwMode="auto">
          <a:xfrm>
            <a:off x="3026055" y="4771570"/>
            <a:ext cx="1059489" cy="75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троллейбус" descr="http://time-00-00.ru/wp-content/uploads/2015/11/TRO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802" y="5763134"/>
            <a:ext cx="1898660" cy="10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троллейбусик" descr="http://time-00-00.ru/wp-content/uploads/2015/11/TRO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75" y="6183272"/>
            <a:ext cx="1008112" cy="54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вертолет" descr="https://steshka.ru/wp-content/uploads/2014/02/vertolet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99" y="3055660"/>
            <a:ext cx="2088232" cy="147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вертолетик" descr="https://steshka.ru/wp-content/uploads/2014/02/vertolet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468" y="3599271"/>
            <a:ext cx="1250481" cy="71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самолет" descr="https://steshka.ru/wp-content/uploads/2014/02/samolet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18" y="3057795"/>
            <a:ext cx="2051603" cy="145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самолетик" descr="https://steshka.ru/wp-content/uploads/2014/02/samolet4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592" y="3529535"/>
            <a:ext cx="1094047" cy="77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825" y="0"/>
            <a:ext cx="1302435" cy="1562922"/>
          </a:xfrm>
          <a:prstGeom prst="rect">
            <a:avLst/>
          </a:prstGeom>
        </p:spPr>
      </p:pic>
      <p:sp>
        <p:nvSpPr>
          <p:cNvPr id="30" name="Стрелка вправо с вырезом 29">
            <a:hlinkClick r:id="rId15" action="ppaction://hlinksldjump"/>
          </p:cNvPr>
          <p:cNvSpPr/>
          <p:nvPr/>
        </p:nvSpPr>
        <p:spPr>
          <a:xfrm>
            <a:off x="7975826" y="1610103"/>
            <a:ext cx="1126431" cy="65981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2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8163" y="68215"/>
            <a:ext cx="7886700" cy="4065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«Транспорт великанов»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5602" name="лодка" descr="G:\Clip Art\Transportation\Boats &amp; Ships (A - R)\Row Boat 7.wm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54" y="1596131"/>
            <a:ext cx="1512168" cy="1043836"/>
          </a:xfrm>
          <a:noFill/>
        </p:spPr>
      </p:pic>
      <p:pic>
        <p:nvPicPr>
          <p:cNvPr id="25606" name="корабль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13052"/>
            <a:ext cx="1476763" cy="85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кораблик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4036" r="2251" b="12518"/>
          <a:stretch/>
        </p:blipFill>
        <p:spPr bwMode="auto">
          <a:xfrm>
            <a:off x="6117673" y="1200393"/>
            <a:ext cx="3026328" cy="170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лодчка" descr="G:\Clip Art\Transportation\Boats &amp; Ships (A - R)\Row Boat 7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2" y="1267910"/>
            <a:ext cx="3029282" cy="209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6"/>
          <p:cNvSpPr txBox="1">
            <a:spLocks/>
          </p:cNvSpPr>
          <p:nvPr/>
        </p:nvSpPr>
        <p:spPr bwMode="auto">
          <a:xfrm>
            <a:off x="107505" y="464749"/>
            <a:ext cx="7992888" cy="96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ru-RU" altLang="ru-RU" sz="1400" b="1" u="sng" dirty="0">
                <a:solidFill>
                  <a:srgbClr val="0070C0"/>
                </a:solidFill>
                <a:latin typeface="+mn-lt"/>
              </a:rPr>
              <a:t>Цель:</a:t>
            </a:r>
            <a:r>
              <a:rPr lang="ru-RU" altLang="ru-RU" sz="1400" b="1" dirty="0">
                <a:solidFill>
                  <a:srgbClr val="0070C0"/>
                </a:solidFill>
                <a:latin typeface="+mn-lt"/>
              </a:rPr>
              <a:t> образование 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и практическое употребление существительных женского и мужского рода с </a:t>
            </a:r>
            <a:r>
              <a:rPr lang="ru-RU" altLang="ru-RU" sz="1400" b="1" u="sng" dirty="0" smtClean="0">
                <a:solidFill>
                  <a:srgbClr val="0070C0"/>
                </a:solidFill>
                <a:latin typeface="+mn-lt"/>
              </a:rPr>
              <a:t>увеличительным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 суффиксом –ИЩ-.</a:t>
            </a:r>
            <a:endParaRPr lang="ru-RU" altLang="ru-RU" sz="1400" b="1" dirty="0">
              <a:solidFill>
                <a:srgbClr val="0070C0"/>
              </a:solidFill>
              <a:latin typeface="+mn-lt"/>
            </a:endParaRPr>
          </a:p>
          <a:p>
            <a:pPr algn="just"/>
            <a:r>
              <a:rPr lang="ru-RU" altLang="ru-RU" sz="1400" b="1" u="sng" dirty="0" smtClean="0">
                <a:solidFill>
                  <a:srgbClr val="0070C0"/>
                </a:solidFill>
                <a:latin typeface="+mn-lt"/>
              </a:rPr>
              <a:t>Задание</a:t>
            </a:r>
            <a:r>
              <a:rPr lang="ru-RU" altLang="ru-RU" sz="1400" b="1" u="sng" dirty="0">
                <a:solidFill>
                  <a:srgbClr val="0070C0"/>
                </a:solidFill>
                <a:latin typeface="+mn-lt"/>
              </a:rPr>
              <a:t>:</a:t>
            </a:r>
            <a:r>
              <a:rPr lang="ru-RU" altLang="ru-RU" sz="1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Назови транспорт великанов, </a:t>
            </a:r>
            <a:r>
              <a:rPr lang="ru-RU" altLang="ru-RU" sz="1400" b="1" u="sng" dirty="0" smtClean="0">
                <a:solidFill>
                  <a:srgbClr val="0070C0"/>
                </a:solidFill>
                <a:latin typeface="+mn-lt"/>
              </a:rPr>
              <a:t>нажимай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70C0"/>
                </a:solidFill>
                <a:latin typeface="+mn-lt"/>
              </a:rPr>
              <a:t>на 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соответствующую картинку и </a:t>
            </a:r>
            <a:r>
              <a:rPr lang="ru-RU" altLang="ru-RU" sz="1400" b="1" u="sng" dirty="0" smtClean="0">
                <a:solidFill>
                  <a:srgbClr val="0070C0"/>
                </a:solidFill>
                <a:latin typeface="+mn-lt"/>
              </a:rPr>
              <a:t>проговаривай</a:t>
            </a:r>
            <a:r>
              <a:rPr lang="ru-RU" altLang="ru-RU" sz="1400" b="1" dirty="0" smtClean="0">
                <a:solidFill>
                  <a:srgbClr val="0070C0"/>
                </a:solidFill>
                <a:latin typeface="+mn-lt"/>
              </a:rPr>
              <a:t>, например: «У нас лодка, а у великана – лодища» (теплоходище, самолётище, вертолётище, машинища, трамваище).</a:t>
            </a:r>
            <a:endParaRPr lang="ru-RU" altLang="ru-RU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0" name="трамвай" descr="http://ludi.dn.ua/images/cms/thumbs/a5b0aeaa3fa7d6e58d75710c18673bd7ec6d5f6d/tramvay_200_150_2_100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"/>
          <a:stretch/>
        </p:blipFill>
        <p:spPr bwMode="auto">
          <a:xfrm>
            <a:off x="-34930" y="4843981"/>
            <a:ext cx="1604668" cy="105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трамвайчик" descr="http://ludi.dn.ua/images/cms/thumbs/a5b0aeaa3fa7d6e58d75710c18673bd7ec6d5f6d/tramvay_200_150_2_100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5040" r="8413"/>
          <a:stretch/>
        </p:blipFill>
        <p:spPr bwMode="auto">
          <a:xfrm>
            <a:off x="1569738" y="4768903"/>
            <a:ext cx="3114686" cy="20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вертолет" descr="https://steshka.ru/wp-content/uploads/2014/02/vertole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4" y="2982727"/>
            <a:ext cx="1725432" cy="122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вертолетик" descr="https://steshka.ru/wp-content/uploads/2014/02/vertolet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r="12712" b="8721"/>
          <a:stretch/>
        </p:blipFill>
        <p:spPr bwMode="auto">
          <a:xfrm>
            <a:off x="6004692" y="2787315"/>
            <a:ext cx="3247828" cy="22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самолет" descr="https://steshka.ru/wp-content/uploads/2014/02/samolet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" y="3035551"/>
            <a:ext cx="1576094" cy="111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самолетик" descr="https://steshka.ru/wp-content/uploads/2014/02/samolet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88" y="2810490"/>
            <a:ext cx="3562089" cy="251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825" y="0"/>
            <a:ext cx="1302435" cy="1562922"/>
          </a:xfrm>
          <a:prstGeom prst="rect">
            <a:avLst/>
          </a:prstGeom>
        </p:spPr>
      </p:pic>
      <p:pic>
        <p:nvPicPr>
          <p:cNvPr id="30" name="машина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56" y="4843981"/>
            <a:ext cx="1310147" cy="746027"/>
          </a:xfrm>
          <a:prstGeom prst="rect">
            <a:avLst/>
          </a:prstGeom>
        </p:spPr>
      </p:pic>
      <p:pic>
        <p:nvPicPr>
          <p:cNvPr id="31" name="машинка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002230"/>
            <a:ext cx="3096344" cy="1854192"/>
          </a:xfrm>
          <a:prstGeom prst="rect">
            <a:avLst/>
          </a:prstGeom>
        </p:spPr>
      </p:pic>
      <p:sp>
        <p:nvSpPr>
          <p:cNvPr id="32" name="Стрелка вправо с вырезом 31">
            <a:hlinkClick r:id="rId12" action="ppaction://hlinksldjump"/>
          </p:cNvPr>
          <p:cNvSpPr/>
          <p:nvPr/>
        </p:nvSpPr>
        <p:spPr>
          <a:xfrm>
            <a:off x="7979464" y="6166182"/>
            <a:ext cx="1126431" cy="65981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далее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9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4367</TotalTime>
  <Words>1301</Words>
  <Application>Microsoft Office PowerPoint</Application>
  <PresentationFormat>Экран (4:3)</PresentationFormat>
  <Paragraphs>136</Paragraphs>
  <Slides>21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Microsoft JhengHei</vt:lpstr>
      <vt:lpstr>Arial</vt:lpstr>
      <vt:lpstr>Calibri</vt:lpstr>
      <vt:lpstr>Calibri Light</vt:lpstr>
      <vt:lpstr>Mongolian Baiti</vt:lpstr>
      <vt:lpstr>Monotype Corsiva</vt:lpstr>
      <vt:lpstr>Times New Roman</vt:lpstr>
      <vt:lpstr>Wingdings</vt:lpstr>
      <vt:lpstr>Office Theme</vt:lpstr>
      <vt:lpstr>CorelDRAW</vt:lpstr>
      <vt:lpstr> Интерактивные игры и упражнения  по лексической теме «Транспорт» для детей 5-7 лет</vt:lpstr>
      <vt:lpstr>Словарь по теме «Транспорт» </vt:lpstr>
      <vt:lpstr>Презентация PowerPoint</vt:lpstr>
      <vt:lpstr>Распредели транспорт по видам</vt:lpstr>
      <vt:lpstr>«Что есть у пассажирского самолета?»</vt:lpstr>
      <vt:lpstr>Презентация PowerPoint</vt:lpstr>
      <vt:lpstr>«Что есть у экскаватора?»</vt:lpstr>
      <vt:lpstr>«Транспорт гномов»</vt:lpstr>
      <vt:lpstr>«Транспорт великанов»</vt:lpstr>
      <vt:lpstr>«Сосчитай-ка»</vt:lpstr>
      <vt:lpstr>Презентация PowerPoint</vt:lpstr>
      <vt:lpstr>Презентация PowerPoint</vt:lpstr>
      <vt:lpstr>«Куда едет транспорт специального назначения?» </vt:lpstr>
      <vt:lpstr>«Куда прибывает (приезжает) транспорт?»</vt:lpstr>
      <vt:lpstr> </vt:lpstr>
      <vt:lpstr>Презентация PowerPoint</vt:lpstr>
      <vt:lpstr>Презентация PowerPoint</vt:lpstr>
      <vt:lpstr>«Сложные слова»</vt:lpstr>
      <vt:lpstr>МОЛОДЕЦ!!!</vt:lpstr>
      <vt:lpstr>Муниципальное бюджетное дошкольное образовательное учреждение города Иркутска детский сад № 97  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79526136161</cp:lastModifiedBy>
  <cp:revision>412</cp:revision>
  <dcterms:created xsi:type="dcterms:W3CDTF">2021-01-16T09:28:58Z</dcterms:created>
  <dcterms:modified xsi:type="dcterms:W3CDTF">2021-03-28T14:38:04Z</dcterms:modified>
</cp:coreProperties>
</file>